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3588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4" name="頁尾版面配置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2D5CC80-6B51-4C60-82A5-400461F5D2A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7617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TW"/>
          </a:p>
        </p:txBody>
      </p:sp>
      <p:sp>
        <p:nvSpPr>
          <p:cNvPr id="4" name="頁首版面配置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版面配置區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fld id="{97F53038-67C4-4515-BE7C-20301245E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zh-TW" sz="2000" b="0" i="0" u="none" strike="noStrike" kern="1200">
        <a:ln>
          <a:noFill/>
        </a:ln>
        <a:latin typeface="DejaVu Serif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D343A3-C8D5-4C3C-B3DA-DED15CA84BD4}" type="slidenum">
              <a:t>1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1736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4B0703-1342-4903-AC6E-C6322E9AFF5F}" type="slidenum">
              <a:t>10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92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B594C3D-4BA6-434F-B993-08A1AC7A20D4}" type="slidenum">
              <a:t>11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065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B367CD-9240-46D9-B4A7-14210FE1E663}" type="slidenum">
              <a:t>12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963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2FD96D-C6C3-48DE-AA46-F87B25A83F5B}" type="slidenum">
              <a:t>13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3937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9B2B59-A961-406A-98EB-60702F5C1136}" type="slidenum">
              <a:t>14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700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A78046-6EE1-47A4-87A0-C3D4C4FCF2B2}" type="slidenum">
              <a:t>2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88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B41A83-7524-4F97-B060-CA3A31322BBA}" type="slidenum">
              <a:t>3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52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D68A73-C35F-4A93-AFD5-12D43D3F24AC}" type="slidenum">
              <a:t>4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28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1926C1-AE81-4AB6-A319-D6C448A46A87}" type="slidenum">
              <a:t>5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277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BD934E4-4665-44BC-A7F2-FDE1D7C06FA1}" type="slidenum">
              <a:t>6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73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1BD9A8-B228-432A-A405-5F1E5C300439}" type="slidenum">
              <a:t>7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05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6F3631-F848-4639-A64F-4C35DF4F7F9F}" type="slidenum">
              <a:t>8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673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2599F8-F142-4B12-A109-A8DB32B32C32}" type="slidenum">
              <a:t>9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912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1B47E5-B598-4DE6-8906-E84104A4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D76209-401F-4D38-82B9-7A6C8742F5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6AD9FD-B111-4C98-BEC5-9FD2A2362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88A5A1-224C-41B9-BE00-E3E8EE58F7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5A4F50-FBE8-464A-94AB-7BC2CEAEC2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2A2465-AC7D-46A3-9548-BD1695FBD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6D242C-890F-4323-BFF4-F29D6920CD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BC4DD-8C3B-4021-8B7C-550089077A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DCEE4A-3013-4899-94B7-886463AFDB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F73CB3-FE2E-4FD7-B8BA-4AC05D9A1B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8A56E0-3C53-4BC1-980C-39A6AD0240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 txBox="1">
            <a:spLocks noGrp="1"/>
          </p:cNvSpPr>
          <p:nvPr>
            <p:ph type="title"/>
          </p:nvPr>
        </p:nvSpPr>
        <p:spPr>
          <a:xfrm>
            <a:off x="609480" y="273240"/>
            <a:ext cx="10973519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TW"/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19" cy="3976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/>
          </a:p>
        </p:txBody>
      </p:sp>
      <p:sp>
        <p:nvSpPr>
          <p:cNvPr id="4" name="日期版面配置區 3"/>
          <p:cNvSpPr txBox="1">
            <a:spLocks noGrp="1"/>
          </p:cNvSpPr>
          <p:nvPr>
            <p:ph type="dt" sz="half" idx="2"/>
          </p:nvPr>
        </p:nvSpPr>
        <p:spPr>
          <a:xfrm>
            <a:off x="609480" y="6247440"/>
            <a:ext cx="2840760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頁尾版面配置區 4"/>
          <p:cNvSpPr txBox="1">
            <a:spLocks noGrp="1"/>
          </p:cNvSpPr>
          <p:nvPr>
            <p:ph type="ftr" sz="quarter" idx="3"/>
          </p:nvPr>
        </p:nvSpPr>
        <p:spPr>
          <a:xfrm>
            <a:off x="4169880" y="6247440"/>
            <a:ext cx="3864959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8741880" y="6247440"/>
            <a:ext cx="2840760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fld id="{71D9F372-ED4C-44E8-BED2-2E33A60C805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altLang="zh-TW" sz="3990" b="0" i="0" u="none" strike="noStrike" kern="1200">
          <a:ln>
            <a:noFill/>
          </a:ln>
          <a:latin typeface="NanumGothic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284"/>
        </a:spcAft>
        <a:tabLst/>
        <a:defRPr lang="en-US" altLang="zh-TW" sz="2900" b="0" i="0" u="none" strike="noStrike" kern="1200">
          <a:ln>
            <a:noFill/>
          </a:ln>
          <a:latin typeface="Nanum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副標題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US" sz="4000" dirty="0"/>
              <a:t>Assignment #</a:t>
            </a:r>
            <a:r>
              <a:rPr lang="en-US" sz="4000" dirty="0" smtClean="0"/>
              <a:t>9</a:t>
            </a:r>
            <a:endParaRPr lang="en-US" sz="4000" dirty="0"/>
          </a:p>
          <a:p>
            <a:pPr lvl="0" algn="ctr"/>
            <a:r>
              <a:rPr lang="en-US" sz="2910" dirty="0"/>
              <a:t>Make a battle!</a:t>
            </a:r>
          </a:p>
          <a:p>
            <a:pPr lvl="0" algn="ctr"/>
            <a:endParaRPr lang="en-US" sz="2910" dirty="0"/>
          </a:p>
          <a:p>
            <a:pPr lvl="0" algn="ctr"/>
            <a:r>
              <a:rPr lang="en-US" sz="2600" dirty="0" smtClean="0">
                <a:solidFill>
                  <a:srgbClr val="666666"/>
                </a:solidFill>
              </a:rPr>
              <a:t>Introduction to </a:t>
            </a:r>
            <a:r>
              <a:rPr lang="en-US" sz="2600" smtClean="0">
                <a:solidFill>
                  <a:srgbClr val="666666"/>
                </a:solidFill>
              </a:rPr>
              <a:t>Computers II</a:t>
            </a:r>
            <a:endParaRPr lang="en-US" sz="2600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Revisiting Assignment #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手繪多邊形 2"/>
          <p:cNvSpPr/>
          <p:nvPr/>
        </p:nvSpPr>
        <p:spPr>
          <a:xfrm>
            <a:off x="5292000" y="3456000"/>
            <a:ext cx="2592000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Are all players/enemies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dead?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800000" y="3311999"/>
            <a:ext cx="2448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Determine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how many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and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what types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of enemies</a:t>
            </a:r>
          </a:p>
        </p:txBody>
      </p:sp>
      <p:sp>
        <p:nvSpPr>
          <p:cNvPr id="5" name="直線接點 4"/>
          <p:cNvSpPr/>
          <p:nvPr/>
        </p:nvSpPr>
        <p:spPr>
          <a:xfrm>
            <a:off x="3024000" y="2520000"/>
            <a:ext cx="0" cy="791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6" name="直線接點 5"/>
          <p:cNvSpPr/>
          <p:nvPr/>
        </p:nvSpPr>
        <p:spPr>
          <a:xfrm>
            <a:off x="3024000" y="4680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1800000" y="5112000"/>
            <a:ext cx="2448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Determine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attack order</a:t>
            </a:r>
          </a:p>
        </p:txBody>
      </p:sp>
      <p:sp>
        <p:nvSpPr>
          <p:cNvPr id="8" name="直線接點 7"/>
          <p:cNvSpPr/>
          <p:nvPr/>
        </p:nvSpPr>
        <p:spPr>
          <a:xfrm>
            <a:off x="4284000" y="5544000"/>
            <a:ext cx="100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5292000" y="5112000"/>
            <a:ext cx="2448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Player / enemy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attacks</a:t>
            </a: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 or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performs skills</a:t>
            </a:r>
          </a:p>
        </p:txBody>
      </p:sp>
      <p:sp>
        <p:nvSpPr>
          <p:cNvPr id="10" name="直線接點 9"/>
          <p:cNvSpPr/>
          <p:nvPr/>
        </p:nvSpPr>
        <p:spPr>
          <a:xfrm flipV="1">
            <a:off x="6588000" y="4608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1800000" y="1655999"/>
            <a:ext cx="2448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Encounter enemies!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Entering a battle</a:t>
            </a:r>
          </a:p>
        </p:txBody>
      </p:sp>
      <p:sp>
        <p:nvSpPr>
          <p:cNvPr id="12" name="直線接點 11"/>
          <p:cNvSpPr/>
          <p:nvPr/>
        </p:nvSpPr>
        <p:spPr>
          <a:xfrm>
            <a:off x="7883999" y="3744000"/>
            <a:ext cx="1584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5292000" y="1655999"/>
            <a:ext cx="2592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End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Game over/Get bonus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095160" y="2880000"/>
            <a:ext cx="564840" cy="3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rPr>
              <a:t>Yes</a:t>
            </a:r>
          </a:p>
        </p:txBody>
      </p:sp>
      <p:sp>
        <p:nvSpPr>
          <p:cNvPr id="15" name="直線接點 14"/>
          <p:cNvSpPr/>
          <p:nvPr/>
        </p:nvSpPr>
        <p:spPr>
          <a:xfrm flipV="1">
            <a:off x="6588000" y="2448000"/>
            <a:ext cx="0" cy="1012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6" name="直線接點 15"/>
          <p:cNvSpPr/>
          <p:nvPr/>
        </p:nvSpPr>
        <p:spPr>
          <a:xfrm>
            <a:off x="9468000" y="3744000"/>
            <a:ext cx="0" cy="86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7" name="直線接點 16"/>
          <p:cNvSpPr/>
          <p:nvPr/>
        </p:nvSpPr>
        <p:spPr>
          <a:xfrm flipH="1">
            <a:off x="7740000" y="5903999"/>
            <a:ext cx="172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316000" y="3388320"/>
            <a:ext cx="51768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rPr>
              <a:t>No</a:t>
            </a:r>
          </a:p>
        </p:txBody>
      </p:sp>
      <p:sp>
        <p:nvSpPr>
          <p:cNvPr id="19" name="手繪多邊形 18"/>
          <p:cNvSpPr/>
          <p:nvPr/>
        </p:nvSpPr>
        <p:spPr>
          <a:xfrm>
            <a:off x="8388000" y="4608000"/>
            <a:ext cx="2232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Move to next one</a:t>
            </a:r>
          </a:p>
        </p:txBody>
      </p:sp>
      <p:sp>
        <p:nvSpPr>
          <p:cNvPr id="20" name="直線接點 19"/>
          <p:cNvSpPr/>
          <p:nvPr/>
        </p:nvSpPr>
        <p:spPr>
          <a:xfrm>
            <a:off x="9468000" y="5400000"/>
            <a:ext cx="0" cy="50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864000" y="2664000"/>
            <a:ext cx="10296000" cy="403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119520" y="2232000"/>
            <a:ext cx="2009520" cy="462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0000"/>
                </a:solidFill>
                <a:latin typeface="NanumGothic" pitchFamily="34"/>
              </a:defRPr>
            </a:pPr>
            <a:r>
              <a:rPr lang="en-US" sz="2400" b="0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文泉驛微米黑" pitchFamily="2"/>
                <a:cs typeface="Lohit Hindi" pitchFamily="2"/>
              </a:rPr>
              <a:t>Battle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FF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 class</a:t>
            </a:r>
          </a:p>
        </p:txBody>
      </p:sp>
      <p:sp>
        <p:nvSpPr>
          <p:cNvPr id="23" name="手繪多邊形 22"/>
          <p:cNvSpPr/>
          <p:nvPr/>
        </p:nvSpPr>
        <p:spPr>
          <a:xfrm>
            <a:off x="936000" y="2736000"/>
            <a:ext cx="3960000" cy="38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000">
            <a:solidFill>
              <a:srgbClr val="3465AF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42480" y="2700000"/>
            <a:ext cx="1649880" cy="410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>
                <a:solidFill>
                  <a:srgbClr val="004586"/>
                </a:solidFill>
                <a:latin typeface="NanumGothic" pitchFamily="34"/>
              </a:defRPr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NanumGothic" pitchFamily="34"/>
                <a:ea typeface="文泉驛微米黑" pitchFamily="2"/>
                <a:cs typeface="Lohit Hindi" pitchFamily="2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30970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Serialization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Serialization is the process of translating data structures or object state into a format that can be stored and reconstructed later in the same or another computer environment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We can further implement </a:t>
            </a:r>
            <a:r>
              <a:rPr lang="en-US">
                <a:solidFill>
                  <a:srgbClr val="0000FF"/>
                </a:solidFill>
              </a:rPr>
              <a:t>save/load</a:t>
            </a:r>
            <a:r>
              <a:rPr lang="en-US"/>
              <a:t> using this feature later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Serialization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26400" y="2378160"/>
            <a:ext cx="1499759" cy="3300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r>
              <a:rPr lang="en-US" sz="2000" b="0" i="0" u="none" strike="noStrike" kern="1200">
                <a:ln>
                  <a:noFill/>
                </a:ln>
                <a:solidFill>
                  <a:srgbClr val="0047FF"/>
                </a:solidFill>
                <a:latin typeface="NanumGothic" pitchFamily="34"/>
                <a:ea typeface="NanumGothic" pitchFamily="34"/>
                <a:cs typeface="Lohit Hindi" pitchFamily="2"/>
              </a:rPr>
              <a:t>class A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r>
              <a:rPr lang="en-US" sz="2000" b="0" i="0" u="none" strike="noStrike" kern="1200">
                <a:ln>
                  <a:noFill/>
                </a:ln>
                <a:solidFill>
                  <a:srgbClr val="0047FF"/>
                </a:solidFill>
                <a:latin typeface="NanumGothic" pitchFamily="34"/>
                <a:ea typeface="NanumGothic" pitchFamily="34"/>
                <a:cs typeface="Lohit Hindi" pitchFamily="2"/>
              </a:rPr>
              <a:t>    private: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r>
              <a:rPr lang="en-US" sz="2000" b="0" i="0" u="none" strike="noStrike" kern="1200">
                <a:ln>
                  <a:noFill/>
                </a:ln>
                <a:solidFill>
                  <a:srgbClr val="0047FF"/>
                </a:solidFill>
                <a:latin typeface="NanumGothic" pitchFamily="34"/>
                <a:ea typeface="NanumGothic" pitchFamily="34"/>
                <a:cs typeface="Lohit Hindi" pitchFamily="2"/>
              </a:rPr>
              <a:t>        int a;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r>
              <a:rPr lang="en-US" sz="2000" b="0" i="0" u="none" strike="noStrike" kern="1200">
                <a:ln>
                  <a:noFill/>
                </a:ln>
                <a:solidFill>
                  <a:srgbClr val="0047FF"/>
                </a:solidFill>
                <a:latin typeface="NanumGothic" pitchFamily="34"/>
                <a:ea typeface="NanumGothic" pitchFamily="34"/>
                <a:cs typeface="Lohit Hindi" pitchFamily="2"/>
              </a:rPr>
              <a:t>        int b;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r>
              <a:rPr lang="en-US" sz="2000" b="0" i="0" u="none" strike="noStrike" kern="1200">
                <a:ln>
                  <a:noFill/>
                </a:ln>
                <a:solidFill>
                  <a:srgbClr val="0047FF"/>
                </a:solidFill>
                <a:latin typeface="NanumGothic" pitchFamily="34"/>
                <a:ea typeface="NanumGothic" pitchFamily="34"/>
                <a:cs typeface="Lohit Hindi" pitchFamily="2"/>
              </a:rPr>
              <a:t>    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r>
              <a:rPr lang="en-US" sz="2000" b="0" i="0" u="none" strike="noStrike" kern="1200">
                <a:ln>
                  <a:noFill/>
                </a:ln>
                <a:solidFill>
                  <a:srgbClr val="0047FF"/>
                </a:solidFill>
                <a:latin typeface="NanumGothic" pitchFamily="34"/>
                <a:ea typeface="NanumGothic" pitchFamily="34"/>
                <a:cs typeface="Lohit Hindi" pitchFamily="2"/>
              </a:rPr>
              <a:t>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endParaRPr lang="en-US" sz="2000" b="0" i="0" u="none" strike="noStrike" kern="1200">
              <a:ln>
                <a:noFill/>
              </a:ln>
              <a:solidFill>
                <a:srgbClr val="0047FF"/>
              </a:solidFill>
              <a:latin typeface="Courier New" pitchFamily="49"/>
              <a:ea typeface="Courier New" pitchFamily="49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r>
              <a:rPr lang="en-US" sz="2000" b="0" i="0" u="none" strike="noStrike" kern="1200">
                <a:ln>
                  <a:noFill/>
                </a:ln>
                <a:solidFill>
                  <a:srgbClr val="0047FF"/>
                </a:solidFill>
                <a:latin typeface="NanumGothic" pitchFamily="34"/>
                <a:ea typeface="NanumGothic" pitchFamily="34"/>
                <a:cs typeface="Lohit Hindi" pitchFamily="2"/>
              </a:rPr>
              <a:t>A obj_a;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r>
              <a:rPr lang="en-US" sz="2000" b="0" i="0" u="none" strike="noStrike" kern="1200">
                <a:ln>
                  <a:noFill/>
                </a:ln>
                <a:solidFill>
                  <a:srgbClr val="0047FF"/>
                </a:solidFill>
                <a:latin typeface="NanumGothic" pitchFamily="34"/>
                <a:ea typeface="NanumGothic" pitchFamily="34"/>
                <a:cs typeface="Lohit Hindi" pitchFamily="2"/>
              </a:rPr>
              <a:t>A obj_b;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endParaRPr lang="en-US" sz="2000" b="0" i="0" u="none" strike="noStrike" kern="1200">
              <a:ln>
                <a:noFill/>
              </a:ln>
              <a:solidFill>
                <a:srgbClr val="0047FF"/>
              </a:solidFill>
              <a:latin typeface="Courier New" pitchFamily="49"/>
              <a:ea typeface="Courier New" pitchFamily="49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0047FF"/>
                </a:solidFill>
                <a:latin typeface="Courier New" pitchFamily="49"/>
                <a:ea typeface="Courier New" pitchFamily="49"/>
              </a:defRPr>
            </a:pPr>
            <a:r>
              <a:rPr lang="en-US" sz="2000" b="0" i="0" u="none" strike="noStrike" kern="1200">
                <a:ln>
                  <a:noFill/>
                </a:ln>
                <a:solidFill>
                  <a:srgbClr val="0047FF"/>
                </a:solidFill>
                <a:latin typeface="NanumGothic" pitchFamily="34"/>
                <a:ea typeface="NanumGothic" pitchFamily="34"/>
                <a:cs typeface="Lohit Hindi" pitchFamily="2"/>
              </a:rPr>
              <a:t>...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2786760" y="1890000"/>
            <a:ext cx="2961359" cy="1240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NanumGothic" pitchFamily="34"/>
              </a:defRPr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[ obj_a ]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NanumGothic" pitchFamily="34"/>
              </a:defRPr>
            </a:pPr>
            <a:endParaRPr lang="en-US" sz="2000" b="0" i="0" u="none" strike="noStrike" kern="1200">
              <a:ln>
                <a:noFill/>
              </a:ln>
              <a:latin typeface="NanumGothic" pitchFamily="34"/>
              <a:ea typeface="文泉驛微米黑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NanumGothic" pitchFamily="34"/>
              </a:defRPr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a = 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NanumGothic" pitchFamily="34"/>
              </a:defRPr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b = 20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2786760" y="3705120"/>
            <a:ext cx="2961359" cy="1240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NanumGothic" pitchFamily="34"/>
              </a:defRPr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[ obj_b ]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NanumGothic" pitchFamily="34"/>
              </a:defRPr>
            </a:pPr>
            <a:endParaRPr lang="en-US" sz="2000" b="0" i="0" u="none" strike="noStrike" kern="1200">
              <a:ln>
                <a:noFill/>
              </a:ln>
              <a:latin typeface="NanumGothic" pitchFamily="34"/>
              <a:ea typeface="文泉驛微米黑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NanumGothic" pitchFamily="34"/>
              </a:defRPr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a = 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NanumGothic" pitchFamily="34"/>
              </a:defRPr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b = 99</a:t>
            </a:r>
          </a:p>
        </p:txBody>
      </p:sp>
      <p:sp>
        <p:nvSpPr>
          <p:cNvPr id="6" name="直線接點 5"/>
          <p:cNvSpPr/>
          <p:nvPr/>
        </p:nvSpPr>
        <p:spPr>
          <a:xfrm>
            <a:off x="5835240" y="2324520"/>
            <a:ext cx="33094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7" name="直線接點 6"/>
          <p:cNvSpPr/>
          <p:nvPr/>
        </p:nvSpPr>
        <p:spPr>
          <a:xfrm flipH="1">
            <a:off x="5835240" y="2630880"/>
            <a:ext cx="33094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89240" y="1958400"/>
            <a:ext cx="1422359" cy="38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serialize()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18960" y="2630880"/>
            <a:ext cx="1757880" cy="38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unserialize()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9231840" y="2281680"/>
            <a:ext cx="2906280" cy="471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solidFill>
                  <a:srgbClr val="0000FF"/>
                </a:solidFill>
                <a:latin typeface="NanumGothic" pitchFamily="34"/>
              </a:defRPr>
            </a:pPr>
            <a:r>
              <a:rPr lang="en-US" sz="2600" b="0" i="0" u="none" strike="noStrike" kern="1200">
                <a:ln>
                  <a:noFill/>
                </a:ln>
                <a:solidFill>
                  <a:srgbClr val="0000FF"/>
                </a:solidFill>
                <a:latin typeface="NanumGothic" pitchFamily="34"/>
                <a:ea typeface="文泉驛微米黑" pitchFamily="2"/>
                <a:cs typeface="Lohit Hindi" pitchFamily="2"/>
              </a:rPr>
              <a:t>“$a:10$b:20$”</a:t>
            </a:r>
          </a:p>
        </p:txBody>
      </p:sp>
      <p:sp>
        <p:nvSpPr>
          <p:cNvPr id="11" name="直線接點 10"/>
          <p:cNvSpPr/>
          <p:nvPr/>
        </p:nvSpPr>
        <p:spPr>
          <a:xfrm>
            <a:off x="5835600" y="4172759"/>
            <a:ext cx="33094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2" name="直線接點 11"/>
          <p:cNvSpPr/>
          <p:nvPr/>
        </p:nvSpPr>
        <p:spPr>
          <a:xfrm flipH="1">
            <a:off x="5835600" y="4479120"/>
            <a:ext cx="33094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25599" y="3843000"/>
            <a:ext cx="1422359" cy="38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serialize()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655319" y="4479480"/>
            <a:ext cx="1757880" cy="38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unserialize()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232200" y="4130280"/>
            <a:ext cx="2663280" cy="471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solidFill>
                  <a:srgbClr val="0000FF"/>
                </a:solidFill>
                <a:latin typeface="NanumGothic" pitchFamily="34"/>
              </a:defRPr>
            </a:pPr>
            <a:r>
              <a:rPr lang="en-US" sz="2600" b="0" i="0" u="none" strike="noStrike" kern="1200">
                <a:ln>
                  <a:noFill/>
                </a:ln>
                <a:solidFill>
                  <a:srgbClr val="0000FF"/>
                </a:solidFill>
                <a:latin typeface="NanumGothic" pitchFamily="34"/>
                <a:ea typeface="文泉驛微米黑" pitchFamily="2"/>
                <a:cs typeface="Lohit Hindi" pitchFamily="2"/>
              </a:rPr>
              <a:t>“$a:0$b:99$”</a:t>
            </a:r>
          </a:p>
        </p:txBody>
      </p:sp>
      <p:sp>
        <p:nvSpPr>
          <p:cNvPr id="16" name="手繪多邊形 15"/>
          <p:cNvSpPr/>
          <p:nvPr/>
        </p:nvSpPr>
        <p:spPr>
          <a:xfrm>
            <a:off x="2786760" y="5580000"/>
            <a:ext cx="2961359" cy="55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NanumGothic" pitchFamily="34"/>
              </a:defRPr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(Instance of a class)</a:t>
            </a:r>
          </a:p>
        </p:txBody>
      </p:sp>
      <p:sp>
        <p:nvSpPr>
          <p:cNvPr id="17" name="直線接點 16"/>
          <p:cNvSpPr/>
          <p:nvPr/>
        </p:nvSpPr>
        <p:spPr>
          <a:xfrm>
            <a:off x="5835960" y="5792760"/>
            <a:ext cx="33094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8" name="直線接點 17"/>
          <p:cNvSpPr/>
          <p:nvPr/>
        </p:nvSpPr>
        <p:spPr>
          <a:xfrm flipH="1">
            <a:off x="5835960" y="5955119"/>
            <a:ext cx="33094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25959" y="5463000"/>
            <a:ext cx="1422359" cy="38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serialize()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55679" y="5955480"/>
            <a:ext cx="1757880" cy="38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0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unserialize()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244440" y="5622120"/>
            <a:ext cx="1987560" cy="471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solidFill>
                  <a:srgbClr val="0000FF"/>
                </a:solidFill>
                <a:latin typeface="NanumGothic" pitchFamily="34"/>
              </a:defRPr>
            </a:pPr>
            <a:r>
              <a:rPr lang="en-US" sz="2600" b="0" i="0" u="none" strike="noStrike" kern="1200">
                <a:ln>
                  <a:noFill/>
                </a:ln>
                <a:solidFill>
                  <a:srgbClr val="0000FF"/>
                </a:solidFill>
                <a:latin typeface="NanumGothic" pitchFamily="34"/>
                <a:ea typeface="文泉驛微米黑" pitchFamily="2"/>
                <a:cs typeface="Lohit Hindi" pitchFamily="2"/>
              </a:rPr>
              <a:t>(a string)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Collect similar classes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5122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0000FF"/>
                </a:solidFill>
              </a:rPr>
              <a:t>/players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GeneralPlayer.h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GeneralPlayer.cpp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..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0000FF"/>
                </a:solidFill>
              </a:rPr>
              <a:t>/monsters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AbstractMonster.h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AbstractMonster.cpp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…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0000FF"/>
                </a:solidFill>
              </a:rPr>
              <a:t>/misc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Battle.h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Battle.cpp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Deliverables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9921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 class headers and implementations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Players: </a:t>
            </a:r>
            <a:r>
              <a:rPr lang="en-US" sz="2900">
                <a:solidFill>
                  <a:srgbClr val="DC2300"/>
                </a:solidFill>
                <a:latin typeface="NanumGothic" pitchFamily="34"/>
              </a:rPr>
              <a:t>8</a:t>
            </a:r>
            <a:r>
              <a:rPr lang="en-US" sz="2900">
                <a:latin typeface="NanumGothic" pitchFamily="34"/>
              </a:rPr>
              <a:t> files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Monsters: </a:t>
            </a:r>
            <a:r>
              <a:rPr lang="en-US" sz="2900">
                <a:solidFill>
                  <a:srgbClr val="DC2300"/>
                </a:solidFill>
                <a:latin typeface="NanumGothic" pitchFamily="34"/>
              </a:rPr>
              <a:t>8</a:t>
            </a:r>
            <a:r>
              <a:rPr lang="en-US" sz="2900">
                <a:latin typeface="NanumGothic" pitchFamily="34"/>
              </a:rPr>
              <a:t> files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Battle.h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Battle.cpp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FF0000"/>
                </a:solidFill>
              </a:rPr>
              <a:t>18</a:t>
            </a:r>
            <a:r>
              <a:rPr lang="en-US"/>
              <a:t> files in total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Please compress them into a zip archive then upload it to Moodle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Tasks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Modify </a:t>
            </a:r>
            <a:r>
              <a:rPr lang="en-US" dirty="0" err="1">
                <a:solidFill>
                  <a:srgbClr val="0000FF"/>
                </a:solidFill>
                <a:latin typeface="Courier New" pitchFamily="49"/>
              </a:rPr>
              <a:t>GeneralPlayer</a:t>
            </a:r>
            <a:r>
              <a:rPr lang="en-US" dirty="0"/>
              <a:t> and its derived classes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Modify </a:t>
            </a:r>
            <a:r>
              <a:rPr lang="en-US" smtClean="0">
                <a:solidFill>
                  <a:srgbClr val="0000FF"/>
                </a:solidFill>
                <a:latin typeface="Courier New" pitchFamily="49"/>
              </a:rPr>
              <a:t>AbstractMonster</a:t>
            </a:r>
            <a:r>
              <a:rPr lang="en-US" smtClean="0"/>
              <a:t> </a:t>
            </a:r>
            <a:r>
              <a:rPr lang="en-US" dirty="0"/>
              <a:t>and its derived classes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Design </a:t>
            </a:r>
            <a:r>
              <a:rPr lang="en-US" dirty="0">
                <a:solidFill>
                  <a:srgbClr val="0000FF"/>
                </a:solidFill>
                <a:latin typeface="Courier New" pitchFamily="49"/>
              </a:rPr>
              <a:t>Battle</a:t>
            </a:r>
            <a:r>
              <a:rPr lang="en-US" dirty="0"/>
              <a:t> class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Design serialization feature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Collect similar classes into a directory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Modify </a:t>
            </a:r>
            <a:r>
              <a:rPr lang="en-US">
                <a:latin typeface="Courier New" pitchFamily="49"/>
              </a:rPr>
              <a:t>GeneralPlayer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795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Add a </a:t>
            </a:r>
            <a:r>
              <a:rPr lang="en-US">
                <a:latin typeface="Courier New" pitchFamily="49"/>
              </a:rPr>
              <a:t>protected</a:t>
            </a:r>
            <a:r>
              <a:rPr lang="en-US"/>
              <a:t> variable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int money;</a:t>
            </a:r>
            <a:r>
              <a:rPr lang="en-US" sz="2900">
                <a:latin typeface="NanumGothic" pitchFamily="34"/>
              </a:rPr>
              <a:t> // represents the number of money, &gt;=0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Add </a:t>
            </a:r>
            <a:r>
              <a:rPr lang="en-US">
                <a:latin typeface="Courier New" pitchFamily="49"/>
              </a:rPr>
              <a:t>public</a:t>
            </a:r>
            <a:r>
              <a:rPr lang="en-US"/>
              <a:t> methods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void setMoney();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int getMoney() const;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string serialize() const;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void unserialize(string);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Modify </a:t>
            </a:r>
            <a:r>
              <a:rPr lang="en-US">
                <a:latin typeface="Courier New" pitchFamily="49"/>
              </a:rPr>
              <a:t>AbstractMonster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795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Add a </a:t>
            </a:r>
            <a:r>
              <a:rPr lang="en-US">
                <a:latin typeface="Courier New" pitchFamily="49"/>
              </a:rPr>
              <a:t>public</a:t>
            </a:r>
            <a:r>
              <a:rPr lang="en-US"/>
              <a:t> variable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const int money;</a:t>
            </a:r>
            <a:r>
              <a:rPr lang="en-US" sz="2900">
                <a:latin typeface="NanumGothic" pitchFamily="34"/>
              </a:rPr>
              <a:t> // represents the number of money that it drops after it died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Add </a:t>
            </a:r>
            <a:r>
              <a:rPr lang="en-US">
                <a:latin typeface="Courier New" pitchFamily="49"/>
              </a:rPr>
              <a:t>public</a:t>
            </a:r>
            <a:r>
              <a:rPr lang="en-US"/>
              <a:t> methods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string serialize() const;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void unserialize(string);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latin typeface="Courier New" pitchFamily="49"/>
              </a:rPr>
              <a:t>Battle</a:t>
            </a:r>
            <a:r>
              <a:rPr lang="en-US"/>
              <a:t> class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1409480" cy="4926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Controls a battle between players and monsters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Features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It is turn-based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Record number of turns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Calculate elapsed turns after a particular action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Form a multi-player versus multi-monster battle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Display player and monster information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Determine which team wins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… (whatever you want)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Turn-based: Types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Entity-scale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E3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...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Team-scale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E3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E3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…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endParaRPr lang="en-US" sz="2900">
              <a:latin typeface="NanumGothic" pitchFamily="34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/>
              <a:t>: Player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: Enemy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Turn-based: Implementation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587479"/>
          </a:xfrm>
        </p:spPr>
        <p:txBody>
          <a:bodyPr/>
          <a:lstStyle/>
          <a:p>
            <a:pPr lvl="0"/>
            <a:r>
              <a:rPr lang="en-US">
                <a:solidFill>
                  <a:srgbClr val="0000FF"/>
                </a:solidFill>
                <a:latin typeface="Courier New" pitchFamily="49"/>
              </a:rPr>
              <a:t>struct</a:t>
            </a:r>
            <a:r>
              <a:rPr lang="en-US">
                <a:latin typeface="Courier New" pitchFamily="49"/>
              </a:rPr>
              <a:t> Character {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char</a:t>
            </a:r>
            <a:r>
              <a:rPr lang="en-US">
                <a:latin typeface="Courier New" pitchFamily="49"/>
              </a:rPr>
              <a:t> type; // monster or player?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bool</a:t>
            </a:r>
            <a:r>
              <a:rPr lang="en-US">
                <a:latin typeface="Courier New" pitchFamily="49"/>
              </a:rPr>
              <a:t> alive; // alive or dead?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void *</a:t>
            </a:r>
            <a:r>
              <a:rPr lang="en-US">
                <a:latin typeface="Courier New" pitchFamily="49"/>
              </a:rPr>
              <a:t>instance; // pointer to instance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}</a:t>
            </a:r>
          </a:p>
          <a:p>
            <a:pPr lvl="0"/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A </a:t>
            </a:r>
            <a:r>
              <a:rPr lang="en-US">
                <a:latin typeface="Courier New" pitchFamily="49"/>
              </a:rPr>
              <a:t>void</a:t>
            </a:r>
            <a:r>
              <a:rPr lang="en-US"/>
              <a:t> pointer can point(convert) to any type of variables/instances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Sometimes it is called </a:t>
            </a:r>
            <a:r>
              <a:rPr lang="en-US" sz="2900">
                <a:solidFill>
                  <a:srgbClr val="DC2300"/>
                </a:solidFill>
                <a:latin typeface="NanumGothic" pitchFamily="34"/>
              </a:rPr>
              <a:t>generic pointer</a:t>
            </a:r>
            <a:r>
              <a:rPr lang="en-US" sz="2900">
                <a:latin typeface="NanumGothic" pitchFamily="34"/>
              </a:rPr>
              <a:t> as well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Turn-based: Implementation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5187960"/>
          </a:xfrm>
        </p:spPr>
        <p:txBody>
          <a:bodyPr/>
          <a:lstStyle/>
          <a:p>
            <a:pPr lvl="0"/>
            <a:r>
              <a:rPr lang="en-US">
                <a:solidFill>
                  <a:srgbClr val="0000FF"/>
                </a:solidFill>
                <a:latin typeface="Courier New" pitchFamily="49"/>
              </a:rPr>
              <a:t>class</a:t>
            </a:r>
            <a:r>
              <a:rPr lang="en-US">
                <a:latin typeface="Courier New" pitchFamily="49"/>
              </a:rPr>
              <a:t> Battle {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private</a:t>
            </a:r>
            <a:r>
              <a:rPr lang="en-US">
                <a:latin typeface="Courier New" pitchFamily="49"/>
              </a:rPr>
              <a:t>: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Character *</a:t>
            </a:r>
            <a:r>
              <a:rPr lang="en-US">
                <a:latin typeface="Courier New" pitchFamily="49"/>
              </a:rPr>
              <a:t>ActionList;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	…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};</a:t>
            </a:r>
          </a:p>
          <a:p>
            <a:pPr lvl="0"/>
            <a:endParaRPr lang="en-US">
              <a:latin typeface="Courier New" pitchFamily="49"/>
            </a:endParaRPr>
          </a:p>
          <a:p>
            <a:pPr lvl="0"/>
            <a:r>
              <a:rPr lang="en-US">
                <a:latin typeface="Courier New" pitchFamily="49"/>
              </a:rPr>
              <a:t>Battle::Battle(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int</a:t>
            </a:r>
            <a:r>
              <a:rPr lang="en-US">
                <a:latin typeface="Courier New" pitchFamily="49"/>
              </a:rPr>
              <a:t> nPlyr, 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int</a:t>
            </a:r>
            <a:r>
              <a:rPr lang="en-US">
                <a:latin typeface="Courier New" pitchFamily="49"/>
              </a:rPr>
              <a:t> nMon) {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ActionList = 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new</a:t>
            </a:r>
            <a:r>
              <a:rPr lang="en-US">
                <a:latin typeface="Courier New" pitchFamily="49"/>
              </a:rPr>
              <a:t> Character[nPlyr + nMon];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…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Turn-based: Implementation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5187960"/>
          </a:xfrm>
        </p:spPr>
        <p:txBody>
          <a:bodyPr/>
          <a:lstStyle/>
          <a:p>
            <a:pPr lvl="0"/>
            <a:r>
              <a:rPr lang="en-US">
                <a:solidFill>
                  <a:srgbClr val="0000FF"/>
                </a:solidFill>
                <a:latin typeface="Courier New" pitchFamily="49"/>
              </a:rPr>
              <a:t>GeneralPlayer *</a:t>
            </a:r>
            <a:r>
              <a:rPr lang="en-US">
                <a:latin typeface="Courier New" pitchFamily="49"/>
              </a:rPr>
              <a:t>tmp_player;</a:t>
            </a:r>
          </a:p>
          <a:p>
            <a:pPr lvl="0"/>
            <a:r>
              <a:rPr lang="en-US">
                <a:solidFill>
                  <a:srgbClr val="0000FF"/>
                </a:solidFill>
                <a:latin typeface="Courier New" pitchFamily="49"/>
              </a:rPr>
              <a:t>AbstractMonster *</a:t>
            </a:r>
            <a:r>
              <a:rPr lang="en-US">
                <a:latin typeface="Courier New" pitchFamily="49"/>
              </a:rPr>
              <a:t>tmp_monster;</a:t>
            </a:r>
          </a:p>
          <a:p>
            <a:pPr lvl="0"/>
            <a:endParaRPr lang="en-US">
              <a:latin typeface="Courier New" pitchFamily="49"/>
            </a:endParaRPr>
          </a:p>
          <a:p>
            <a:pPr lvl="0"/>
            <a:r>
              <a:rPr lang="en-US">
                <a:latin typeface="Courier New" pitchFamily="49"/>
              </a:rPr>
              <a:t>if( ActionList[nTurn].type == 'p' ) {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 sz="1800">
                <a:latin typeface="Courier New" pitchFamily="49"/>
              </a:rPr>
              <a:t>tmp_player = </a:t>
            </a:r>
            <a:r>
              <a:rPr lang="en-US" sz="1800">
                <a:solidFill>
                  <a:srgbClr val="FF0000"/>
                </a:solidFill>
                <a:latin typeface="Courier New" pitchFamily="49"/>
              </a:rPr>
              <a:t>static_cast</a:t>
            </a:r>
            <a:r>
              <a:rPr lang="en-US" sz="1800">
                <a:latin typeface="Courier New" pitchFamily="49"/>
              </a:rPr>
              <a:t>&lt;</a:t>
            </a:r>
            <a:r>
              <a:rPr lang="en-US" sz="1800">
                <a:solidFill>
                  <a:srgbClr val="0000FF"/>
                </a:solidFill>
                <a:latin typeface="Courier New" pitchFamily="49"/>
              </a:rPr>
              <a:t>GeneralPlayer*</a:t>
            </a:r>
            <a:r>
              <a:rPr lang="en-US" sz="1800">
                <a:latin typeface="Courier New" pitchFamily="49"/>
              </a:rPr>
              <a:t>&gt;(ActionList[nTurn].instance);</a:t>
            </a:r>
            <a:br>
              <a:rPr lang="en-US" sz="1800">
                <a:latin typeface="Courier New" pitchFamily="49"/>
              </a:rPr>
            </a:br>
            <a:r>
              <a:rPr lang="en-US" sz="1800">
                <a:latin typeface="Courier New" pitchFamily="49"/>
              </a:rPr>
              <a:t>   </a:t>
            </a:r>
            <a:r>
              <a:rPr lang="en-US" sz="2800">
                <a:latin typeface="Courier New" pitchFamily="49"/>
              </a:rPr>
              <a:t>...</a:t>
            </a:r>
            <a:r>
              <a:rPr lang="en-US">
                <a:latin typeface="Courier New" pitchFamily="49"/>
              </a:rPr>
              <a:t/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}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else if( ActionList[nTurn].type == 'm' ) {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 sz="1800">
                <a:latin typeface="Courier New" pitchFamily="49"/>
              </a:rPr>
              <a:t>tmp_monster = </a:t>
            </a:r>
            <a:r>
              <a:rPr lang="en-US" sz="1800">
                <a:solidFill>
                  <a:srgbClr val="FF0000"/>
                </a:solidFill>
                <a:latin typeface="Courier New" pitchFamily="49"/>
              </a:rPr>
              <a:t>static_cast</a:t>
            </a:r>
            <a:r>
              <a:rPr lang="en-US" sz="1800">
                <a:latin typeface="Courier New" pitchFamily="49"/>
              </a:rPr>
              <a:t>&lt;</a:t>
            </a:r>
            <a:r>
              <a:rPr lang="en-US" sz="1800">
                <a:solidFill>
                  <a:srgbClr val="0000FF"/>
                </a:solidFill>
                <a:latin typeface="Courier New" pitchFamily="49"/>
              </a:rPr>
              <a:t>AbstractMonster*</a:t>
            </a:r>
            <a:r>
              <a:rPr lang="en-US" sz="1800">
                <a:latin typeface="Courier New" pitchFamily="49"/>
              </a:rPr>
              <a:t>&gt;(ActionList[nTurn].instance);</a:t>
            </a:r>
            <a:br>
              <a:rPr lang="en-US" sz="1800">
                <a:latin typeface="Courier New" pitchFamily="49"/>
              </a:rPr>
            </a:br>
            <a:r>
              <a:rPr lang="en-US" sz="1800">
                <a:latin typeface="Courier New" pitchFamily="49"/>
              </a:rPr>
              <a:t>   </a:t>
            </a:r>
            <a:r>
              <a:rPr lang="en-US" sz="2800">
                <a:latin typeface="Courier New" pitchFamily="49"/>
              </a:rPr>
              <a:t>...</a:t>
            </a:r>
            <a:r>
              <a:rPr lang="en-US">
                <a:latin typeface="Courier New" pitchFamily="49"/>
              </a:rPr>
              <a:t/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460</Words>
  <Application>Microsoft Office PowerPoint</Application>
  <PresentationFormat>自訂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AR PL UMing TW</vt:lpstr>
      <vt:lpstr>DejaVu Serif</vt:lpstr>
      <vt:lpstr>Lohit Hindi</vt:lpstr>
      <vt:lpstr>NanumGothic</vt:lpstr>
      <vt:lpstr>StarSymbol</vt:lpstr>
      <vt:lpstr>文泉驛微米黑</vt:lpstr>
      <vt:lpstr>新細明體</vt:lpstr>
      <vt:lpstr>Arial</vt:lpstr>
      <vt:lpstr>Calibri</vt:lpstr>
      <vt:lpstr>Courier New</vt:lpstr>
      <vt:lpstr>預設</vt:lpstr>
      <vt:lpstr>PowerPoint 簡報</vt:lpstr>
      <vt:lpstr>Tasks</vt:lpstr>
      <vt:lpstr>Modify GeneralPlayer</vt:lpstr>
      <vt:lpstr>Modify AbstractMonster</vt:lpstr>
      <vt:lpstr>Battle class</vt:lpstr>
      <vt:lpstr>Turn-based: Types</vt:lpstr>
      <vt:lpstr>Turn-based: Implementation</vt:lpstr>
      <vt:lpstr>Turn-based: Implementation</vt:lpstr>
      <vt:lpstr>Turn-based: Implementation</vt:lpstr>
      <vt:lpstr>Revisiting Assignment #9</vt:lpstr>
      <vt:lpstr>Serialization</vt:lpstr>
      <vt:lpstr>Serialization</vt:lpstr>
      <vt:lpstr>Collect similar classes</vt:lpstr>
      <vt:lpstr>Deliverables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flyoscar</dc:creator>
  <cp:lastModifiedBy>KID</cp:lastModifiedBy>
  <cp:revision>11</cp:revision>
  <dcterms:created xsi:type="dcterms:W3CDTF">2015-05-06T21:11:31Z</dcterms:created>
  <dcterms:modified xsi:type="dcterms:W3CDTF">2017-05-04T09:05:17Z</dcterms:modified>
</cp:coreProperties>
</file>