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E3F622-E1F6-4CAA-BE45-3EF5E26B1AEE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F907861-A401-45BA-B457-F262B42D7F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9872" y="378904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软工</a:t>
            </a:r>
            <a:r>
              <a:rPr lang="en-US" altLang="zh-CN" dirty="0" smtClean="0"/>
              <a:t>11502</a:t>
            </a:r>
            <a:r>
              <a:rPr lang="zh-CN" altLang="en-US" dirty="0" smtClean="0"/>
              <a:t>班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翟新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40568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易买网项目答辩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0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1600" y="764704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项目结构：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web+service+dao</a:t>
            </a:r>
            <a:r>
              <a:rPr lang="zh-CN" altLang="en-US" sz="2000" dirty="0" smtClean="0"/>
              <a:t>三层架构来实现，项目结构如下：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34975"/>
            <a:ext cx="2849563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2386013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8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576" y="1052736"/>
            <a:ext cx="8003232" cy="457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2000" dirty="0" smtClean="0"/>
              <a:t>         其中主要</a:t>
            </a:r>
            <a:r>
              <a:rPr lang="zh-CN" altLang="en-US" sz="2000" dirty="0" smtClean="0"/>
              <a:t>有表示层</a:t>
            </a:r>
            <a:r>
              <a:rPr lang="en-US" altLang="zh-CN" sz="2000" dirty="0"/>
              <a:t>(web)</a:t>
            </a:r>
            <a:r>
              <a:rPr lang="zh-CN" altLang="en-US" sz="2000" dirty="0" smtClean="0"/>
              <a:t>，业务逻辑层</a:t>
            </a:r>
            <a:r>
              <a:rPr lang="en-US" altLang="zh-CN" sz="2000" dirty="0" smtClean="0"/>
              <a:t>(service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，数据</a:t>
            </a:r>
            <a:r>
              <a:rPr lang="zh-CN" altLang="en-US" sz="2000" dirty="0"/>
              <a:t>访问层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，而这里面又对 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细分了前端控制，后端控制。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又细分了</a:t>
            </a:r>
            <a:r>
              <a:rPr lang="en-US" altLang="zh-CN" sz="2000" dirty="0" smtClean="0"/>
              <a:t>user(</a:t>
            </a:r>
            <a:r>
              <a:rPr lang="zh-CN" altLang="en-US" sz="2000" dirty="0" smtClean="0"/>
              <a:t>用户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业务层、</a:t>
            </a:r>
            <a:r>
              <a:rPr lang="en-US" altLang="zh-CN" sz="2000" dirty="0" smtClean="0"/>
              <a:t>order(</a:t>
            </a:r>
            <a:r>
              <a:rPr lang="zh-CN" altLang="en-US" sz="2000" dirty="0" smtClean="0"/>
              <a:t>订单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业务层、</a:t>
            </a:r>
            <a:r>
              <a:rPr lang="en-US" altLang="zh-CN" sz="2000" dirty="0" smtClean="0"/>
              <a:t>news(</a:t>
            </a:r>
            <a:r>
              <a:rPr lang="zh-CN" altLang="en-US" sz="2000" dirty="0" smtClean="0"/>
              <a:t>新闻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业务层、</a:t>
            </a:r>
            <a:r>
              <a:rPr lang="en-US" altLang="zh-CN" sz="2000" dirty="0" smtClean="0"/>
              <a:t>product(</a:t>
            </a:r>
            <a:r>
              <a:rPr lang="zh-CN" altLang="en-US" sz="2000" dirty="0" smtClean="0"/>
              <a:t>商品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业务层。与业务层对应，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层又分为了</a:t>
            </a:r>
            <a:r>
              <a:rPr lang="en-US" altLang="zh-CN" sz="2000" dirty="0"/>
              <a:t>user(</a:t>
            </a:r>
            <a:r>
              <a:rPr lang="zh-CN" altLang="en-US" sz="2000" dirty="0"/>
              <a:t>用户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数据访问层、</a:t>
            </a:r>
            <a:r>
              <a:rPr lang="en-US" altLang="zh-CN" sz="2000" dirty="0"/>
              <a:t>order(</a:t>
            </a:r>
            <a:r>
              <a:rPr lang="zh-CN" altLang="en-US" sz="2000" dirty="0"/>
              <a:t>订单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数据访问层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news(</a:t>
            </a:r>
            <a:r>
              <a:rPr lang="zh-CN" altLang="en-US" sz="2000" dirty="0"/>
              <a:t>新闻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数据访问层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product(</a:t>
            </a:r>
            <a:r>
              <a:rPr lang="zh-CN" altLang="en-US" sz="2000" dirty="0"/>
              <a:t>商品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数据访问</a:t>
            </a:r>
            <a:r>
              <a:rPr lang="zh-CN" altLang="en-US" sz="2000" dirty="0" smtClean="0"/>
              <a:t>层。这三层一起合作，完成整个项目功能的实现。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其流程为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表示</a:t>
            </a:r>
            <a:r>
              <a:rPr lang="zh-CN" altLang="en-US" sz="2000" dirty="0" smtClean="0"/>
              <a:t>层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web)</a:t>
            </a:r>
            <a:r>
              <a:rPr lang="zh-CN" altLang="en-US" sz="2000" dirty="0" smtClean="0"/>
              <a:t>根据用户的不同请求来调用不同的业务</a:t>
            </a:r>
            <a:r>
              <a:rPr lang="zh-CN" altLang="en-US" sz="2000" dirty="0"/>
              <a:t>逻辑层</a:t>
            </a:r>
            <a:r>
              <a:rPr lang="en-US" altLang="zh-CN" sz="2000" dirty="0" smtClean="0"/>
              <a:t>(service)</a:t>
            </a:r>
            <a:r>
              <a:rPr lang="zh-CN" altLang="en-US" sz="2000" dirty="0" smtClean="0"/>
              <a:t>，然后业务逻辑层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service)</a:t>
            </a:r>
            <a:r>
              <a:rPr lang="zh-CN" altLang="en-US" sz="2000" dirty="0" smtClean="0"/>
              <a:t>在调用数据访问层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中相应的方法对数据进行操作。其</a:t>
            </a:r>
            <a:r>
              <a:rPr lang="zh-CN" altLang="en-US" sz="2000" dirty="0"/>
              <a:t>操作结果</a:t>
            </a:r>
            <a:r>
              <a:rPr lang="zh-CN" altLang="en-US" sz="2000" dirty="0" smtClean="0"/>
              <a:t>的返回则以反向的方式进行。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其它相关包的说明：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entity</a:t>
            </a:r>
            <a:r>
              <a:rPr lang="zh-CN" altLang="en-US" sz="2000" dirty="0" smtClean="0"/>
              <a:t>实体包：进行对数据库表的信息进行封装。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util</a:t>
            </a:r>
            <a:r>
              <a:rPr lang="zh-CN" altLang="en-US" sz="2000" dirty="0" smtClean="0"/>
              <a:t>工具包：在实现功能时会用到的自定义的工具类，比如：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SecurityUtils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加密工具类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，及对所获得的</a:t>
            </a:r>
            <a:r>
              <a:rPr lang="en-US" altLang="zh-CN" sz="2000" dirty="0" err="1" smtClean="0"/>
              <a:t>obj</a:t>
            </a:r>
            <a:r>
              <a:rPr lang="zh-CN" altLang="en-US" sz="2000" dirty="0" smtClean="0"/>
              <a:t>进行是否为空判断</a:t>
            </a:r>
            <a:r>
              <a:rPr lang="en-US" altLang="zh-CN" sz="2000" dirty="0" err="1" smtClean="0"/>
              <a:t>EmptyUtils</a:t>
            </a:r>
            <a:r>
              <a:rPr lang="zh-CN" altLang="en-US" sz="2000" dirty="0"/>
              <a:t>工具</a:t>
            </a:r>
            <a:r>
              <a:rPr lang="zh-CN" altLang="en-US" sz="2000" dirty="0" smtClean="0"/>
              <a:t>类。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filter</a:t>
            </a:r>
            <a:r>
              <a:rPr lang="zh-CN" altLang="en-US" sz="2000" dirty="0" smtClean="0"/>
              <a:t>过滤器包：进行一些流程的控制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以及对</a:t>
            </a:r>
            <a:r>
              <a:rPr lang="zh-CN" altLang="en-US" sz="2000" dirty="0"/>
              <a:t>字符编码的控制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param</a:t>
            </a:r>
            <a:r>
              <a:rPr lang="zh-CN" altLang="en-US" sz="2000" dirty="0" smtClean="0"/>
              <a:t>参数实体包：封装对象，用于查询、分页等操作。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 </a:t>
            </a:r>
            <a:r>
              <a:rPr lang="zh-CN" altLang="en-US" sz="2000" dirty="0"/>
              <a:t>其页面展示以</a:t>
            </a:r>
            <a:r>
              <a:rPr lang="en-US" altLang="zh-CN" sz="2000" dirty="0" err="1">
                <a:latin typeface="+mn-ea"/>
              </a:rPr>
              <a:t>jsp</a:t>
            </a:r>
            <a:r>
              <a:rPr lang="zh-CN" altLang="en-US" sz="2000" dirty="0"/>
              <a:t>为载体，外加一些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/images</a:t>
            </a:r>
            <a:r>
              <a:rPr lang="zh-CN" altLang="en-US" sz="2000" dirty="0"/>
              <a:t>进行页面的修饰。</a:t>
            </a:r>
          </a:p>
        </p:txBody>
      </p:sp>
    </p:spTree>
    <p:extLst>
      <p:ext uri="{BB962C8B-B14F-4D97-AF65-F5344CB8AC3E}">
        <p14:creationId xmlns:p14="http://schemas.microsoft.com/office/powerpoint/2010/main" val="12314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四、具体实现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说一下这个项目一个大致的执行过程：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(1)</a:t>
            </a:r>
            <a:r>
              <a:rPr lang="zh-CN" altLang="en-US" sz="2000" dirty="0" smtClean="0"/>
              <a:t>主页跳转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2789237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87217"/>
            <a:ext cx="2964345" cy="263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63688" y="4869160"/>
            <a:ext cx="5813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由于在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配置的</a:t>
            </a:r>
            <a:r>
              <a:rPr lang="en-US" altLang="zh-CN" dirty="0" smtClean="0"/>
              <a:t>welcome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所以在执行程序输入</a:t>
            </a:r>
            <a:endParaRPr lang="en-US" altLang="zh-CN" dirty="0" smtClean="0"/>
          </a:p>
          <a:p>
            <a:r>
              <a:rPr lang="en-US" altLang="zh-CN" dirty="0" smtClean="0"/>
              <a:t>localhost:8080/</a:t>
            </a:r>
            <a:r>
              <a:rPr lang="en-US" altLang="zh-CN" dirty="0" err="1" smtClean="0"/>
              <a:t>EasyBuy</a:t>
            </a:r>
            <a:r>
              <a:rPr lang="en-US" altLang="zh-CN" dirty="0"/>
              <a:t> </a:t>
            </a:r>
            <a:r>
              <a:rPr lang="zh-CN" altLang="en-US" dirty="0" smtClean="0"/>
              <a:t>时会自动跳转到该</a:t>
            </a:r>
            <a:r>
              <a:rPr lang="en-US" altLang="zh-CN" dirty="0" err="1" smtClean="0"/>
              <a:t>index.jsp</a:t>
            </a:r>
            <a:endParaRPr lang="en-US" altLang="zh-CN" dirty="0" smtClean="0"/>
          </a:p>
          <a:p>
            <a:r>
              <a:rPr lang="zh-CN" altLang="en-US" dirty="0" smtClean="0"/>
              <a:t>而又由于该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中写了下面的代码：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45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1600" y="2924944"/>
            <a:ext cx="7715200" cy="30948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上面也有注释，就是说在运行这个程序的时候它会跳到欢迎的</a:t>
            </a:r>
            <a:r>
              <a:rPr lang="en-US" altLang="zh-CN" sz="1800" dirty="0" err="1" smtClean="0">
                <a:latin typeface="+mn-ea"/>
              </a:rPr>
              <a:t>index.jsp</a:t>
            </a:r>
            <a:r>
              <a:rPr lang="zh-CN" altLang="en-US" sz="1800" dirty="0" smtClean="0">
                <a:latin typeface="+mn-ea"/>
              </a:rPr>
              <a:t>，由于初始运行</a:t>
            </a:r>
            <a:r>
              <a:rPr lang="en-US" altLang="zh-CN" sz="1800" dirty="0" err="1" smtClean="0">
                <a:latin typeface="+mn-ea"/>
              </a:rPr>
              <a:t>obj</a:t>
            </a:r>
            <a:r>
              <a:rPr lang="zh-CN" altLang="en-US" sz="1800" dirty="0" smtClean="0">
                <a:latin typeface="+mn-ea"/>
              </a:rPr>
              <a:t>必定为空，所以会执行</a:t>
            </a:r>
            <a:r>
              <a:rPr lang="en-US" altLang="zh-CN" sz="1800" dirty="0" err="1" smtClean="0">
                <a:latin typeface="+mn-ea"/>
              </a:rPr>
              <a:t>response.sendRedirect</a:t>
            </a:r>
            <a:r>
              <a:rPr lang="zh-CN" altLang="en-US" sz="1800" dirty="0" smtClean="0">
                <a:latin typeface="+mn-ea"/>
              </a:rPr>
              <a:t>，执行</a:t>
            </a:r>
            <a:r>
              <a:rPr lang="en-US" altLang="zh-CN" sz="1800" dirty="0" err="1" smtClean="0">
                <a:latin typeface="+mn-ea"/>
              </a:rPr>
              <a:t>HomeServlet</a:t>
            </a:r>
            <a:r>
              <a:rPr lang="zh-CN" altLang="en-US" sz="1800" dirty="0" smtClean="0">
                <a:latin typeface="+mn-ea"/>
              </a:rPr>
              <a:t>转发到</a:t>
            </a:r>
            <a:r>
              <a:rPr lang="en-US" altLang="zh-CN" sz="1800" dirty="0" smtClean="0">
                <a:latin typeface="+mn-ea"/>
              </a:rPr>
              <a:t>pre/</a:t>
            </a:r>
            <a:r>
              <a:rPr lang="en-US" altLang="zh-CN" sz="1800" dirty="0" err="1" smtClean="0">
                <a:latin typeface="+mn-ea"/>
              </a:rPr>
              <a:t>index.jsp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(</a:t>
            </a:r>
            <a:r>
              <a:rPr lang="zh-CN" altLang="en-US" sz="1800" dirty="0" smtClean="0">
                <a:latin typeface="+mn-ea"/>
              </a:rPr>
              <a:t>当然，还有个细节，如果你在</a:t>
            </a:r>
            <a:r>
              <a:rPr lang="en-US" altLang="zh-CN" sz="1800" dirty="0" err="1" smtClean="0">
                <a:latin typeface="+mn-ea"/>
              </a:rPr>
              <a:t>url</a:t>
            </a:r>
            <a:r>
              <a:rPr lang="zh-CN" altLang="en-US" sz="1800" dirty="0" smtClean="0">
                <a:latin typeface="+mn-ea"/>
              </a:rPr>
              <a:t>中不输入具体的</a:t>
            </a:r>
            <a:r>
              <a:rPr lang="en-US" altLang="zh-CN" sz="1800" dirty="0" smtClean="0">
                <a:latin typeface="+mn-ea"/>
              </a:rPr>
              <a:t>action</a:t>
            </a:r>
            <a:r>
              <a:rPr lang="zh-CN" altLang="en-US" sz="1800" dirty="0" smtClean="0">
                <a:latin typeface="+mn-ea"/>
              </a:rPr>
              <a:t>则它</a:t>
            </a:r>
            <a:r>
              <a:rPr lang="zh-CN" altLang="en-US" sz="1800" dirty="0" smtClean="0">
                <a:latin typeface="+mn-ea"/>
              </a:rPr>
              <a:t>会以空请求转发到</a:t>
            </a:r>
            <a:r>
              <a:rPr lang="en-US" altLang="zh-CN" sz="1800" dirty="0" smtClean="0">
                <a:latin typeface="+mn-ea"/>
              </a:rPr>
              <a:t>pre/</a:t>
            </a:r>
            <a:r>
              <a:rPr lang="en-US" altLang="zh-CN" sz="1800" dirty="0" err="1" smtClean="0">
                <a:latin typeface="+mn-ea"/>
              </a:rPr>
              <a:t>index.jsp</a:t>
            </a:r>
            <a:r>
              <a:rPr lang="en-US" altLang="zh-CN" sz="1800" dirty="0" smtClean="0">
                <a:latin typeface="+mn-ea"/>
              </a:rPr>
              <a:t>, </a:t>
            </a:r>
            <a:r>
              <a:rPr lang="zh-CN" altLang="en-US" sz="1800" dirty="0" smtClean="0">
                <a:latin typeface="+mn-ea"/>
              </a:rPr>
              <a:t>这是由于在提交请求的时候，如果</a:t>
            </a:r>
            <a:r>
              <a:rPr lang="en-US" altLang="zh-CN" sz="1800" dirty="0" smtClean="0">
                <a:latin typeface="+mn-ea"/>
              </a:rPr>
              <a:t>action</a:t>
            </a:r>
            <a:r>
              <a:rPr lang="zh-CN" altLang="en-US" sz="1800" dirty="0" smtClean="0">
                <a:latin typeface="+mn-ea"/>
              </a:rPr>
              <a:t>为空，他会执行</a:t>
            </a:r>
            <a:r>
              <a:rPr lang="en-US" altLang="zh-CN" sz="1800" dirty="0" err="1" smtClean="0">
                <a:latin typeface="+mn-ea"/>
              </a:rPr>
              <a:t>AbstractServlet.class</a:t>
            </a:r>
            <a:r>
              <a:rPr lang="zh-CN" altLang="en-US" sz="1800" dirty="0" smtClean="0">
                <a:latin typeface="+mn-ea"/>
              </a:rPr>
              <a:t>中</a:t>
            </a:r>
            <a:r>
              <a:rPr lang="en-US" altLang="zh-CN" sz="1800" dirty="0" smtClean="0">
                <a:latin typeface="+mn-ea"/>
              </a:rPr>
              <a:t>execute()</a:t>
            </a:r>
            <a:r>
              <a:rPr lang="zh-CN" altLang="en-US" sz="1800" dirty="0" smtClean="0">
                <a:latin typeface="+mn-ea"/>
              </a:rPr>
              <a:t>方法，</a:t>
            </a:r>
            <a:r>
              <a:rPr lang="zh-CN" altLang="en-US" sz="1800" dirty="0" smtClean="0">
                <a:latin typeface="+mn-ea"/>
              </a:rPr>
              <a:t>还是转发到</a:t>
            </a:r>
            <a:r>
              <a:rPr lang="en-US" altLang="zh-CN" sz="1800" dirty="0" smtClean="0">
                <a:latin typeface="+mn-ea"/>
              </a:rPr>
              <a:t>pre/</a:t>
            </a:r>
            <a:r>
              <a:rPr lang="en-US" altLang="zh-CN" sz="1800" dirty="0" err="1" smtClean="0">
                <a:latin typeface="+mn-ea"/>
              </a:rPr>
              <a:t>index.jsp</a:t>
            </a:r>
            <a:r>
              <a:rPr lang="zh-CN" altLang="en-US" sz="1800" dirty="0" smtClean="0">
                <a:latin typeface="+mn-ea"/>
              </a:rPr>
              <a:t>，只不过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只有页面，没有</a:t>
            </a:r>
            <a:r>
              <a:rPr lang="en-US" altLang="zh-CN" sz="1800" dirty="0" smtClean="0">
                <a:latin typeface="+mn-ea"/>
              </a:rPr>
              <a:t>servlet</a:t>
            </a:r>
            <a:r>
              <a:rPr lang="zh-CN" altLang="en-US" sz="1800" dirty="0" smtClean="0">
                <a:latin typeface="+mn-ea"/>
              </a:rPr>
              <a:t>内</a:t>
            </a:r>
            <a:r>
              <a:rPr lang="en-US" altLang="zh-CN" sz="1800" dirty="0" err="1" smtClean="0">
                <a:latin typeface="+mn-ea"/>
              </a:rPr>
              <a:t>setAttribute</a:t>
            </a:r>
            <a:r>
              <a:rPr lang="zh-CN" altLang="en-US" sz="1800" dirty="0" smtClean="0">
                <a:latin typeface="+mn-ea"/>
              </a:rPr>
              <a:t>方法</a:t>
            </a:r>
            <a:r>
              <a:rPr lang="zh-CN" altLang="en-US" sz="1800" dirty="0" smtClean="0">
                <a:latin typeface="+mn-ea"/>
              </a:rPr>
              <a:t>的响应</a:t>
            </a:r>
            <a:r>
              <a:rPr lang="en-US" altLang="zh-CN" sz="1800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至于为什么这样，那就来说一下它在后面是如何跳转的？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* 先提一个点</a:t>
            </a:r>
            <a:r>
              <a:rPr lang="en-US" altLang="zh-CN" sz="1800" dirty="0" smtClean="0">
                <a:latin typeface="+mn-ea"/>
              </a:rPr>
              <a:t>&lt;a&gt;&lt;/a&gt;</a:t>
            </a:r>
            <a:r>
              <a:rPr lang="zh-CN" altLang="en-US" sz="1800" dirty="0" smtClean="0">
                <a:latin typeface="+mn-ea"/>
              </a:rPr>
              <a:t>标签和</a:t>
            </a:r>
            <a:r>
              <a:rPr lang="en-US" altLang="zh-CN" sz="1800" dirty="0" err="1" smtClean="0">
                <a:latin typeface="+mn-ea"/>
              </a:rPr>
              <a:t>response.sendRedirect</a:t>
            </a:r>
            <a:r>
              <a:rPr lang="zh-CN" altLang="en-US" sz="1800" dirty="0" smtClean="0">
                <a:latin typeface="+mn-ea"/>
              </a:rPr>
              <a:t>方法都是默认以</a:t>
            </a:r>
            <a:r>
              <a:rPr lang="en-US" altLang="zh-CN" sz="1800" dirty="0" smtClean="0">
                <a:latin typeface="+mn-ea"/>
              </a:rPr>
              <a:t>get</a:t>
            </a:r>
            <a:r>
              <a:rPr lang="zh-CN" altLang="en-US" sz="1800" dirty="0" smtClean="0">
                <a:latin typeface="+mn-ea"/>
              </a:rPr>
              <a:t>方式请求，这个在后面的说明中会用到。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551737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9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73872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509120"/>
            <a:ext cx="87675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其中，红框部分就是重点，</a:t>
            </a:r>
            <a:r>
              <a:rPr lang="en-US" altLang="zh-CN" dirty="0" err="1" smtClean="0"/>
              <a:t>response.sendRedirect</a:t>
            </a:r>
            <a:r>
              <a:rPr lang="zh-CN" altLang="en-US" dirty="0"/>
              <a:t>会</a:t>
            </a:r>
            <a:r>
              <a:rPr lang="zh-CN" altLang="en-US" dirty="0" smtClean="0"/>
              <a:t>以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方式访问一个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，这里的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就是指</a:t>
            </a:r>
            <a:r>
              <a:rPr lang="en-US" altLang="zh-CN" dirty="0" err="1" smtClean="0"/>
              <a:t>cn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easybuy</a:t>
            </a:r>
            <a:r>
              <a:rPr lang="en-US" altLang="zh-CN" dirty="0" smtClean="0"/>
              <a:t>/web/pre/</a:t>
            </a:r>
            <a:r>
              <a:rPr lang="en-US" altLang="zh-CN" dirty="0" err="1" smtClean="0"/>
              <a:t>HomeServlet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所执行的动作就是执行</a:t>
            </a:r>
            <a:r>
              <a:rPr lang="en-US" altLang="zh-CN" dirty="0" err="1" smtClean="0"/>
              <a:t>HomeServlet</a:t>
            </a:r>
            <a:r>
              <a:rPr lang="zh-CN" altLang="en-US" dirty="0" smtClean="0"/>
              <a:t>中的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ndex</a:t>
            </a:r>
            <a:r>
              <a:rPr lang="zh-CN" altLang="en-US" dirty="0" smtClean="0"/>
              <a:t>方法，返还一个字符串</a:t>
            </a:r>
            <a:r>
              <a:rPr lang="en-US" altLang="zh-CN" dirty="0" smtClean="0"/>
              <a:t>” pre/index”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HomeServlet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AbstractServlet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所以它会根据请求执行</a:t>
            </a:r>
            <a:r>
              <a:rPr lang="en-US" altLang="zh-CN" dirty="0" err="1" smtClean="0"/>
              <a:t>AbstractServlet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doGet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865" y="1772816"/>
            <a:ext cx="857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先说明一下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Home?action</a:t>
            </a:r>
            <a:r>
              <a:rPr lang="en-US" altLang="zh-CN" dirty="0" smtClean="0"/>
              <a:t>=index</a:t>
            </a:r>
          </a:p>
          <a:p>
            <a:r>
              <a:rPr lang="en-US" altLang="zh-CN" dirty="0" smtClean="0"/>
              <a:t>Home</a:t>
            </a:r>
            <a:r>
              <a:rPr lang="zh-CN" altLang="en-US" dirty="0" smtClean="0"/>
              <a:t>：指的是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中配置的</a:t>
            </a:r>
            <a:r>
              <a:rPr lang="en-US" altLang="zh-CN" dirty="0" err="1" smtClean="0"/>
              <a:t>url</a:t>
            </a:r>
            <a:r>
              <a:rPr lang="en-US" altLang="zh-CN" dirty="0"/>
              <a:t> </a:t>
            </a:r>
            <a:r>
              <a:rPr lang="en-US" altLang="zh-CN" dirty="0" smtClean="0"/>
              <a:t> @</a:t>
            </a:r>
            <a:r>
              <a:rPr lang="en-US" altLang="zh-CN" dirty="0" err="1"/>
              <a:t>WebServlet</a:t>
            </a:r>
            <a:r>
              <a:rPr lang="en-US" altLang="zh-CN" dirty="0"/>
              <a:t>(</a:t>
            </a:r>
            <a:r>
              <a:rPr lang="en-US" altLang="zh-CN" dirty="0" err="1"/>
              <a:t>urlPatterns</a:t>
            </a:r>
            <a:r>
              <a:rPr lang="en-US" altLang="zh-CN" dirty="0"/>
              <a:t> = {"/Home"}, name = "Home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?action=index</a:t>
            </a:r>
            <a:r>
              <a:rPr lang="zh-CN" altLang="en-US" dirty="0" smtClean="0"/>
              <a:t>：选择所要执行的方法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方法即为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index()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658098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4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7187"/>
            <a:ext cx="5532884" cy="188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73257"/>
            <a:ext cx="7420068" cy="353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584" y="998144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我们可以看到其实不管请求的方式是</a:t>
            </a:r>
            <a:r>
              <a:rPr lang="en-US" altLang="zh-CN" sz="1800" dirty="0" smtClean="0">
                <a:latin typeface="+mn-ea"/>
              </a:rPr>
              <a:t>post</a:t>
            </a:r>
            <a:r>
              <a:rPr lang="zh-CN" altLang="en-US" sz="1800" dirty="0" smtClean="0">
                <a:latin typeface="+mn-ea"/>
              </a:rPr>
              <a:t>还是</a:t>
            </a:r>
            <a:r>
              <a:rPr lang="en-US" altLang="zh-CN" sz="1800" dirty="0" smtClean="0">
                <a:latin typeface="+mn-ea"/>
              </a:rPr>
              <a:t>get</a:t>
            </a:r>
            <a:r>
              <a:rPr lang="zh-CN" altLang="en-US" sz="1800" dirty="0" smtClean="0">
                <a:latin typeface="+mn-ea"/>
              </a:rPr>
              <a:t>都会执行</a:t>
            </a:r>
            <a:r>
              <a:rPr lang="en-US" altLang="zh-CN" sz="1800" dirty="0" err="1" smtClean="0">
                <a:latin typeface="+mn-ea"/>
              </a:rPr>
              <a:t>doPost</a:t>
            </a:r>
            <a:r>
              <a:rPr lang="en-US" altLang="zh-CN" sz="1800" dirty="0" smtClean="0">
                <a:latin typeface="+mn-ea"/>
              </a:rPr>
              <a:t>()</a:t>
            </a:r>
            <a:r>
              <a:rPr lang="zh-CN" altLang="en-US" sz="1800" dirty="0" smtClean="0">
                <a:latin typeface="+mn-ea"/>
              </a:rPr>
              <a:t>方法 ，而在</a:t>
            </a:r>
            <a:r>
              <a:rPr lang="en-US" altLang="zh-CN" sz="1800" dirty="0" err="1" smtClean="0">
                <a:latin typeface="+mn-ea"/>
              </a:rPr>
              <a:t>doPost</a:t>
            </a:r>
            <a:r>
              <a:rPr lang="en-US" altLang="zh-CN" sz="1800" dirty="0" smtClean="0">
                <a:latin typeface="+mn-ea"/>
              </a:rPr>
              <a:t>()</a:t>
            </a:r>
            <a:r>
              <a:rPr lang="zh-CN" altLang="en-US" sz="1800" dirty="0" smtClean="0">
                <a:latin typeface="+mn-ea"/>
              </a:rPr>
              <a:t>方法中，又会因情况分为三种方式：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1.</a:t>
            </a:r>
            <a:r>
              <a:rPr lang="zh-CN" altLang="en-US" sz="1800" dirty="0" smtClean="0">
                <a:latin typeface="+mn-ea"/>
              </a:rPr>
              <a:t>如果请求为空，执行</a:t>
            </a:r>
            <a:r>
              <a:rPr lang="en-US" altLang="zh-CN" sz="1800" dirty="0" smtClean="0">
                <a:latin typeface="+mn-ea"/>
              </a:rPr>
              <a:t>execute()</a:t>
            </a:r>
            <a:r>
              <a:rPr lang="zh-CN" altLang="en-US" sz="1800" dirty="0" smtClean="0">
                <a:latin typeface="+mn-ea"/>
              </a:rPr>
              <a:t>方法，返回首页。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2.</a:t>
            </a:r>
            <a:r>
              <a:rPr lang="zh-CN" altLang="en-US" sz="1800" dirty="0" smtClean="0">
                <a:latin typeface="+mn-ea"/>
              </a:rPr>
              <a:t>请求成功调用</a:t>
            </a:r>
            <a:r>
              <a:rPr lang="en-US" altLang="zh-CN" sz="1800" dirty="0" err="1" smtClean="0">
                <a:latin typeface="+mn-ea"/>
              </a:rPr>
              <a:t>toView</a:t>
            </a:r>
            <a:r>
              <a:rPr lang="en-US" altLang="zh-CN" sz="1800" dirty="0" smtClean="0">
                <a:latin typeface="+mn-ea"/>
              </a:rPr>
              <a:t>()</a:t>
            </a:r>
            <a:r>
              <a:rPr lang="zh-CN" altLang="en-US" sz="1800" dirty="0" smtClean="0">
                <a:latin typeface="+mn-ea"/>
              </a:rPr>
              <a:t>方法</a:t>
            </a:r>
            <a:r>
              <a:rPr lang="zh-CN" altLang="en-US" sz="1800" dirty="0" smtClean="0">
                <a:latin typeface="+mn-ea"/>
              </a:rPr>
              <a:t>，转</a:t>
            </a:r>
            <a:r>
              <a:rPr lang="zh-CN" altLang="en-US" sz="1800" dirty="0">
                <a:latin typeface="+mn-ea"/>
              </a:rPr>
              <a:t>发</a:t>
            </a:r>
            <a:r>
              <a:rPr lang="zh-CN" altLang="en-US" sz="1800" dirty="0" smtClean="0">
                <a:latin typeface="+mn-ea"/>
              </a:rPr>
              <a:t>到</a:t>
            </a:r>
            <a:r>
              <a:rPr lang="zh-CN" altLang="en-US" sz="1800" dirty="0" smtClean="0">
                <a:latin typeface="+mn-ea"/>
              </a:rPr>
              <a:t>相应的</a:t>
            </a:r>
            <a:r>
              <a:rPr lang="en-US" altLang="zh-CN" sz="1800" dirty="0" err="1" smtClean="0">
                <a:latin typeface="+mn-ea"/>
              </a:rPr>
              <a:t>jsp</a:t>
            </a:r>
            <a:r>
              <a:rPr lang="zh-CN" altLang="en-US" sz="1800" dirty="0" smtClean="0">
                <a:latin typeface="+mn-ea"/>
              </a:rPr>
              <a:t>页面。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  3.</a:t>
            </a:r>
            <a:r>
              <a:rPr lang="zh-CN" altLang="en-US" sz="1800" dirty="0" smtClean="0">
                <a:latin typeface="+mn-ea"/>
              </a:rPr>
              <a:t>请求错误则会有</a:t>
            </a:r>
            <a:r>
              <a:rPr lang="en-US" altLang="zh-CN" sz="1800" dirty="0" smtClean="0">
                <a:latin typeface="+mn-ea"/>
              </a:rPr>
              <a:t>404</a:t>
            </a:r>
            <a:r>
              <a:rPr lang="zh-CN" altLang="en-US" sz="1800" dirty="0" smtClean="0">
                <a:latin typeface="+mn-ea"/>
              </a:rPr>
              <a:t>，</a:t>
            </a:r>
            <a:r>
              <a:rPr lang="en-US" altLang="zh-CN" sz="1800" dirty="0" smtClean="0">
                <a:latin typeface="+mn-ea"/>
              </a:rPr>
              <a:t>500</a:t>
            </a:r>
            <a:r>
              <a:rPr lang="zh-CN" altLang="en-US" sz="1800" dirty="0" smtClean="0">
                <a:latin typeface="+mn-ea"/>
              </a:rPr>
              <a:t>。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54483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814272"/>
            <a:ext cx="664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在这次请求中，实则转发为</a:t>
            </a:r>
            <a:r>
              <a:rPr lang="en-US" altLang="zh-CN" dirty="0" smtClean="0"/>
              <a:t>pre/</a:t>
            </a:r>
            <a:r>
              <a:rPr lang="en-US" altLang="zh-CN" dirty="0" err="1" smtClean="0"/>
              <a:t>index.jsp</a:t>
            </a:r>
            <a:r>
              <a:rPr lang="zh-CN" altLang="en-US" dirty="0" smtClean="0"/>
              <a:t>，此时保留原先的请求。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2430"/>
            <a:ext cx="7128792" cy="150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4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引出转发与重定向的区别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/>
              <a:t>当使用转发时，</a:t>
            </a:r>
            <a:r>
              <a:rPr lang="en-US" altLang="zh-CN" sz="1600" dirty="0"/>
              <a:t>JSP</a:t>
            </a:r>
            <a:r>
              <a:rPr lang="zh-CN" altLang="en-US" sz="1600" dirty="0"/>
              <a:t>容器将使用一个内部的方法来调用目标</a:t>
            </a:r>
            <a:r>
              <a:rPr lang="zh-CN" altLang="en-US" sz="1600" dirty="0" smtClean="0"/>
              <a:t>页面，</a:t>
            </a:r>
            <a:r>
              <a:rPr lang="zh-CN" altLang="en-US" sz="1600" dirty="0"/>
              <a:t>新的页面继续处理同一个请求，而浏览器将不会知道这个</a:t>
            </a:r>
            <a:r>
              <a:rPr lang="zh-CN" altLang="en-US" sz="1600" dirty="0" smtClean="0"/>
              <a:t>过程。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/>
              <a:t>重定向方式的含义是第一个页面通知浏览器发送一个新的页面</a:t>
            </a:r>
            <a:r>
              <a:rPr lang="zh-CN" altLang="en-US" sz="1600" dirty="0" smtClean="0"/>
              <a:t>请求。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  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所以在使用转发时它会保留原先的请求，此时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不会发生改变。而重定向则不会保留原有请求，会跳转到新的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    这也就是为什么你在访问页面的时候发现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没有变化。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221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5097760" cy="58092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(2)</a:t>
            </a:r>
            <a:r>
              <a:rPr lang="zh-CN" altLang="en-US" sz="2000" dirty="0"/>
              <a:t>再以注册为例说明一下套路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43608" y="1124744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补充</a:t>
            </a:r>
            <a:r>
              <a:rPr lang="en-US" altLang="zh-CN" sz="1800" dirty="0" smtClean="0">
                <a:latin typeface="+mn-ea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1800" dirty="0" smtClean="0">
                <a:latin typeface="+mn-ea"/>
                <a:sym typeface="Wingdings" panose="05000000000000000000" pitchFamily="2" charset="2"/>
              </a:rPr>
              <a:t>   (1)jQuery ajax: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是一种与服务器交换数据的技术，可以在不重新载入整个页面的情况下更新网页的一部分</a:t>
            </a:r>
            <a:r>
              <a:rPr lang="zh-CN" altLang="en-US" sz="1800" dirty="0" smtClean="0">
                <a:latin typeface="+mn-ea"/>
                <a:sym typeface="Wingdings" panose="05000000000000000000" pitchFamily="2" charset="2"/>
              </a:rPr>
              <a:t>。当然这样做明显的好处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之一</a:t>
            </a:r>
            <a:r>
              <a:rPr lang="zh-CN" altLang="en-US" sz="1800" dirty="0" smtClean="0">
                <a:latin typeface="+mn-ea"/>
                <a:sym typeface="Wingdings" panose="05000000000000000000" pitchFamily="2" charset="2"/>
              </a:rPr>
              <a:t>就是响应速度更快。</a:t>
            </a:r>
            <a:endParaRPr lang="en-US" altLang="zh-CN" sz="1800" dirty="0" smtClean="0"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1800" dirty="0" smtClean="0">
                <a:latin typeface="+mn-ea"/>
                <a:sym typeface="Wingdings" panose="05000000000000000000" pitchFamily="2" charset="2"/>
              </a:rPr>
              <a:t>    </a:t>
            </a:r>
            <a:r>
              <a:rPr lang="zh-CN" altLang="en-US" sz="1800" dirty="0" smtClean="0">
                <a:latin typeface="+mn-ea"/>
                <a:sym typeface="Wingdings" panose="05000000000000000000" pitchFamily="2" charset="2"/>
              </a:rPr>
              <a:t>这里利用这种技术来实现注册的功能。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416824" cy="395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9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5889848" cy="1143000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0688"/>
            <a:ext cx="5688632" cy="54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9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 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一、需求分析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dirty="0" smtClean="0"/>
              <a:t>二、数据库设计</a:t>
            </a:r>
            <a:endParaRPr lang="en-US" altLang="zh-CN" dirty="0" smtClean="0"/>
          </a:p>
          <a:p>
            <a:endParaRPr lang="en-US" altLang="zh-CN" sz="1000" dirty="0" smtClean="0"/>
          </a:p>
          <a:p>
            <a:r>
              <a:rPr lang="zh-CN" altLang="en-US" dirty="0" smtClean="0"/>
              <a:t>三、系统设计</a:t>
            </a:r>
            <a:endParaRPr lang="en-US" altLang="zh-CN" dirty="0" smtClean="0"/>
          </a:p>
          <a:p>
            <a:endParaRPr lang="en-US" altLang="zh-CN" sz="1000" dirty="0" smtClean="0"/>
          </a:p>
          <a:p>
            <a:r>
              <a:rPr lang="zh-CN" altLang="en-US" dirty="0" smtClean="0"/>
              <a:t>四、具体实现</a:t>
            </a:r>
            <a:endParaRPr lang="en-US" altLang="zh-CN" dirty="0" smtClean="0"/>
          </a:p>
          <a:p>
            <a:endParaRPr lang="en-US" altLang="zh-CN" sz="1000" dirty="0" smtClean="0"/>
          </a:p>
          <a:p>
            <a:r>
              <a:rPr lang="zh-CN" altLang="en-US" dirty="0" smtClean="0"/>
              <a:t>五、总结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2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4952864"/>
            <a:ext cx="7772400" cy="1356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dirty="0" smtClean="0"/>
              <a:t>其实感觉简单的想的话，整个项目就类似于在不同的网页中点击不同的链接，跳转不同的</a:t>
            </a:r>
            <a:r>
              <a:rPr lang="en-US" altLang="zh-CN" sz="1600" dirty="0" smtClean="0"/>
              <a:t>servlet</a:t>
            </a:r>
            <a:r>
              <a:rPr lang="zh-CN" altLang="en-US" sz="1600" dirty="0" smtClean="0"/>
              <a:t>，然后通过业务逻辑层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数据访问层去访问，修改，展示数据。这些套路都是一样的。只不过就是要加一些检测和</a:t>
            </a:r>
            <a:r>
              <a:rPr lang="zh-CN" altLang="en-US" sz="1600" dirty="0" smtClean="0"/>
              <a:t>控制等等，</a:t>
            </a:r>
            <a:r>
              <a:rPr lang="zh-CN" altLang="en-US" sz="1600" dirty="0" smtClean="0"/>
              <a:t>以及页面的修饰。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但是，其实如果要是很好的完成整个项目的业务逻辑关系也是不容易的</a:t>
            </a:r>
            <a:r>
              <a:rPr lang="zh-CN" altLang="en-US" sz="1600" dirty="0" smtClean="0"/>
              <a:t>。要</a:t>
            </a:r>
            <a:r>
              <a:rPr lang="zh-CN" altLang="en-US" sz="1600" dirty="0" smtClean="0"/>
              <a:t>学习和掌握的知识还有很多。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51" y="188640"/>
            <a:ext cx="6264696" cy="476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2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五、总结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    通过参与这次易买网项目的制作，感觉自己还是很有收获的，了解了一些自己以前完全不了解的新技术，比如</a:t>
            </a:r>
            <a:r>
              <a:rPr lang="en-US" altLang="zh-CN" sz="1800" dirty="0" smtClean="0">
                <a:latin typeface="+mn-ea"/>
              </a:rPr>
              <a:t>ajax</a:t>
            </a:r>
            <a:r>
              <a:rPr lang="zh-CN" altLang="en-US" sz="1800" dirty="0" smtClean="0">
                <a:latin typeface="+mn-ea"/>
              </a:rPr>
              <a:t>。还大致了解了如何运用三层架构搭建一个电商项目。当然，由于时间原因，项目中的许多东西还需要去再深入了解。但总体来说，还是有很大收获的。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08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660992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  如有不正确的请大家见谅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谢谢观看！！！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8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4032448" cy="86409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一、需求分析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         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随着</a:t>
            </a:r>
            <a:r>
              <a:rPr lang="zh-CN" altLang="zh-CN" sz="1600" dirty="0"/>
              <a:t>互联网的迅速普及，各式各样的网络购物也随之非常火爆，如淘宝网、京东商城等，这些购物网站可以满足我们日常工作和学习中的基本需求。易买网也正是在这种趋势下应运而生的。易买网提供了很多商品，用户可以在线进行浏览商品、选购商品、将物品加入购物车、生成订单、查看订单，并可以后台管理相关数据。易买网采用</a:t>
            </a:r>
            <a:r>
              <a:rPr lang="en-US" altLang="zh-CN" sz="1600" dirty="0"/>
              <a:t>B/S</a:t>
            </a:r>
            <a:r>
              <a:rPr lang="zh-CN" altLang="zh-CN" sz="1600" dirty="0"/>
              <a:t>架构，包括前段网站展示及后台数据管理两大功能。详细功能列表，如图</a:t>
            </a:r>
            <a:r>
              <a:rPr lang="en-US" altLang="zh-CN" sz="1600" dirty="0"/>
              <a:t>1</a:t>
            </a:r>
            <a:r>
              <a:rPr lang="zh-CN" altLang="zh-CN" sz="1600" dirty="0"/>
              <a:t>所示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4367213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41277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说明：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9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2674640" cy="50405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solidFill>
                  <a:schemeClr val="tx1"/>
                </a:solidFill>
                <a:latin typeface="Perpetua" panose="02020502060401020303" pitchFamily="18" charset="0"/>
                <a:ea typeface="+mn-ea"/>
              </a:rPr>
              <a:t>2.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开发工具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开发</a:t>
            </a:r>
            <a:r>
              <a:rPr lang="zh-CN" altLang="zh-CN" sz="1600" dirty="0"/>
              <a:t>环境：</a:t>
            </a:r>
            <a:r>
              <a:rPr lang="en-US" altLang="zh-CN" sz="1600" dirty="0" err="1"/>
              <a:t>MyEclipse</a:t>
            </a:r>
            <a:r>
              <a:rPr lang="en-US" altLang="zh-CN" sz="1600" dirty="0"/>
              <a:t> 10.6</a:t>
            </a:r>
            <a:r>
              <a:rPr lang="zh-CN" altLang="zh-CN" sz="1600" dirty="0"/>
              <a:t>或</a:t>
            </a:r>
            <a:r>
              <a:rPr lang="en-US" altLang="zh-CN" sz="1600" dirty="0"/>
              <a:t>Eclipse</a:t>
            </a:r>
            <a:r>
              <a:rPr lang="zh-CN" altLang="zh-CN" sz="1600" dirty="0"/>
              <a:t>、</a:t>
            </a:r>
            <a:r>
              <a:rPr lang="en-US" altLang="zh-CN" sz="1600" dirty="0"/>
              <a:t>Tomcat 7.0</a:t>
            </a:r>
            <a:r>
              <a:rPr lang="zh-CN" altLang="zh-CN" sz="1600" dirty="0"/>
              <a:t>或以上、，</a:t>
            </a:r>
            <a:r>
              <a:rPr lang="en-US" altLang="zh-CN" sz="1600" dirty="0"/>
              <a:t>JDK1.7</a:t>
            </a:r>
            <a:r>
              <a:rPr lang="zh-CN" altLang="zh-CN" sz="1600" dirty="0"/>
              <a:t>或以上。</a:t>
            </a:r>
          </a:p>
          <a:p>
            <a:pPr mar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数据库</a:t>
            </a:r>
            <a:r>
              <a:rPr lang="zh-CN" altLang="zh-CN" sz="1600" dirty="0"/>
              <a:t>：</a:t>
            </a:r>
            <a:r>
              <a:rPr lang="en-US" altLang="zh-CN" sz="1600" dirty="0"/>
              <a:t>MySQL 5.5x </a:t>
            </a:r>
            <a:r>
              <a:rPr lang="zh-CN" altLang="zh-CN" sz="1600" dirty="0"/>
              <a:t>、</a:t>
            </a:r>
            <a:r>
              <a:rPr lang="en-US" altLang="zh-CN" sz="1600" dirty="0"/>
              <a:t>Memcached1.6.2</a:t>
            </a:r>
            <a:r>
              <a:rPr lang="zh-CN" altLang="zh-CN" sz="1600" dirty="0"/>
              <a:t>（缓存库） 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400" dirty="0" smtClean="0"/>
              <a:t>  3.</a:t>
            </a:r>
            <a:r>
              <a:rPr lang="zh-CN" altLang="en-US" sz="2400" dirty="0" smtClean="0"/>
              <a:t>核心技能点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600" dirty="0" smtClean="0"/>
              <a:t>         </a:t>
            </a:r>
            <a:r>
              <a:rPr lang="en-US" altLang="zh-CN" sz="1600" dirty="0" err="1"/>
              <a:t>Jsp</a:t>
            </a:r>
            <a:r>
              <a:rPr lang="en-US" altLang="zh-CN" sz="1600" dirty="0"/>
              <a:t>/Servlet </a:t>
            </a:r>
            <a:r>
              <a:rPr lang="zh-CN" altLang="zh-CN" sz="1600" dirty="0"/>
              <a:t>动态网页技术。</a:t>
            </a:r>
          </a:p>
          <a:p>
            <a:pPr marL="0" lvl="0" indent="0">
              <a:buNone/>
            </a:pPr>
            <a:r>
              <a:rPr lang="en-US" altLang="zh-CN" sz="1600" dirty="0" smtClean="0"/>
              <a:t>         HtmL,JavaScript(</a:t>
            </a:r>
            <a:r>
              <a:rPr lang="en-US" altLang="zh-CN" sz="1600" dirty="0" err="1" smtClean="0"/>
              <a:t>Jquery</a:t>
            </a:r>
            <a:r>
              <a:rPr lang="en-US" altLang="zh-CN" sz="1600" dirty="0"/>
              <a:t>),CSS </a:t>
            </a:r>
            <a:r>
              <a:rPr lang="zh-CN" altLang="zh-CN" sz="1600" dirty="0"/>
              <a:t>前端技术。</a:t>
            </a:r>
          </a:p>
          <a:p>
            <a:pPr marL="0" lvl="0" indent="0">
              <a:buNone/>
            </a:pPr>
            <a:r>
              <a:rPr lang="en-US" altLang="zh-CN" sz="1600" dirty="0" smtClean="0"/>
              <a:t>         MySQL</a:t>
            </a:r>
            <a:r>
              <a:rPr lang="zh-CN" altLang="zh-CN" sz="1600" dirty="0"/>
              <a:t>数据库技术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0" lvl="0" indent="0">
              <a:buNone/>
            </a:pPr>
            <a:endParaRPr lang="zh-CN" altLang="zh-CN" sz="1600" dirty="0"/>
          </a:p>
          <a:p>
            <a:pPr marL="0" indent="0">
              <a:buNone/>
            </a:pPr>
            <a:r>
              <a:rPr lang="en-US" altLang="zh-CN" sz="2400" dirty="0" smtClean="0"/>
              <a:t>   4.</a:t>
            </a:r>
            <a:r>
              <a:rPr lang="zh-CN" altLang="en-US" sz="2400" dirty="0" smtClean="0"/>
              <a:t>补充技能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使用</a:t>
            </a:r>
            <a:r>
              <a:rPr lang="zh-CN" altLang="zh-CN" sz="1600" dirty="0"/>
              <a:t>过滤器完成中文乱码的问题。</a:t>
            </a:r>
          </a:p>
          <a:p>
            <a:pPr marL="0" lv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使用</a:t>
            </a:r>
            <a:r>
              <a:rPr lang="en-US" altLang="zh-CN" sz="1600" dirty="0"/>
              <a:t>Servlet 3.0</a:t>
            </a:r>
            <a:r>
              <a:rPr lang="zh-CN" altLang="zh-CN" sz="1600" dirty="0"/>
              <a:t>的注解实现</a:t>
            </a:r>
            <a:r>
              <a:rPr lang="en-US" altLang="zh-CN" sz="1600" dirty="0"/>
              <a:t>Servlet</a:t>
            </a:r>
            <a:r>
              <a:rPr lang="zh-CN" altLang="zh-CN" sz="1600" dirty="0"/>
              <a:t>声明。</a:t>
            </a:r>
          </a:p>
          <a:p>
            <a:pPr marL="0" lv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使用</a:t>
            </a:r>
            <a:r>
              <a:rPr lang="en-US" altLang="zh-CN" sz="1600" dirty="0" err="1"/>
              <a:t>Memcached</a:t>
            </a:r>
            <a:r>
              <a:rPr lang="zh-CN" altLang="zh-CN" sz="1600" dirty="0"/>
              <a:t>缓存技术，缓冲商品信息。</a:t>
            </a:r>
          </a:p>
          <a:p>
            <a:pPr marL="0" lv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使用</a:t>
            </a:r>
            <a:r>
              <a:rPr lang="en-US" altLang="zh-CN" sz="1600" dirty="0"/>
              <a:t>MD5</a:t>
            </a:r>
            <a:r>
              <a:rPr lang="zh-CN" altLang="zh-CN" sz="1600" dirty="0"/>
              <a:t>技术加密技术，加密用户信息。</a:t>
            </a:r>
          </a:p>
          <a:p>
            <a:pPr marL="0" indent="0">
              <a:buNone/>
            </a:pP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0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3744416" cy="72494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二、数据库设计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5718" y="1556792"/>
            <a:ext cx="9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/>
              <a:t>         根据需求分析，我们可以得到七个数据表：用户表（</a:t>
            </a:r>
            <a:r>
              <a:rPr lang="en-US" altLang="zh-CN" sz="1600" dirty="0" err="1" smtClean="0"/>
              <a:t>easybuy_user</a:t>
            </a:r>
            <a:r>
              <a:rPr lang="zh-CN" altLang="en-US" sz="1600" dirty="0" smtClean="0"/>
              <a:t>）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新闻</a:t>
            </a:r>
            <a:r>
              <a:rPr lang="zh-CN" altLang="en-US" sz="1600" dirty="0" smtClean="0"/>
              <a:t>表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easybuy_news</a:t>
            </a:r>
            <a:r>
              <a:rPr lang="zh-CN" altLang="en-US" sz="1600" dirty="0" smtClean="0"/>
              <a:t>）</a:t>
            </a:r>
            <a:r>
              <a:rPr lang="zh-CN" altLang="en-US" sz="1600" dirty="0" smtClean="0"/>
              <a:t>商品表（</a:t>
            </a:r>
            <a:r>
              <a:rPr lang="en-US" altLang="zh-CN" sz="1600" dirty="0" err="1" smtClean="0"/>
              <a:t>easybuy_product</a:t>
            </a:r>
            <a:r>
              <a:rPr lang="zh-CN" altLang="en-US" sz="1600" dirty="0" smtClean="0"/>
              <a:t>）、商品分类表（</a:t>
            </a:r>
            <a:r>
              <a:rPr lang="en-US" altLang="zh-CN" sz="1600" dirty="0" err="1" smtClean="0"/>
              <a:t>easybuy_product_category</a:t>
            </a:r>
            <a:r>
              <a:rPr lang="zh-CN" altLang="en-US" sz="1600" dirty="0" smtClean="0"/>
              <a:t>）、订单表（</a:t>
            </a:r>
            <a:r>
              <a:rPr lang="en-US" altLang="zh-CN" sz="1600" dirty="0" err="1" smtClean="0"/>
              <a:t>easybuy_order</a:t>
            </a:r>
            <a:r>
              <a:rPr lang="zh-CN" altLang="en-US" sz="1600" dirty="0" smtClean="0"/>
              <a:t>）、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订单详情表（</a:t>
            </a:r>
            <a:r>
              <a:rPr lang="en-US" altLang="zh-CN" sz="1600" dirty="0" err="1" smtClean="0"/>
              <a:t>easybuy_order_detail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58832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5806943" cy="208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86" y="2924944"/>
            <a:ext cx="5760640" cy="350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9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99" y="2996952"/>
            <a:ext cx="5754168" cy="372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5768975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4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554831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3250704" cy="79208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三、系统设计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采用三层架构设计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(1)</a:t>
            </a:r>
            <a:r>
              <a:rPr lang="zh-CN" altLang="en-US" sz="2000" dirty="0"/>
              <a:t>三层结构</a:t>
            </a:r>
            <a:r>
              <a:rPr lang="zh-CN" altLang="en-US" sz="2000" dirty="0" smtClean="0"/>
              <a:t>技术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/>
              <a:t>表示层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JSP</a:t>
            </a:r>
            <a:r>
              <a:rPr lang="zh-CN" altLang="en-US" dirty="0"/>
              <a:t>实现页面显示</a:t>
            </a:r>
          </a:p>
          <a:p>
            <a:pPr lvl="2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Servlet</a:t>
            </a:r>
            <a:r>
              <a:rPr lang="zh-CN" altLang="en-US" dirty="0"/>
              <a:t>进行流程控制</a:t>
            </a:r>
          </a:p>
          <a:p>
            <a:pPr lvl="2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进行页面交互</a:t>
            </a:r>
          </a:p>
          <a:p>
            <a:pPr marL="0" indent="0">
              <a:buNone/>
            </a:pPr>
            <a:r>
              <a:rPr lang="zh-CN" altLang="en-US" sz="2000" dirty="0" smtClean="0"/>
              <a:t>        业务</a:t>
            </a:r>
            <a:r>
              <a:rPr lang="zh-CN" altLang="en-US" sz="2000" dirty="0"/>
              <a:t>逻辑</a:t>
            </a:r>
            <a:r>
              <a:rPr lang="zh-CN" altLang="en-US" sz="2000" dirty="0" smtClean="0"/>
              <a:t>层：</a:t>
            </a:r>
            <a:endParaRPr lang="zh-CN" altLang="en-US" sz="2000" dirty="0"/>
          </a:p>
          <a:p>
            <a:pPr lvl="2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JavaBean</a:t>
            </a:r>
            <a:r>
              <a:rPr lang="zh-CN" altLang="en-US" dirty="0"/>
              <a:t>实现业务封装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zh-CN" altLang="en-US" dirty="0" smtClean="0"/>
              <a:t>       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访问</a:t>
            </a:r>
            <a:r>
              <a:rPr lang="zh-CN" altLang="en-US" sz="2000" dirty="0" smtClean="0"/>
              <a:t>层：</a:t>
            </a:r>
            <a:endParaRPr lang="en-US" altLang="zh-CN" sz="2000" dirty="0" smtClean="0"/>
          </a:p>
          <a:p>
            <a:pPr lvl="2">
              <a:defRPr/>
            </a:pPr>
            <a:r>
              <a:rPr lang="zh-CN" altLang="en-US" dirty="0"/>
              <a:t>使用数据源</a:t>
            </a:r>
            <a:r>
              <a:rPr lang="en-US" altLang="zh-CN" dirty="0"/>
              <a:t>+JDBC</a:t>
            </a:r>
            <a:r>
              <a:rPr lang="zh-CN" altLang="en-US" dirty="0"/>
              <a:t>访问数据库</a:t>
            </a:r>
          </a:p>
          <a:p>
            <a:pPr lvl="2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DAO</a:t>
            </a:r>
            <a:r>
              <a:rPr lang="zh-CN" altLang="en-US" dirty="0"/>
              <a:t>模式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4" descr="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6"/>
            <a:ext cx="225609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5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 (1)</Template>
  <TotalTime>840</TotalTime>
  <Words>1474</Words>
  <Application>Microsoft Office PowerPoint</Application>
  <PresentationFormat>全屏显示(4:3)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平衡</vt:lpstr>
      <vt:lpstr>易买网项目答辩</vt:lpstr>
      <vt:lpstr> 目录</vt:lpstr>
      <vt:lpstr>一、需求分析</vt:lpstr>
      <vt:lpstr>            2.开发工具</vt:lpstr>
      <vt:lpstr>二、数据库设计</vt:lpstr>
      <vt:lpstr>PowerPoint 演示文稿</vt:lpstr>
      <vt:lpstr>PowerPoint 演示文稿</vt:lpstr>
      <vt:lpstr>PowerPoint 演示文稿</vt:lpstr>
      <vt:lpstr>三、系统设计</vt:lpstr>
      <vt:lpstr>PowerPoint 演示文稿</vt:lpstr>
      <vt:lpstr>PowerPoint 演示文稿</vt:lpstr>
      <vt:lpstr>四、具体实现</vt:lpstr>
      <vt:lpstr>PowerPoint 演示文稿</vt:lpstr>
      <vt:lpstr>PowerPoint 演示文稿</vt:lpstr>
      <vt:lpstr>PowerPoint 演示文稿</vt:lpstr>
      <vt:lpstr>PowerPoint 演示文稿</vt:lpstr>
      <vt:lpstr>引出转发与重定向的区别</vt:lpstr>
      <vt:lpstr>(2)再以注册为例说明一下套路</vt:lpstr>
      <vt:lpstr>PowerPoint 演示文稿</vt:lpstr>
      <vt:lpstr>PowerPoint 演示文稿</vt:lpstr>
      <vt:lpstr>五、总结</vt:lpstr>
      <vt:lpstr>      如有不正确的请大家见谅                                         谢谢观看！！！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易买网项目答辩</dc:title>
  <dc:creator>Sky123.Org</dc:creator>
  <cp:lastModifiedBy>Sky123.Org</cp:lastModifiedBy>
  <cp:revision>43</cp:revision>
  <dcterms:created xsi:type="dcterms:W3CDTF">2018-08-01T14:22:23Z</dcterms:created>
  <dcterms:modified xsi:type="dcterms:W3CDTF">2018-08-02T16:03:23Z</dcterms:modified>
</cp:coreProperties>
</file>