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533" r:id="rId3"/>
    <p:sldId id="542" r:id="rId5"/>
    <p:sldId id="547" r:id="rId6"/>
    <p:sldId id="550" r:id="rId7"/>
    <p:sldId id="548" r:id="rId8"/>
    <p:sldId id="544" r:id="rId9"/>
    <p:sldId id="552" r:id="rId10"/>
    <p:sldId id="551"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8667" autoAdjust="0"/>
  </p:normalViewPr>
  <p:slideViewPr>
    <p:cSldViewPr>
      <p:cViewPr varScale="1">
        <p:scale>
          <a:sx n="89" d="100"/>
          <a:sy n="89" d="100"/>
        </p:scale>
        <p:origin x="-2262" y="-102"/>
      </p:cViewPr>
      <p:guideLst>
        <p:guide orient="horz" pos="2160"/>
        <p:guide orient="horz" pos="31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2" name="灯片编号占位符 1"/>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B6957186-1B8B-4D72-A74A-F3D37BEE561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85E2ABD7-892E-4FA2-9392-25F4B7A6D0E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28D769FD-E2BE-4142-B462-D2B82E3475C4}"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en-US" altLang="zh-CN" dirty="0" smtClean="0"/>
              <a:t>Spring</a:t>
            </a:r>
            <a:r>
              <a:rPr lang="zh-CN" altLang="en-US" dirty="0" smtClean="0"/>
              <a:t>一共有十几个组件，但是真正的核心组件只有几个，我们一起来看下</a:t>
            </a:r>
            <a:r>
              <a:rPr lang="en-US" altLang="zh-CN" dirty="0" smtClean="0"/>
              <a:t>Spring</a:t>
            </a:r>
            <a:r>
              <a:rPr lang="zh-CN" altLang="en-US" dirty="0" smtClean="0"/>
              <a:t>框架的总体架构图，了解一下他的体系结构。</a:t>
            </a:r>
            <a:endParaRPr lang="en-US" altLang="zh-CN" dirty="0" smtClean="0"/>
          </a:p>
          <a:p>
            <a:r>
              <a:rPr lang="zh-CN" altLang="en-US" dirty="0" smtClean="0"/>
              <a:t>从这个图中我们可以看出</a:t>
            </a:r>
            <a:r>
              <a:rPr lang="en-US" altLang="zh-CN" dirty="0" smtClean="0"/>
              <a:t>Spring</a:t>
            </a:r>
            <a:r>
              <a:rPr lang="zh-CN" altLang="en-US" dirty="0" smtClean="0"/>
              <a:t>框架的核心组件只有三个：</a:t>
            </a:r>
            <a:r>
              <a:rPr lang="en-US" altLang="zh-CN" dirty="0" smtClean="0"/>
              <a:t>Core</a:t>
            </a:r>
            <a:r>
              <a:rPr lang="zh-CN" altLang="en-US" dirty="0" smtClean="0"/>
              <a:t>、</a:t>
            </a:r>
            <a:r>
              <a:rPr lang="en-US" altLang="zh-CN" dirty="0" smtClean="0"/>
              <a:t>Context</a:t>
            </a:r>
            <a:r>
              <a:rPr lang="zh-CN" altLang="en-US" dirty="0" smtClean="0"/>
              <a:t>和</a:t>
            </a:r>
            <a:r>
              <a:rPr lang="en-US" altLang="zh-CN" dirty="0" smtClean="0"/>
              <a:t>Beans</a:t>
            </a:r>
            <a:r>
              <a:rPr lang="zh-CN" altLang="en-US" dirty="0" smtClean="0"/>
              <a:t>。他们构建起了整个</a:t>
            </a:r>
            <a:r>
              <a:rPr lang="en-US" altLang="zh-CN" dirty="0" smtClean="0"/>
              <a:t>Spring</a:t>
            </a:r>
            <a:r>
              <a:rPr lang="zh-CN" altLang="en-US" dirty="0" smtClean="0"/>
              <a:t>的骨骼架构，没有他们就不可能有</a:t>
            </a:r>
            <a:r>
              <a:rPr lang="en-US" altLang="zh-CN" dirty="0" smtClean="0"/>
              <a:t>AOP</a:t>
            </a:r>
            <a:r>
              <a:rPr lang="zh-CN" altLang="en-US" dirty="0" smtClean="0"/>
              <a:t>、</a:t>
            </a:r>
            <a:r>
              <a:rPr lang="en-US" altLang="zh-CN" dirty="0" smtClean="0"/>
              <a:t>Web</a:t>
            </a:r>
            <a:r>
              <a:rPr lang="zh-CN" altLang="en-US" dirty="0" smtClean="0"/>
              <a:t>等上层的特性功能。上面这些是</a:t>
            </a:r>
            <a:r>
              <a:rPr lang="en-US" altLang="zh-CN" dirty="0" smtClean="0"/>
              <a:t>Spring</a:t>
            </a:r>
            <a:r>
              <a:rPr lang="zh-CN" altLang="en-US" dirty="0" smtClean="0"/>
              <a:t>特性功能。。我列举了比较重要的几个包：</a:t>
            </a:r>
            <a:r>
              <a:rPr lang="en-US" altLang="zh-CN" dirty="0" smtClean="0"/>
              <a:t>AOP</a:t>
            </a:r>
            <a:r>
              <a:rPr lang="zh-CN" altLang="en-US" dirty="0" smtClean="0"/>
              <a:t>包</a:t>
            </a:r>
            <a:r>
              <a:rPr lang="en-US" altLang="zh-CN" dirty="0" smtClean="0"/>
              <a:t>(</a:t>
            </a:r>
            <a:r>
              <a:rPr lang="zh-CN" altLang="en-US" dirty="0" smtClean="0"/>
              <a:t>主要提供面向切面编程的实现</a:t>
            </a:r>
            <a:r>
              <a:rPr lang="en-US" altLang="zh-CN" dirty="0" smtClean="0"/>
              <a:t>)</a:t>
            </a:r>
            <a:r>
              <a:rPr lang="zh-CN" altLang="en-US" dirty="0" smtClean="0"/>
              <a:t>，</a:t>
            </a:r>
            <a:r>
              <a:rPr lang="en-US" altLang="zh-CN" dirty="0" smtClean="0"/>
              <a:t>Web(</a:t>
            </a:r>
            <a:r>
              <a:rPr lang="zh-CN" altLang="en-US" dirty="0" smtClean="0"/>
              <a:t>主要提供了</a:t>
            </a:r>
            <a:r>
              <a:rPr lang="pt-BR" altLang="en-US" dirty="0" smtClean="0"/>
              <a:t>Web</a:t>
            </a:r>
            <a:r>
              <a:rPr lang="zh-CN" altLang="en-US" dirty="0" smtClean="0"/>
              <a:t>应用开发的支持及针对</a:t>
            </a:r>
            <a:r>
              <a:rPr lang="pt-BR" altLang="en-US" dirty="0" smtClean="0"/>
              <a:t>Web</a:t>
            </a:r>
            <a:r>
              <a:rPr lang="zh-CN" altLang="en-US" dirty="0" smtClean="0"/>
              <a:t>应用的</a:t>
            </a:r>
            <a:r>
              <a:rPr lang="pt-BR" altLang="en-US" dirty="0" smtClean="0"/>
              <a:t>MVC</a:t>
            </a:r>
            <a:r>
              <a:rPr lang="zh-CN" altLang="en-US" dirty="0" smtClean="0"/>
              <a:t>思想实现</a:t>
            </a:r>
            <a:r>
              <a:rPr lang="en-US" altLang="zh-CN" dirty="0" smtClean="0"/>
              <a:t>) </a:t>
            </a:r>
            <a:r>
              <a:rPr lang="zh-CN" altLang="en-US" dirty="0" smtClean="0"/>
              <a:t>、</a:t>
            </a:r>
            <a:r>
              <a:rPr lang="en-US" altLang="zh-CN" dirty="0" smtClean="0"/>
              <a:t>ORM</a:t>
            </a:r>
            <a:r>
              <a:rPr lang="zh-CN" altLang="en-US" dirty="0" smtClean="0"/>
              <a:t>（为我们之前学的</a:t>
            </a:r>
            <a:r>
              <a:rPr lang="en-US" altLang="zh-CN" dirty="0" smtClean="0"/>
              <a:t>Hibernate</a:t>
            </a:r>
            <a:r>
              <a:rPr lang="zh-CN" altLang="en-US" dirty="0" smtClean="0"/>
              <a:t>，以及以后会学到的</a:t>
            </a:r>
            <a:r>
              <a:rPr lang="en-US" altLang="zh-CN" dirty="0" err="1" smtClean="0"/>
              <a:t>Mybatis</a:t>
            </a:r>
            <a:r>
              <a:rPr lang="zh-CN" altLang="en-US" dirty="0" smtClean="0"/>
              <a:t>这类持久化框架提供支持）、还有</a:t>
            </a:r>
            <a:r>
              <a:rPr lang="en-US" altLang="zh-CN" dirty="0" smtClean="0"/>
              <a:t>Spring MVC</a:t>
            </a:r>
            <a:r>
              <a:rPr lang="zh-CN" altLang="en-US" dirty="0" smtClean="0"/>
              <a:t>（这个是它自带的一个</a:t>
            </a:r>
            <a:r>
              <a:rPr lang="en-US" altLang="zh-CN" dirty="0" smtClean="0"/>
              <a:t>web</a:t>
            </a:r>
            <a:r>
              <a:rPr lang="zh-CN" altLang="en-US" dirty="0" smtClean="0"/>
              <a:t>视图层，可以替代到</a:t>
            </a:r>
            <a:r>
              <a:rPr lang="en-US" altLang="zh-CN" dirty="0" smtClean="0"/>
              <a:t>Sturts2</a:t>
            </a:r>
            <a:r>
              <a:rPr lang="zh-CN" altLang="en-US" dirty="0" smtClean="0"/>
              <a:t>，将来我们还会详细的学习这个</a:t>
            </a:r>
            <a:r>
              <a:rPr lang="en-US" altLang="zh-CN" dirty="0" err="1" smtClean="0"/>
              <a:t>SpringMVC</a:t>
            </a:r>
            <a:r>
              <a:rPr lang="zh-CN" altLang="en-US" dirty="0" smtClean="0"/>
              <a:t>框架）。。等等，其中最最核心的就是</a:t>
            </a:r>
            <a:r>
              <a:rPr lang="en-US" altLang="zh-CN" dirty="0" smtClean="0"/>
              <a:t>AOP</a:t>
            </a:r>
            <a:r>
              <a:rPr lang="zh-CN" altLang="en-US" dirty="0" smtClean="0"/>
              <a:t>和下面</a:t>
            </a:r>
            <a:r>
              <a:rPr lang="en-US" altLang="zh-CN" dirty="0" smtClean="0"/>
              <a:t>Spring</a:t>
            </a:r>
            <a:r>
              <a:rPr lang="zh-CN" altLang="en-US" dirty="0" smtClean="0"/>
              <a:t>核心包，也是我们学习的重点。</a:t>
            </a:r>
            <a:endParaRPr lang="en-US" altLang="zh-CN" dirty="0" smtClean="0"/>
          </a:p>
          <a:p>
            <a:endParaRPr lang="en-US" altLang="zh-CN" dirty="0" smtClean="0"/>
          </a:p>
          <a:p>
            <a:endParaRPr lang="en-US" altLang="zh-CN" dirty="0" smtClean="0"/>
          </a:p>
          <a:p>
            <a:r>
              <a:rPr lang="zh-CN" altLang="en-US" dirty="0" smtClean="0"/>
              <a:t>接下来我们就从这三个核心组件入手分析</a:t>
            </a:r>
            <a:r>
              <a:rPr lang="en-US" altLang="zh-CN" dirty="0" smtClean="0"/>
              <a:t>Spring</a:t>
            </a:r>
            <a:r>
              <a:rPr lang="zh-CN" altLang="en-US" dirty="0" smtClean="0"/>
              <a:t>的设计理念</a:t>
            </a:r>
            <a:endParaRPr lang="en-US" altLang="zh-CN" dirty="0" smtClean="0"/>
          </a:p>
          <a:p>
            <a:endParaRPr lang="en-US" altLang="zh-CN" b="1" dirty="0" smtClean="0">
              <a:solidFill>
                <a:srgbClr val="FF0000"/>
              </a:solidFill>
            </a:endParaRPr>
          </a:p>
          <a:p>
            <a:r>
              <a:rPr lang="zh-CN" altLang="en-US" b="1" dirty="0" smtClean="0">
                <a:solidFill>
                  <a:srgbClr val="FF0000"/>
                </a:solidFill>
              </a:rPr>
              <a:t>（注意：体系结构和设计理念在一起穿插讲解）</a:t>
            </a:r>
            <a:endParaRPr lang="en-US" altLang="zh-CN" b="1" dirty="0" smtClean="0">
              <a:solidFill>
                <a:srgbClr val="FF0000"/>
              </a:solidFill>
            </a:endParaRPr>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前面介绍了</a:t>
            </a:r>
            <a:r>
              <a:rPr lang="en-US" altLang="zh-CN" dirty="0" smtClean="0"/>
              <a:t>Spring</a:t>
            </a:r>
            <a:r>
              <a:rPr lang="zh-CN" altLang="en-US" dirty="0" smtClean="0"/>
              <a:t>三个核心组件（</a:t>
            </a:r>
            <a:r>
              <a:rPr lang="en-US" altLang="zh-CN" dirty="0" smtClean="0"/>
              <a:t>Core</a:t>
            </a:r>
            <a:r>
              <a:rPr lang="zh-CN" altLang="en-US" dirty="0" smtClean="0"/>
              <a:t>、</a:t>
            </a:r>
            <a:r>
              <a:rPr lang="en-US" altLang="zh-CN" dirty="0" smtClean="0"/>
              <a:t>Context</a:t>
            </a:r>
            <a:r>
              <a:rPr lang="zh-CN" altLang="en-US" dirty="0" smtClean="0"/>
              <a:t>、</a:t>
            </a:r>
            <a:r>
              <a:rPr lang="en-US" altLang="zh-CN" dirty="0" smtClean="0"/>
              <a:t>Beans</a:t>
            </a:r>
            <a:r>
              <a:rPr lang="zh-CN" altLang="en-US" dirty="0" smtClean="0"/>
              <a:t>）。如果再再他们三个中选一个核心来，那就非</a:t>
            </a:r>
            <a:r>
              <a:rPr lang="en-US" altLang="zh-CN" dirty="0" smtClean="0"/>
              <a:t>Beans</a:t>
            </a:r>
            <a:r>
              <a:rPr lang="zh-CN" altLang="en-US" dirty="0" smtClean="0"/>
              <a:t>莫属了，为何这样说？其实</a:t>
            </a:r>
            <a:r>
              <a:rPr lang="en-US" altLang="zh-CN" dirty="0" smtClean="0"/>
              <a:t>Spring</a:t>
            </a:r>
            <a:r>
              <a:rPr lang="zh-CN" altLang="en-US" dirty="0" smtClean="0"/>
              <a:t>就是面向</a:t>
            </a:r>
            <a:r>
              <a:rPr lang="en-US" altLang="zh-CN" dirty="0" smtClean="0"/>
              <a:t>Bean</a:t>
            </a:r>
            <a:r>
              <a:rPr lang="zh-CN" altLang="en-US" dirty="0" smtClean="0"/>
              <a:t>的变成（</a:t>
            </a:r>
            <a:r>
              <a:rPr lang="en-US" altLang="zh-CN" dirty="0" smtClean="0"/>
              <a:t>BOP</a:t>
            </a:r>
            <a:r>
              <a:rPr lang="zh-CN" altLang="en-US" dirty="0" smtClean="0"/>
              <a:t>，</a:t>
            </a:r>
            <a:r>
              <a:rPr lang="en-US" altLang="zh-CN" dirty="0" smtClean="0"/>
              <a:t>Bean Oriented Programming</a:t>
            </a:r>
            <a:r>
              <a:rPr lang="zh-CN" altLang="en-US" dirty="0" smtClean="0"/>
              <a:t>），</a:t>
            </a:r>
            <a:r>
              <a:rPr lang="en-US" altLang="zh-CN" dirty="0" smtClean="0"/>
              <a:t>Bean</a:t>
            </a:r>
            <a:r>
              <a:rPr lang="zh-CN" altLang="en-US" dirty="0" smtClean="0"/>
              <a:t>才是</a:t>
            </a:r>
            <a:r>
              <a:rPr lang="en-US" altLang="zh-CN" dirty="0" smtClean="0"/>
              <a:t>Spring</a:t>
            </a:r>
            <a:r>
              <a:rPr lang="zh-CN" altLang="en-US" dirty="0" smtClean="0"/>
              <a:t>中的真正主角。</a:t>
            </a:r>
            <a:endParaRPr lang="en-US" altLang="zh-CN" dirty="0" smtClean="0"/>
          </a:p>
          <a:p>
            <a:r>
              <a:rPr lang="en-US" altLang="zh-CN" dirty="0" smtClean="0"/>
              <a:t>Spring</a:t>
            </a:r>
            <a:r>
              <a:rPr lang="zh-CN" altLang="en-US" dirty="0" smtClean="0"/>
              <a:t>就是面向</a:t>
            </a:r>
            <a:r>
              <a:rPr lang="en-US" altLang="zh-CN" dirty="0" smtClean="0"/>
              <a:t>Bean</a:t>
            </a:r>
            <a:r>
              <a:rPr lang="zh-CN" altLang="en-US" dirty="0" smtClean="0"/>
              <a:t>的编程，在</a:t>
            </a:r>
            <a:r>
              <a:rPr lang="en-US" altLang="zh-CN" dirty="0" smtClean="0"/>
              <a:t>Spring</a:t>
            </a:r>
            <a:r>
              <a:rPr lang="zh-CN" altLang="en-US" dirty="0" smtClean="0"/>
              <a:t>中所有对象都可以看成一个</a:t>
            </a:r>
            <a:r>
              <a:rPr lang="en-US" altLang="zh-CN" dirty="0" smtClean="0"/>
              <a:t>Bean</a:t>
            </a:r>
            <a:r>
              <a:rPr lang="zh-CN" altLang="en-US" dirty="0" smtClean="0"/>
              <a:t>。</a:t>
            </a:r>
            <a:endParaRPr lang="en-US" altLang="zh-CN" dirty="0" smtClean="0"/>
          </a:p>
          <a:p>
            <a:endParaRPr lang="en-US" altLang="zh-CN" dirty="0" smtClean="0"/>
          </a:p>
          <a:p>
            <a:r>
              <a:rPr lang="en-US" altLang="zh-CN" dirty="0" smtClean="0"/>
              <a:t>Bean</a:t>
            </a:r>
            <a:r>
              <a:rPr lang="zh-CN" altLang="en-US" dirty="0" smtClean="0"/>
              <a:t>在</a:t>
            </a:r>
            <a:r>
              <a:rPr lang="en-US" altLang="zh-CN" dirty="0" smtClean="0"/>
              <a:t>Spring </a:t>
            </a:r>
            <a:r>
              <a:rPr lang="zh-CN" altLang="en-US" dirty="0" smtClean="0"/>
              <a:t>中作用就像</a:t>
            </a:r>
            <a:r>
              <a:rPr lang="en-US" altLang="zh-CN" dirty="0" smtClean="0"/>
              <a:t>Object</a:t>
            </a:r>
            <a:r>
              <a:rPr lang="zh-CN" altLang="en-US" dirty="0" smtClean="0"/>
              <a:t>对</a:t>
            </a:r>
            <a:r>
              <a:rPr lang="en-US" altLang="zh-CN" dirty="0" smtClean="0"/>
              <a:t>OOP</a:t>
            </a:r>
            <a:r>
              <a:rPr lang="zh-CN" altLang="en-US" dirty="0" smtClean="0"/>
              <a:t>的意义一样，没有对象的概念就没有面向对象编程，</a:t>
            </a:r>
            <a:r>
              <a:rPr lang="en-US" altLang="zh-CN" dirty="0" smtClean="0"/>
              <a:t>Spring</a:t>
            </a:r>
            <a:r>
              <a:rPr lang="zh-CN" altLang="en-US" dirty="0" smtClean="0"/>
              <a:t>中没有</a:t>
            </a:r>
            <a:r>
              <a:rPr lang="en-US" altLang="zh-CN" dirty="0" smtClean="0"/>
              <a:t>Bean</a:t>
            </a:r>
            <a:r>
              <a:rPr lang="zh-CN" altLang="en-US" dirty="0" smtClean="0"/>
              <a:t>也就没有</a:t>
            </a:r>
            <a:r>
              <a:rPr lang="en-US" altLang="zh-CN" dirty="0" smtClean="0"/>
              <a:t>Spring</a:t>
            </a:r>
            <a:r>
              <a:rPr lang="zh-CN" altLang="en-US" dirty="0" smtClean="0"/>
              <a:t>存在意义。就像一次演出舞台都准备好了但是却没有演员一样。为什么要</a:t>
            </a:r>
            <a:r>
              <a:rPr lang="en-US" altLang="zh-CN" dirty="0" smtClean="0"/>
              <a:t>Bean</a:t>
            </a:r>
            <a:r>
              <a:rPr lang="zh-CN" altLang="en-US" dirty="0" smtClean="0"/>
              <a:t>这种角色？或者说</a:t>
            </a:r>
            <a:r>
              <a:rPr lang="en-US" altLang="zh-CN" dirty="0" smtClean="0"/>
              <a:t>Bean</a:t>
            </a:r>
            <a:r>
              <a:rPr lang="zh-CN" altLang="en-US" dirty="0" smtClean="0"/>
              <a:t>在</a:t>
            </a:r>
            <a:r>
              <a:rPr lang="en-US" altLang="zh-CN" dirty="0" smtClean="0"/>
              <a:t>Spring</a:t>
            </a:r>
            <a:r>
              <a:rPr lang="zh-CN" altLang="en-US" dirty="0" smtClean="0"/>
              <a:t>中如此重要，这都是由</a:t>
            </a:r>
            <a:r>
              <a:rPr lang="en-US" altLang="zh-CN" dirty="0" smtClean="0"/>
              <a:t>Spring</a:t>
            </a:r>
            <a:r>
              <a:rPr lang="zh-CN" altLang="en-US" dirty="0" smtClean="0"/>
              <a:t>框架的设计目标决定的，</a:t>
            </a:r>
            <a:r>
              <a:rPr lang="en-US" altLang="zh-CN" dirty="0" smtClean="0"/>
              <a:t>Spring</a:t>
            </a:r>
            <a:r>
              <a:rPr lang="zh-CN" altLang="en-US" dirty="0" smtClean="0"/>
              <a:t>为何如此流行，我们使用</a:t>
            </a:r>
            <a:r>
              <a:rPr lang="en-US" altLang="zh-CN" dirty="0" smtClean="0"/>
              <a:t>Spring</a:t>
            </a:r>
            <a:r>
              <a:rPr lang="zh-CN" altLang="en-US" dirty="0" smtClean="0"/>
              <a:t>的原因是什么？思考下，你会发现原来</a:t>
            </a:r>
            <a:r>
              <a:rPr lang="en-US" altLang="zh-CN" dirty="0" smtClean="0"/>
              <a:t>Spring</a:t>
            </a:r>
            <a:r>
              <a:rPr lang="zh-CN" altLang="en-US" dirty="0" smtClean="0"/>
              <a:t>解决了一个非常关键的问题，他可以让你把对象之间的关系转而使用配置文件来管理，也就是他的依赖注入机制，而这个注入关系在一个叫</a:t>
            </a:r>
            <a:r>
              <a:rPr lang="en-US" altLang="zh-CN" dirty="0" err="1" smtClean="0"/>
              <a:t>Ioc</a:t>
            </a:r>
            <a:r>
              <a:rPr lang="zh-CN" altLang="en-US" dirty="0" smtClean="0"/>
              <a:t>的容器中管理。</a:t>
            </a:r>
            <a:r>
              <a:rPr lang="en-US" altLang="zh-CN" dirty="0" smtClean="0"/>
              <a:t>Spring</a:t>
            </a:r>
            <a:r>
              <a:rPr lang="zh-CN" altLang="en-US" smtClean="0"/>
              <a:t>正是通过</a:t>
            </a:r>
            <a:r>
              <a:rPr lang="zh-CN" altLang="en-US" dirty="0" smtClean="0"/>
              <a:t>把对象包装在</a:t>
            </a:r>
            <a:r>
              <a:rPr lang="en-US" altLang="zh-CN" dirty="0" smtClean="0"/>
              <a:t>Bean</a:t>
            </a:r>
            <a:r>
              <a:rPr lang="zh-CN" altLang="en-US" dirty="0" smtClean="0"/>
              <a:t>中从而达到对这些对象管理以及一系列额外操作的目的。</a:t>
            </a:r>
            <a:endParaRPr lang="en-US" altLang="zh-CN" dirty="0" smtClean="0"/>
          </a:p>
          <a:p>
            <a:endParaRPr lang="en-US" altLang="zh-CN" dirty="0" smtClean="0"/>
          </a:p>
          <a:p>
            <a:r>
              <a:rPr lang="zh-CN" altLang="en-US" dirty="0" smtClean="0"/>
              <a:t>他的这种设计策略完全类似于</a:t>
            </a:r>
            <a:r>
              <a:rPr lang="en-US" altLang="zh-CN" dirty="0" smtClean="0"/>
              <a:t>Java</a:t>
            </a:r>
            <a:r>
              <a:rPr lang="zh-CN" altLang="en-US" dirty="0" smtClean="0"/>
              <a:t>实现</a:t>
            </a:r>
            <a:r>
              <a:rPr lang="en-US" altLang="zh-CN" dirty="0" smtClean="0"/>
              <a:t>OOP</a:t>
            </a:r>
            <a:r>
              <a:rPr lang="zh-CN" altLang="en-US" dirty="0" smtClean="0"/>
              <a:t>的设计理念，当然</a:t>
            </a:r>
            <a:r>
              <a:rPr lang="en-US" altLang="zh-CN" dirty="0" smtClean="0"/>
              <a:t>Java</a:t>
            </a:r>
            <a:r>
              <a:rPr lang="zh-CN" altLang="en-US" dirty="0" smtClean="0"/>
              <a:t>本身的设计要比</a:t>
            </a:r>
            <a:r>
              <a:rPr lang="en-US" altLang="zh-CN" dirty="0" smtClean="0"/>
              <a:t>Spring</a:t>
            </a:r>
            <a:r>
              <a:rPr lang="zh-CN" altLang="en-US" dirty="0" smtClean="0"/>
              <a:t>复杂太多太多，但是都是构建一个数据结构，然后根据这个数据结构设计他的生存环境，并让在这个环境后总按照一定得规律在不停的运动，在他们的不停运动中高设计一系列与环境或者其他个体完成信息交换。这样想来，我们用到过的其他框架都是大概类似的设计理念</a:t>
            </a:r>
            <a:endParaRPr lang="en-US" altLang="zh-CN" dirty="0" smtClean="0"/>
          </a:p>
          <a:p>
            <a:endParaRPr lang="en-US" altLang="zh-CN" dirty="0" smtClean="0"/>
          </a:p>
          <a:p>
            <a:r>
              <a:rPr lang="zh-CN" altLang="en-US" dirty="0" smtClean="0"/>
              <a:t>那这些核心组件如何协同工作？</a:t>
            </a:r>
            <a:endParaRPr lang="en-US" altLang="zh-CN" dirty="0" smtClean="0"/>
          </a:p>
          <a:p>
            <a:r>
              <a:rPr lang="zh-CN" altLang="en-US" dirty="0" smtClean="0"/>
              <a:t>前面说</a:t>
            </a:r>
            <a:r>
              <a:rPr lang="en-US" altLang="zh-CN" dirty="0" smtClean="0"/>
              <a:t>Bean</a:t>
            </a:r>
            <a:r>
              <a:rPr lang="zh-CN" altLang="en-US" dirty="0" smtClean="0"/>
              <a:t>是</a:t>
            </a:r>
            <a:r>
              <a:rPr lang="en-US" altLang="zh-CN" dirty="0" smtClean="0"/>
              <a:t>Spring</a:t>
            </a:r>
            <a:r>
              <a:rPr lang="zh-CN" altLang="en-US" dirty="0" smtClean="0"/>
              <a:t>中的关键因素，那</a:t>
            </a:r>
            <a:r>
              <a:rPr lang="en-US" altLang="zh-CN" dirty="0" smtClean="0"/>
              <a:t>Context</a:t>
            </a:r>
            <a:r>
              <a:rPr lang="zh-CN" altLang="en-US" dirty="0" smtClean="0"/>
              <a:t>和</a:t>
            </a:r>
            <a:r>
              <a:rPr lang="en-US" altLang="zh-CN" dirty="0" smtClean="0"/>
              <a:t>Core</a:t>
            </a:r>
            <a:r>
              <a:rPr lang="zh-CN" altLang="en-US" dirty="0" smtClean="0"/>
              <a:t>又有何作用？前面把</a:t>
            </a:r>
            <a:r>
              <a:rPr lang="en-US" altLang="zh-CN" dirty="0" smtClean="0"/>
              <a:t>Bean</a:t>
            </a:r>
            <a:r>
              <a:rPr lang="zh-CN" altLang="en-US" dirty="0" smtClean="0"/>
              <a:t>比作一场演出中的演员的话，那么</a:t>
            </a:r>
            <a:r>
              <a:rPr lang="en-US" altLang="zh-CN" dirty="0" smtClean="0"/>
              <a:t>Context</a:t>
            </a:r>
            <a:r>
              <a:rPr lang="zh-CN" altLang="en-US" dirty="0" smtClean="0"/>
              <a:t>就是这场演出的舞台背景，而</a:t>
            </a:r>
            <a:r>
              <a:rPr lang="en-US" altLang="zh-CN" dirty="0" smtClean="0"/>
              <a:t>Core</a:t>
            </a:r>
            <a:r>
              <a:rPr lang="zh-CN" altLang="en-US" dirty="0" smtClean="0"/>
              <a:t>就是应该是演出的道具了。只有他们在一起才能具备演出一场好戏的最基本条件。当然有最基本的条件还不能使这场演出脱颖而出，还要他表演的节目足够的经餐，这些节目就是</a:t>
            </a:r>
            <a:r>
              <a:rPr lang="en-US" altLang="zh-CN" dirty="0" smtClean="0"/>
              <a:t>Spring</a:t>
            </a:r>
            <a:r>
              <a:rPr lang="zh-CN" altLang="en-US" dirty="0" smtClean="0"/>
              <a:t>提供的特色功能了。</a:t>
            </a:r>
            <a:endParaRPr lang="zh-CN" altLang="en-US" dirty="0" smtClean="0"/>
          </a:p>
          <a:p>
            <a:endParaRPr lang="en-US" altLang="zh-CN" dirty="0" smtClean="0"/>
          </a:p>
          <a:p>
            <a:r>
              <a:rPr lang="zh-CN" altLang="en-US" dirty="0" smtClean="0"/>
              <a:t>那它是怎么管理这些</a:t>
            </a:r>
            <a:r>
              <a:rPr lang="en-US" altLang="zh-CN" dirty="0" smtClean="0"/>
              <a:t>Bean</a:t>
            </a:r>
            <a:r>
              <a:rPr lang="zh-CN" altLang="en-US" dirty="0" smtClean="0"/>
              <a:t>的呢？</a:t>
            </a:r>
            <a:endParaRPr lang="en-US" altLang="zh-CN" dirty="0" smtClean="0"/>
          </a:p>
          <a:p>
            <a:r>
              <a:rPr lang="en-US" altLang="zh-CN" dirty="0" smtClean="0"/>
              <a:t>Spring</a:t>
            </a:r>
            <a:r>
              <a:rPr lang="zh-CN" altLang="en-US" dirty="0" smtClean="0"/>
              <a:t>把所有的</a:t>
            </a:r>
            <a:r>
              <a:rPr lang="en-US" altLang="zh-CN" dirty="0" smtClean="0"/>
              <a:t>Bean</a:t>
            </a:r>
            <a:r>
              <a:rPr lang="zh-CN" altLang="en-US" dirty="0" smtClean="0"/>
              <a:t>及它们之间的依赖关系以配置文件的方式组装起来，在一个叫</a:t>
            </a:r>
            <a:r>
              <a:rPr lang="en-US" altLang="zh-CN" dirty="0" err="1" smtClean="0"/>
              <a:t>IoC</a:t>
            </a:r>
            <a:r>
              <a:rPr lang="zh-CN" altLang="en-US" dirty="0" smtClean="0"/>
              <a:t>（</a:t>
            </a:r>
            <a:r>
              <a:rPr lang="en-US" altLang="zh-CN" dirty="0" smtClean="0"/>
              <a:t>Inversion of Control</a:t>
            </a:r>
            <a:r>
              <a:rPr lang="zh-CN" altLang="en-US" dirty="0" smtClean="0"/>
              <a:t>）的容器中进行管理，这也就是</a:t>
            </a:r>
            <a:r>
              <a:rPr lang="en-US" altLang="zh-CN" dirty="0" smtClean="0"/>
              <a:t>Spring</a:t>
            </a:r>
            <a:r>
              <a:rPr lang="zh-CN" altLang="en-US" dirty="0" smtClean="0"/>
              <a:t>的核心设计思想之一依赖注入机制，</a:t>
            </a:r>
            <a:r>
              <a:rPr lang="en-US" altLang="zh-CN" dirty="0" smtClean="0"/>
              <a:t>Spring</a:t>
            </a:r>
            <a:r>
              <a:rPr lang="zh-CN" altLang="en-US" dirty="0" smtClean="0"/>
              <a:t>的另一个核心设计思想叫做</a:t>
            </a:r>
            <a:r>
              <a:rPr lang="en-US" altLang="zh-CN" dirty="0" smtClean="0"/>
              <a:t>AOP</a:t>
            </a:r>
            <a:r>
              <a:rPr lang="zh-CN" altLang="en-US" dirty="0" smtClean="0"/>
              <a:t>，这两个概念在后续专题会有详细讲解，这里就不在赘述。</a:t>
            </a:r>
            <a:endParaRPr lang="en-US" altLang="zh-CN" dirty="0" smtClean="0"/>
          </a:p>
          <a:p>
            <a:endParaRPr lang="en-US" altLang="zh-CN" dirty="0" smtClean="0"/>
          </a:p>
          <a:p>
            <a:r>
              <a:rPr lang="zh-CN" altLang="en-US" dirty="0" smtClean="0"/>
              <a:t>通过集成实现的接口就知道他具有</a:t>
            </a:r>
            <a:r>
              <a:rPr lang="en-US" altLang="zh-CN" dirty="0" smtClean="0"/>
              <a:t>spring</a:t>
            </a:r>
            <a:r>
              <a:rPr lang="zh-CN" altLang="en-US" dirty="0" smtClean="0"/>
              <a:t>里面经典的工厂方法，还有对国际化支持的</a:t>
            </a:r>
            <a:r>
              <a:rPr lang="en-US" altLang="zh-CN" dirty="0" smtClean="0"/>
              <a:t>Message</a:t>
            </a:r>
            <a:r>
              <a:rPr lang="zh-CN" altLang="en-US" dirty="0" smtClean="0"/>
              <a:t>，以及配置信息的</a:t>
            </a:r>
            <a:r>
              <a:rPr lang="en-US" altLang="zh-CN" dirty="0" smtClean="0"/>
              <a:t>Resource</a:t>
            </a:r>
            <a:r>
              <a:rPr lang="zh-CN" altLang="en-US" dirty="0" smtClean="0"/>
              <a:t>，还有</a:t>
            </a:r>
            <a:r>
              <a:rPr lang="en-US" altLang="zh-CN" dirty="0" smtClean="0"/>
              <a:t>spring</a:t>
            </a:r>
            <a:r>
              <a:rPr lang="zh-CN" altLang="en-US" dirty="0" smtClean="0"/>
              <a:t>支持的发布和监听事件功能。一个</a:t>
            </a:r>
            <a:r>
              <a:rPr lang="en-US" altLang="zh-CN" dirty="0" smtClean="0"/>
              <a:t>Context</a:t>
            </a:r>
            <a:r>
              <a:rPr lang="zh-CN" altLang="en-US" dirty="0" smtClean="0"/>
              <a:t>基本上把</a:t>
            </a:r>
            <a:r>
              <a:rPr lang="en-US" altLang="zh-CN" dirty="0" smtClean="0"/>
              <a:t>spring</a:t>
            </a:r>
            <a:r>
              <a:rPr lang="zh-CN" altLang="en-US" dirty="0" smtClean="0"/>
              <a:t>具有的核心功能都包裹起来了，那么这就是</a:t>
            </a:r>
            <a:r>
              <a:rPr lang="en-US" altLang="zh-CN" dirty="0" smtClean="0"/>
              <a:t>spring</a:t>
            </a:r>
            <a:r>
              <a:rPr lang="zh-CN" altLang="en-US" dirty="0" smtClean="0"/>
              <a:t>框架运行需要的环境，也就是常说的上下文。任何一个框架运行都通过一个类来进行描述它执行时的环境，</a:t>
            </a:r>
            <a:r>
              <a:rPr lang="en-US" altLang="zh-CN" dirty="0" err="1" smtClean="0"/>
              <a:t>ServletContext</a:t>
            </a:r>
            <a:r>
              <a:rPr lang="zh-CN" altLang="en-US" dirty="0" smtClean="0"/>
              <a:t>也是一样，就是</a:t>
            </a:r>
            <a:r>
              <a:rPr lang="en-US" altLang="zh-CN" dirty="0" smtClean="0"/>
              <a:t>Servlet</a:t>
            </a:r>
            <a:r>
              <a:rPr lang="zh-CN" altLang="en-US" dirty="0" smtClean="0"/>
              <a:t>环境信息。可以将</a:t>
            </a:r>
            <a:r>
              <a:rPr lang="en-US" altLang="zh-CN" dirty="0" smtClean="0"/>
              <a:t>context</a:t>
            </a:r>
            <a:r>
              <a:rPr lang="zh-CN" altLang="en-US" dirty="0" smtClean="0"/>
              <a:t>理解为一个框架执行信息的载体，可以理解问一个框架的门面（门面模式），将框架内部的各个组件信息都通过一个</a:t>
            </a:r>
            <a:r>
              <a:rPr lang="en-US" altLang="zh-CN" dirty="0" smtClean="0"/>
              <a:t>context</a:t>
            </a:r>
            <a:r>
              <a:rPr lang="zh-CN" altLang="en-US" dirty="0" smtClean="0"/>
              <a:t>暴露给外部。 </a:t>
            </a:r>
            <a:endParaRPr lang="en-US" altLang="zh-CN" dirty="0" smtClean="0"/>
          </a:p>
          <a:p>
            <a:endParaRPr lang="en-US" altLang="zh-CN" dirty="0" smtClean="0"/>
          </a:p>
          <a:p>
            <a:r>
              <a:rPr lang="zh-CN" altLang="en-US" dirty="0" smtClean="0"/>
              <a:t>上下文模块建立在由核心和</a:t>
            </a:r>
            <a:r>
              <a:rPr lang="en-US" altLang="zh-CN" dirty="0" smtClean="0"/>
              <a:t>bean</a:t>
            </a:r>
            <a:r>
              <a:rPr lang="zh-CN" altLang="en-US" dirty="0" smtClean="0"/>
              <a:t>模块提供的坚实基础上，他是访问定</a:t>
            </a:r>
            <a:endParaRPr lang="zh-CN" altLang="en-US" dirty="0" smtClean="0"/>
          </a:p>
          <a:p>
            <a:r>
              <a:rPr lang="zh-CN" altLang="en-US" dirty="0" smtClean="0"/>
              <a:t>义和配置的任何对象的媒介。</a:t>
            </a:r>
            <a:r>
              <a:rPr lang="en-US" altLang="zh-CN" dirty="0" err="1" smtClean="0"/>
              <a:t>ApplicationContext</a:t>
            </a:r>
            <a:r>
              <a:rPr lang="zh-CN" altLang="en-US" dirty="0" smtClean="0"/>
              <a:t>接口是上下文模块</a:t>
            </a:r>
            <a:endParaRPr lang="zh-CN" altLang="en-US" dirty="0" smtClean="0"/>
          </a:p>
          <a:p>
            <a:r>
              <a:rPr lang="zh-CN" altLang="en-US" dirty="0" smtClean="0"/>
              <a:t>的重点。</a:t>
            </a:r>
            <a:r>
              <a:rPr lang="en-US" altLang="zh-CN" dirty="0" err="1" smtClean="0"/>
              <a:t>contet</a:t>
            </a:r>
            <a:endParaRPr lang="en-US" altLang="zh-CN"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r>
              <a:rPr lang="zh-CN" altLang="en-US" dirty="0" smtClean="0">
                <a:sym typeface="Wingdings" panose="05000000000000000000" pitchFamily="2" charset="2"/>
              </a:rPr>
              <a:t>：</a:t>
            </a:r>
            <a:endParaRPr lang="en-US" altLang="zh-CN" dirty="0" smtClean="0"/>
          </a:p>
          <a:p>
            <a:r>
              <a:rPr lang="zh-CN" altLang="en-US" b="1" dirty="0" smtClean="0"/>
              <a:t>总结</a:t>
            </a:r>
            <a:r>
              <a:rPr lang="en-US" altLang="zh-CN" b="1" dirty="0" smtClean="0"/>
              <a:t>spring</a:t>
            </a:r>
            <a:r>
              <a:rPr lang="zh-CN" altLang="en-US" b="1" dirty="0" smtClean="0"/>
              <a:t>的优点，准备具体介绍</a:t>
            </a:r>
            <a:r>
              <a:rPr lang="en-US" altLang="zh-CN" b="1" dirty="0" smtClean="0"/>
              <a:t>Spring</a:t>
            </a:r>
            <a:r>
              <a:rPr lang="zh-CN" altLang="en-US" b="1" dirty="0" smtClean="0"/>
              <a:t>核心内容</a:t>
            </a:r>
            <a:r>
              <a:rPr lang="en-US" altLang="zh-CN" b="1" dirty="0" err="1" smtClean="0"/>
              <a:t>IoC</a:t>
            </a:r>
            <a:r>
              <a:rPr lang="zh-CN" altLang="en-US" b="1" dirty="0" smtClean="0"/>
              <a:t>和</a:t>
            </a:r>
            <a:r>
              <a:rPr lang="en-US" altLang="zh-CN" b="1" dirty="0" smtClean="0"/>
              <a:t>AOP</a:t>
            </a:r>
            <a:r>
              <a:rPr lang="zh-CN" altLang="en-US" b="1" dirty="0" smtClean="0"/>
              <a:t>：</a:t>
            </a:r>
            <a:endParaRPr lang="zh-CN" altLang="en-US" b="1" dirty="0" smtClean="0"/>
          </a:p>
          <a:p>
            <a:r>
              <a:rPr lang="zh-CN" altLang="en-US" dirty="0" smtClean="0"/>
              <a:t>总结起来，</a:t>
            </a:r>
            <a:r>
              <a:rPr lang="en-US" altLang="zh-CN" dirty="0" smtClean="0"/>
              <a:t>Spring</a:t>
            </a:r>
            <a:r>
              <a:rPr lang="zh-CN" altLang="en-US" dirty="0" smtClean="0"/>
              <a:t>作为一个开源的轻量级的</a:t>
            </a:r>
            <a:r>
              <a:rPr lang="en-US" altLang="zh-CN" dirty="0" smtClean="0"/>
              <a:t>IOC</a:t>
            </a:r>
            <a:r>
              <a:rPr lang="zh-CN" altLang="en-US" dirty="0" smtClean="0"/>
              <a:t>和</a:t>
            </a:r>
            <a:r>
              <a:rPr lang="en-US" altLang="zh-CN" dirty="0" smtClean="0"/>
              <a:t>AOP</a:t>
            </a:r>
            <a:r>
              <a:rPr lang="zh-CN" altLang="en-US" dirty="0" smtClean="0"/>
              <a:t>容器框架，具有以下优点：</a:t>
            </a:r>
            <a:endParaRPr lang="en-US" altLang="zh-CN" dirty="0" smtClean="0"/>
          </a:p>
          <a:p>
            <a:r>
              <a:rPr lang="en-US" altLang="zh-CN" dirty="0" smtClean="0"/>
              <a:t>1</a:t>
            </a:r>
            <a:r>
              <a:rPr lang="zh-CN" altLang="en-US" dirty="0" smtClean="0"/>
              <a:t>、低侵入式设计：非入侵式设计，基于</a:t>
            </a:r>
            <a:r>
              <a:rPr lang="en-US" altLang="zh-CN" dirty="0" smtClean="0"/>
              <a:t>Spring</a:t>
            </a:r>
            <a:r>
              <a:rPr lang="zh-CN" altLang="en-US" dirty="0" smtClean="0"/>
              <a:t>开发的应用一般不依赖于</a:t>
            </a:r>
            <a:r>
              <a:rPr lang="en-US" altLang="zh-CN" dirty="0" smtClean="0"/>
              <a:t>Spring</a:t>
            </a:r>
            <a:r>
              <a:rPr lang="zh-CN" altLang="en-US" dirty="0" smtClean="0"/>
              <a:t>的类</a:t>
            </a:r>
            <a:endParaRPr lang="en-US" altLang="zh-CN" dirty="0" smtClean="0"/>
          </a:p>
          <a:p>
            <a:r>
              <a:rPr lang="en-US" altLang="zh-CN" dirty="0" smtClean="0"/>
              <a:t>2</a:t>
            </a:r>
            <a:r>
              <a:rPr lang="zh-CN" altLang="en-US" dirty="0" smtClean="0"/>
              <a:t>、独立于各种应用服务器，真正实现：一次编写，到处运行。</a:t>
            </a:r>
            <a:endParaRPr lang="en-US" altLang="zh-CN" dirty="0" smtClean="0"/>
          </a:p>
          <a:p>
            <a:r>
              <a:rPr lang="en-US" altLang="zh-CN" dirty="0" smtClean="0"/>
              <a:t>3</a:t>
            </a:r>
            <a:r>
              <a:rPr lang="zh-CN" altLang="en-US" dirty="0" smtClean="0"/>
              <a:t>、</a:t>
            </a:r>
            <a:r>
              <a:rPr lang="en-US" altLang="zh-CN" dirty="0" smtClean="0"/>
              <a:t>Spring</a:t>
            </a:r>
            <a:r>
              <a:rPr lang="zh-CN" altLang="en-US" dirty="0" smtClean="0"/>
              <a:t>的依赖注入特性使</a:t>
            </a:r>
            <a:r>
              <a:rPr lang="en-US" altLang="zh-CN" dirty="0" smtClean="0"/>
              <a:t>Bean</a:t>
            </a:r>
            <a:r>
              <a:rPr lang="zh-CN" altLang="en-US" dirty="0" smtClean="0"/>
              <a:t>与</a:t>
            </a:r>
            <a:r>
              <a:rPr lang="en-US" altLang="zh-CN" dirty="0" smtClean="0"/>
              <a:t>Bean</a:t>
            </a:r>
            <a:r>
              <a:rPr lang="zh-CN" altLang="en-US" dirty="0" smtClean="0"/>
              <a:t>之间的依赖关系变的完全透明，降低了耦合度：使用</a:t>
            </a:r>
            <a:r>
              <a:rPr lang="en-US" altLang="zh-CN" dirty="0" err="1" smtClean="0"/>
              <a:t>SpringIOC</a:t>
            </a:r>
            <a:r>
              <a:rPr lang="zh-CN" altLang="en-US" dirty="0" smtClean="0"/>
              <a:t>容器，将对象之间的依赖关系交给</a:t>
            </a:r>
            <a:r>
              <a:rPr lang="en-US" altLang="zh-CN" dirty="0" smtClean="0"/>
              <a:t>Spring</a:t>
            </a:r>
            <a:r>
              <a:rPr lang="zh-CN" altLang="en-US" dirty="0" smtClean="0"/>
              <a:t>，降低组件之间的耦合性，让我们更专注于应用逻辑</a:t>
            </a:r>
            <a:endParaRPr lang="en-US" altLang="zh-CN" dirty="0" smtClean="0"/>
          </a:p>
          <a:p>
            <a:r>
              <a:rPr lang="en-US" altLang="zh-CN" dirty="0" smtClean="0"/>
              <a:t>4</a:t>
            </a:r>
            <a:r>
              <a:rPr lang="zh-CN" altLang="en-US" dirty="0" smtClean="0"/>
              <a:t>、它的面向切面编程特性允许将一些通用任务如安全、事务、日志等进行集中式处理</a:t>
            </a:r>
            <a:endParaRPr lang="en-US" altLang="zh-CN" dirty="0" smtClean="0"/>
          </a:p>
          <a:p>
            <a:pPr eaLnBrk="1" hangingPunct="1">
              <a:spcBef>
                <a:spcPct val="0"/>
              </a:spcBef>
            </a:pPr>
            <a:r>
              <a:rPr lang="en-US" altLang="zh-CN" dirty="0" smtClean="0"/>
              <a:t>5</a:t>
            </a:r>
            <a:r>
              <a:rPr lang="zh-CN" altLang="en-US" dirty="0" smtClean="0"/>
              <a:t>、并且它还提供了与第三方持久层框架的良好整合，并简化了底层数据库访问</a:t>
            </a:r>
            <a:endParaRPr lang="en-US" altLang="zh-CN" dirty="0" smtClean="0"/>
          </a:p>
          <a:p>
            <a:r>
              <a:rPr lang="en-US" altLang="zh-CN" dirty="0" smtClean="0"/>
              <a:t>6</a:t>
            </a:r>
            <a:r>
              <a:rPr lang="zh-CN" altLang="en-US" dirty="0" smtClean="0"/>
              <a:t>、高度的开放性（可以和</a:t>
            </a:r>
            <a:r>
              <a:rPr lang="en-US" altLang="zh-CN" dirty="0" smtClean="0"/>
              <a:t>Struts2</a:t>
            </a:r>
            <a:r>
              <a:rPr lang="zh-CN" altLang="en-US" dirty="0" smtClean="0"/>
              <a:t>、</a:t>
            </a:r>
            <a:r>
              <a:rPr lang="en-US" altLang="zh-CN" dirty="0" smtClean="0"/>
              <a:t>Hibernate</a:t>
            </a:r>
            <a:r>
              <a:rPr lang="zh-CN" altLang="en-US" dirty="0" smtClean="0"/>
              <a:t>、</a:t>
            </a:r>
            <a:r>
              <a:rPr lang="en-US" altLang="zh-CN" dirty="0" err="1" smtClean="0"/>
              <a:t>MyBatis</a:t>
            </a:r>
            <a:r>
              <a:rPr lang="zh-CN" altLang="en-US" dirty="0" smtClean="0"/>
              <a:t>、</a:t>
            </a:r>
            <a:r>
              <a:rPr lang="en-US" altLang="zh-CN" dirty="0" smtClean="0"/>
              <a:t>CXF</a:t>
            </a:r>
            <a:r>
              <a:rPr lang="zh-CN" altLang="en-US" dirty="0" smtClean="0"/>
              <a:t>等很多主流第三方框架无缝整合）</a:t>
            </a:r>
            <a:endParaRPr lang="en-US" altLang="zh-CN" dirty="0" smtClean="0"/>
          </a:p>
          <a:p>
            <a:endParaRPr lang="en-US" altLang="zh-CN" dirty="0" smtClean="0"/>
          </a:p>
          <a:p>
            <a:r>
              <a:rPr lang="zh-CN" altLang="en-US" dirty="0" smtClean="0"/>
              <a:t>总的来说，</a:t>
            </a:r>
            <a:r>
              <a:rPr lang="en-US" altLang="zh-CN" dirty="0" smtClean="0"/>
              <a:t>Spring</a:t>
            </a:r>
            <a:r>
              <a:rPr lang="zh-CN" altLang="en-US" dirty="0" smtClean="0"/>
              <a:t>确实是一个令每个开发人员都值得学习的开发工具。接下来，我们就一起在学习过程中体会他的魅力吧。</a:t>
            </a:r>
            <a:endParaRPr lang="en-US" altLang="zh-CN" dirty="0" smtClean="0"/>
          </a:p>
          <a:p>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05BE4806-9455-472B-B6C5-7AC245F86098}" type="slidenum">
              <a:rPr lang="zh-CN" altLang="en-US" smtClean="0"/>
            </a:fld>
            <a:endParaRPr lang="en-US" altLang="zh-CN" smtClean="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教学指导</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marL="0" lvl="1" indent="457200"/>
            <a:r>
              <a:rPr lang="zh-CN" altLang="en-US" dirty="0" smtClean="0"/>
              <a:t>当某个角色（比如一个</a:t>
            </a:r>
            <a:r>
              <a:rPr lang="en-US" altLang="zh-CN" dirty="0" smtClean="0"/>
              <a:t>java</a:t>
            </a:r>
            <a:r>
              <a:rPr lang="zh-CN" altLang="en-US" dirty="0" smtClean="0"/>
              <a:t>示例，调用者）需要另一个角色（另一个</a:t>
            </a:r>
            <a:r>
              <a:rPr lang="en-US" altLang="zh-CN" dirty="0" smtClean="0"/>
              <a:t>java</a:t>
            </a:r>
            <a:r>
              <a:rPr lang="zh-CN" altLang="en-US" dirty="0" smtClean="0"/>
              <a:t>示例，被调用者）的协助时，在传统的程序设计过程中，通常由调用者来创建被调用者的示例。但是在</a:t>
            </a:r>
            <a:r>
              <a:rPr lang="en-US" altLang="zh-CN" dirty="0" smtClean="0"/>
              <a:t>spring</a:t>
            </a:r>
            <a:r>
              <a:rPr lang="zh-CN" altLang="en-US" dirty="0" smtClean="0"/>
              <a:t>里，创建被调用者的工作不再由调用者来完成。因此被称为控制反转；创建被调用者实例的工作通常由</a:t>
            </a:r>
            <a:r>
              <a:rPr lang="en-US" altLang="zh-CN" dirty="0" smtClean="0"/>
              <a:t>spring</a:t>
            </a:r>
            <a:r>
              <a:rPr lang="zh-CN" altLang="en-US" dirty="0" smtClean="0"/>
              <a:t>容器来完成，然后注入调用者，因此也称为依赖注入。这样给程序带来很大的灵活性，这样也实现了我们的接口和实现的分离。</a:t>
            </a:r>
            <a:endParaRPr lang="en-US" altLang="zh-CN" dirty="0" smtClean="0"/>
          </a:p>
          <a:p>
            <a:pPr marL="0" lvl="1" indent="457200"/>
            <a:r>
              <a:rPr lang="zh-CN" altLang="en-US" dirty="0" smtClean="0"/>
              <a:t>简而言之也就是说我们要获得一个对象，不由我们开发者自己创建，而是由我们的容器来注入给我们的程序来使用</a:t>
            </a:r>
            <a:r>
              <a:rPr lang="en-US" altLang="zh-CN" dirty="0" smtClean="0"/>
              <a:t>.</a:t>
            </a:r>
            <a:endParaRPr lang="zh-CN" altLang="en-US" dirty="0" smtClean="0"/>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dirty="0" smtClean="0"/>
          </a:p>
          <a:p>
            <a:pPr eaLnBrk="1" hangingPunct="1"/>
            <a:r>
              <a:rPr lang="zh-CN" altLang="en-US" b="1" dirty="0" smtClean="0"/>
              <a:t>通过示例</a:t>
            </a:r>
            <a:r>
              <a:rPr lang="zh-CN" altLang="en-US" b="1" baseline="0" dirty="0" smtClean="0"/>
              <a:t> </a:t>
            </a:r>
            <a:r>
              <a:rPr lang="zh-CN" altLang="en-US" b="1" dirty="0" smtClean="0"/>
              <a:t>演示简单工厂</a:t>
            </a: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结合超市订单管理系统 进行对照讲解</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58B6DD56-E473-48C9-9502-BA567FEE092D}"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结合</a:t>
            </a:r>
            <a:r>
              <a:rPr lang="en-US" altLang="zh-CN" dirty="0" smtClean="0"/>
              <a:t>S2</a:t>
            </a:r>
            <a:r>
              <a:rPr lang="zh-CN" altLang="en-US" dirty="0" smtClean="0"/>
              <a:t>阶段的新闻管理系统讲解</a:t>
            </a:r>
            <a:r>
              <a:rPr lang="en-US" altLang="zh-CN" dirty="0" smtClean="0"/>
              <a:t>JSP</a:t>
            </a:r>
            <a:r>
              <a:rPr lang="en-US" altLang="zh-CN" baseline="0" dirty="0" smtClean="0"/>
              <a:t> Model1:jsp+JavaBean</a:t>
            </a:r>
            <a:endParaRPr lang="zh-CN" altLang="en-US" dirty="0" smtClean="0"/>
          </a:p>
          <a:p>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666B8DBF-0E70-4CF0-9DB5-CCFB6657F286}"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结合</a:t>
            </a:r>
            <a:r>
              <a:rPr lang="en-US" altLang="zh-CN" dirty="0" smtClean="0"/>
              <a:t>S2</a:t>
            </a:r>
            <a:r>
              <a:rPr lang="zh-CN" altLang="en-US" dirty="0" smtClean="0"/>
              <a:t>阶段的新闻管理系统讲解</a:t>
            </a:r>
            <a:r>
              <a:rPr lang="en-US" altLang="zh-CN" dirty="0" smtClean="0"/>
              <a:t>JSP</a:t>
            </a:r>
            <a:r>
              <a:rPr lang="en-US" altLang="zh-CN" baseline="0" dirty="0" smtClean="0"/>
              <a:t> Model2:jsp+Servlet+JavaBean</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666B8DBF-0E70-4CF0-9DB5-CCFB6657F286}"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讲解</a:t>
            </a:r>
            <a:r>
              <a:rPr lang="en-US" altLang="zh-CN" dirty="0" smtClean="0"/>
              <a:t>MVC</a:t>
            </a:r>
            <a:r>
              <a:rPr lang="zh-CN" altLang="en-US" dirty="0" smtClean="0"/>
              <a:t>处理过程（</a:t>
            </a:r>
            <a:r>
              <a:rPr lang="en-US" altLang="zh-CN" dirty="0" err="1" smtClean="0"/>
              <a:t>Modle</a:t>
            </a:r>
            <a:r>
              <a:rPr lang="en-US" altLang="zh-CN" dirty="0" smtClean="0"/>
              <a:t> View Controller</a:t>
            </a:r>
            <a:r>
              <a:rPr lang="zh-CN" altLang="en-US" dirty="0" smtClean="0"/>
              <a:t>）</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C4CF3C6A-1543-48AA-8843-815BE0755096}"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C4CF3C6A-1543-48AA-8843-815BE0755096}"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教学指导：</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通过</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MVC</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设计模式，引入</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a:t>
            </a:r>
            <a:r>
              <a:rPr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 MVC</a:t>
            </a:r>
            <a:r>
              <a:rPr lang="zh-CN" altLang="en-US" sz="1200" kern="1200" baseline="0" dirty="0" smtClean="0">
                <a:solidFill>
                  <a:schemeClr val="tx1"/>
                </a:solidFill>
                <a:effectLst/>
                <a:latin typeface="Times New Roman" panose="02020603050405020304" pitchFamily="18" charset="0"/>
                <a:ea typeface="宋体" panose="02010600030101010101" pitchFamily="2" charset="-122"/>
                <a:cs typeface="+mn-cs"/>
              </a:rPr>
              <a:t>框架，对它的框架结构进行一个简单介绍，</a:t>
            </a:r>
            <a:endParaRPr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kern="1200" baseline="0" dirty="0" smtClean="0">
                <a:solidFill>
                  <a:schemeClr val="tx1"/>
                </a:solidFill>
                <a:effectLst/>
                <a:latin typeface="Times New Roman" panose="02020603050405020304" pitchFamily="18" charset="0"/>
                <a:ea typeface="宋体" panose="02010600030101010101" pitchFamily="2" charset="-122"/>
                <a:cs typeface="+mn-cs"/>
              </a:rPr>
              <a:t>通过下面的搭建</a:t>
            </a:r>
            <a:r>
              <a:rPr lang="en-US" altLang="zh-CN" sz="1200" kern="1200" baseline="0" dirty="0" smtClean="0">
                <a:solidFill>
                  <a:schemeClr val="tx1"/>
                </a:solidFill>
                <a:effectLst/>
                <a:latin typeface="Times New Roman" panose="02020603050405020304" pitchFamily="18" charset="0"/>
                <a:ea typeface="宋体" panose="02010600030101010101" pitchFamily="2" charset="-122"/>
                <a:cs typeface="+mn-cs"/>
              </a:rPr>
              <a:t>Spring MVC</a:t>
            </a:r>
            <a:r>
              <a:rPr lang="zh-CN" altLang="en-US" sz="1200" kern="1200" baseline="0" dirty="0" smtClean="0">
                <a:solidFill>
                  <a:schemeClr val="tx1"/>
                </a:solidFill>
                <a:effectLst/>
                <a:latin typeface="Times New Roman" panose="02020603050405020304" pitchFamily="18" charset="0"/>
                <a:ea typeface="宋体" panose="02010600030101010101" pitchFamily="2" charset="-122"/>
                <a:cs typeface="+mn-cs"/>
              </a:rPr>
              <a:t>环境，</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实现一个简单的例子来体验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Spring MVC</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是如何使用的，</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从而更深入的了解他的架构模型及请求处理流程。</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endParaRPr lang="en-US" altLang="zh-CN" dirty="0" smtClean="0"/>
          </a:p>
        </p:txBody>
      </p:sp>
      <p:sp>
        <p:nvSpPr>
          <p:cNvPr id="4" name="灯片编号占位符 3"/>
          <p:cNvSpPr>
            <a:spLocks noGrp="1"/>
          </p:cNvSpPr>
          <p:nvPr>
            <p:ph type="sldNum" sz="quarter" idx="5"/>
          </p:nvPr>
        </p:nvSpPr>
        <p:spPr/>
        <p:txBody>
          <a:bodyPr/>
          <a:lstStyle/>
          <a:p>
            <a:pPr>
              <a:defRPr/>
            </a:pPr>
            <a:fld id="{1A48B708-DA12-4698-86B6-F4107840E5CB}"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2B32C53B-833A-4483-BA01-4181B57D9DB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p:txBody>
      </p:sp>
      <p:sp>
        <p:nvSpPr>
          <p:cNvPr id="4" name="灯片编号占位符 3"/>
          <p:cNvSpPr>
            <a:spLocks noGrp="1"/>
          </p:cNvSpPr>
          <p:nvPr>
            <p:ph type="sldNum" sz="quarter" idx="5"/>
          </p:nvPr>
        </p:nvSpPr>
        <p:spPr/>
        <p:txBody>
          <a:bodyPr/>
          <a:lstStyle/>
          <a:p>
            <a:pPr>
              <a:defRPr/>
            </a:pPr>
            <a:fld id="{2F4E168B-A85C-433D-8AAA-69D774E4BC25}"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endParaRPr lang="en-US" altLang="zh-CN" smtClean="0"/>
          </a:p>
        </p:txBody>
      </p:sp>
      <p:sp>
        <p:nvSpPr>
          <p:cNvPr id="4" name="灯片编号占位符 3"/>
          <p:cNvSpPr>
            <a:spLocks noGrp="1"/>
          </p:cNvSpPr>
          <p:nvPr>
            <p:ph type="sldNum" sz="quarter" idx="5"/>
          </p:nvPr>
        </p:nvSpPr>
        <p:spPr/>
        <p:txBody>
          <a:bodyPr/>
          <a:lstStyle/>
          <a:p>
            <a:pPr>
              <a:defRPr/>
            </a:pPr>
            <a:fld id="{19836B65-FF66-4539-9D6D-565182C1207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p:txBody>
      </p:sp>
      <p:sp>
        <p:nvSpPr>
          <p:cNvPr id="4" name="灯片编号占位符 3"/>
          <p:cNvSpPr>
            <a:spLocks noGrp="1"/>
          </p:cNvSpPr>
          <p:nvPr>
            <p:ph type="sldNum" sz="quarter" idx="5"/>
          </p:nvPr>
        </p:nvSpPr>
        <p:spPr/>
        <p:txBody>
          <a:bodyPr/>
          <a:lstStyle/>
          <a:p>
            <a:pPr>
              <a:defRPr/>
            </a:pPr>
            <a:fld id="{27D77065-9A77-4217-B06B-1742CE4BC6A5}"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ED22172C-B889-4F73-84E5-7FFA1EF27723}"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通过刚刚的案例，和之前</a:t>
            </a:r>
            <a:r>
              <a:rPr lang="en-US" altLang="zh-CN" smtClean="0"/>
              <a:t>JDBC</a:t>
            </a:r>
            <a:r>
              <a:rPr lang="zh-CN" altLang="en-US" smtClean="0"/>
              <a:t>实现进行对比总结</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ED87B59C-B5BE-421A-A8C6-7397D12804AC}"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t>教学指导：</a:t>
            </a:r>
            <a:endParaRPr lang="en-US" altLang="zh-CN" dirty="0" smtClean="0"/>
          </a:p>
          <a:p>
            <a:pPr>
              <a:defRPr/>
            </a:pPr>
            <a:r>
              <a:rPr lang="en-US" altLang="zh-CN" dirty="0" smtClean="0"/>
              <a:t>Spring</a:t>
            </a:r>
            <a:r>
              <a:rPr lang="zh-CN" altLang="en-US" dirty="0" smtClean="0"/>
              <a:t>的诞生是为了满足企业级系统的一些需求，那么，企业级系统有那些特点，</a:t>
            </a:r>
            <a:r>
              <a:rPr lang="en-US" altLang="zh-CN" dirty="0" smtClean="0"/>
              <a:t>spring</a:t>
            </a:r>
            <a:r>
              <a:rPr lang="zh-CN" altLang="en-US" dirty="0" smtClean="0"/>
              <a:t>究竟带来了那些好处呢</a:t>
            </a:r>
            <a:endParaRPr lang="en-US" altLang="zh-CN" dirty="0" smtClean="0"/>
          </a:p>
          <a:p>
            <a:pPr marL="228600" indent="-228600">
              <a:buFontTx/>
              <a:buAutoNum type="arabicPeriod"/>
              <a:defRPr/>
            </a:pPr>
            <a:r>
              <a:rPr lang="zh-CN" altLang="en-US" dirty="0" smtClean="0"/>
              <a:t>简单介绍企业级应用的特点</a:t>
            </a:r>
            <a:endParaRPr lang="en-US" altLang="zh-CN" dirty="0" smtClean="0"/>
          </a:p>
          <a:p>
            <a:pPr marL="228600" indent="-228600">
              <a:buFontTx/>
              <a:buAutoNum type="arabicPeriod"/>
              <a:defRPr/>
            </a:pPr>
            <a:r>
              <a:rPr lang="zh-CN" altLang="en-US" dirty="0" smtClean="0"/>
              <a:t>简介</a:t>
            </a:r>
            <a:r>
              <a:rPr lang="en-US" altLang="zh-CN" dirty="0" smtClean="0"/>
              <a:t>EJB</a:t>
            </a:r>
            <a:r>
              <a:rPr lang="zh-CN" altLang="en-US" dirty="0" smtClean="0"/>
              <a:t>的不足，引入</a:t>
            </a:r>
            <a:r>
              <a:rPr lang="en-US" altLang="zh-CN" dirty="0" smtClean="0"/>
              <a:t>Spring</a:t>
            </a:r>
            <a:endParaRPr lang="en-US" altLang="zh-CN" dirty="0" smtClean="0"/>
          </a:p>
          <a:p>
            <a:pPr marL="228600" indent="-228600">
              <a:buFontTx/>
              <a:buAutoNum type="arabicPeriod"/>
              <a:defRPr/>
            </a:pPr>
            <a:r>
              <a:rPr lang="en-US" altLang="zh-CN" dirty="0" smtClean="0"/>
              <a:t>1 </a:t>
            </a:r>
            <a:r>
              <a:rPr lang="zh-CN" altLang="en-US" dirty="0" smtClean="0"/>
              <a:t>学习比较难，开发难度大</a:t>
            </a:r>
            <a:br>
              <a:rPr lang="zh-CN" altLang="en-US" dirty="0" smtClean="0"/>
            </a:br>
            <a:r>
              <a:rPr lang="en-US" altLang="zh-CN" dirty="0" smtClean="0"/>
              <a:t>2 </a:t>
            </a:r>
            <a:r>
              <a:rPr lang="zh-CN" altLang="en-US" dirty="0" smtClean="0"/>
              <a:t>依赖应用服务器</a:t>
            </a:r>
            <a:br>
              <a:rPr lang="zh-CN" altLang="en-US" dirty="0" smtClean="0"/>
            </a:br>
            <a:r>
              <a:rPr lang="en-US" altLang="zh-CN" dirty="0" smtClean="0"/>
              <a:t>3 </a:t>
            </a:r>
            <a:r>
              <a:rPr lang="zh-CN" altLang="en-US" dirty="0" smtClean="0"/>
              <a:t>运用大量的设计模式</a:t>
            </a:r>
            <a:endParaRPr lang="en-US" altLang="zh-CN" dirty="0" smtClean="0"/>
          </a:p>
          <a:p>
            <a:pPr marL="0" indent="0">
              <a:buFontTx/>
              <a:buNone/>
              <a:defRPr/>
            </a:pPr>
            <a:r>
              <a:rPr lang="zh-CN" altLang="en-US" dirty="0" smtClean="0"/>
              <a:t>引入</a:t>
            </a:r>
            <a:r>
              <a:rPr lang="en-US" altLang="zh-CN" dirty="0" smtClean="0"/>
              <a:t>spring</a:t>
            </a:r>
            <a:r>
              <a:rPr lang="zh-CN" altLang="en-US" dirty="0" smtClean="0"/>
              <a:t>之后，</a:t>
            </a:r>
            <a:r>
              <a:rPr lang="en-US" altLang="zh-CN" dirty="0" smtClean="0"/>
              <a:t>spring</a:t>
            </a:r>
            <a:r>
              <a:rPr lang="zh-CN" altLang="en-US" dirty="0" smtClean="0"/>
              <a:t>的依赖注入可以统一管理和生成</a:t>
            </a:r>
            <a:r>
              <a:rPr lang="en-US" altLang="zh-CN" dirty="0" err="1" smtClean="0"/>
              <a:t>javabean</a:t>
            </a:r>
            <a:r>
              <a:rPr lang="zh-CN" altLang="en-US" dirty="0" smtClean="0"/>
              <a:t>，哪有需要调用就往哪注入，这种方式大大降低了开发难度，</a:t>
            </a:r>
            <a:endParaRPr lang="en-US" altLang="zh-CN" dirty="0" smtClean="0"/>
          </a:p>
          <a:p>
            <a:pPr marL="0" indent="0">
              <a:buFontTx/>
              <a:buNone/>
              <a:defRPr/>
            </a:pPr>
            <a:r>
              <a:rPr lang="zh-CN" altLang="en-US" dirty="0" smtClean="0"/>
              <a:t>降低了代码的耦合度，给后期的维护也带来了方便</a:t>
            </a:r>
            <a:endParaRPr lang="en-US" altLang="zh-CN" dirty="0" smtClean="0"/>
          </a:p>
          <a:p>
            <a:pPr marL="0" indent="0">
              <a:buFontTx/>
              <a:buNone/>
              <a:defRPr/>
            </a:pPr>
            <a:r>
              <a:rPr lang="zh-CN" altLang="en-US" dirty="0" smtClean="0"/>
              <a:t>同时</a:t>
            </a:r>
            <a:r>
              <a:rPr lang="en-US" altLang="zh-CN" dirty="0" smtClean="0"/>
              <a:t>spring</a:t>
            </a:r>
            <a:r>
              <a:rPr lang="zh-CN" altLang="en-US" dirty="0" smtClean="0"/>
              <a:t>的</a:t>
            </a:r>
            <a:r>
              <a:rPr lang="en-US" altLang="zh-CN" dirty="0" err="1" smtClean="0"/>
              <a:t>aop</a:t>
            </a:r>
            <a:r>
              <a:rPr lang="zh-CN" altLang="en-US" dirty="0" smtClean="0"/>
              <a:t>还能讲系统中那些类似于日志管理，事务等分布性比较强，但又必须有的代码集中生成，无需开发人员关注，提高工作效率</a:t>
            </a:r>
            <a:endParaRPr lang="en-US" altLang="zh-CN" dirty="0" smtClean="0"/>
          </a:p>
          <a:p>
            <a:pPr marL="0" indent="0">
              <a:buFontTx/>
              <a:buNone/>
              <a:defRPr/>
            </a:pPr>
            <a:r>
              <a:rPr lang="zh-CN" altLang="en-US" dirty="0" smtClean="0"/>
              <a:t>业务复杂：设计一个系统，需求说明书就可能有几千页</a:t>
            </a:r>
            <a:endParaRPr lang="zh-CN" altLang="en-US" dirty="0"/>
          </a:p>
        </p:txBody>
      </p:sp>
      <p:sp>
        <p:nvSpPr>
          <p:cNvPr id="4" name="灯片编号占位符 3"/>
          <p:cNvSpPr>
            <a:spLocks noGrp="1"/>
          </p:cNvSpPr>
          <p:nvPr>
            <p:ph type="sldNum" sz="quarter" idx="5"/>
          </p:nvPr>
        </p:nvSpPr>
        <p:spPr/>
        <p:txBody>
          <a:bodyPr/>
          <a:lstStyle/>
          <a:p>
            <a:pPr>
              <a:defRPr/>
            </a:pPr>
            <a:fld id="{BA03986A-BE9E-4C43-9F99-58DC97DDB97F}"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zh-CN" altLang="en-US" dirty="0" smtClean="0"/>
          </a:p>
          <a:p>
            <a:r>
              <a:rPr lang="zh-CN" altLang="en-US" dirty="0" smtClean="0"/>
              <a:t>“内容”部分仅列举了课程所涉及的，技术顾问可以简单介绍</a:t>
            </a:r>
            <a:r>
              <a:rPr lang="en-US" altLang="zh-CN" dirty="0" smtClean="0"/>
              <a:t>Spring</a:t>
            </a:r>
            <a:r>
              <a:rPr lang="zh-CN" altLang="en-US" dirty="0" smtClean="0"/>
              <a:t>的其他服务，不要用时过多</a:t>
            </a:r>
            <a:endParaRPr lang="zh-CN" altLang="en-US" dirty="0" smtClean="0"/>
          </a:p>
        </p:txBody>
      </p:sp>
      <p:sp>
        <p:nvSpPr>
          <p:cNvPr id="4" name="灯片编号占位符 3"/>
          <p:cNvSpPr>
            <a:spLocks noGrp="1"/>
          </p:cNvSpPr>
          <p:nvPr>
            <p:ph type="sldNum" sz="quarter" idx="5"/>
          </p:nvPr>
        </p:nvSpPr>
        <p:spPr/>
        <p:txBody>
          <a:bodyPr/>
          <a:lstStyle/>
          <a:p>
            <a:pPr>
              <a:defRPr/>
            </a:pPr>
            <a:fld id="{F4404A11-6F62-44B7-AC54-5B59AEA13FD8}"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smtClean="0">
                  <a:solidFill>
                    <a:schemeClr val="bg1"/>
                  </a:solidFill>
                  <a:latin typeface="微软雅黑" panose="020B0503020204020204" pitchFamily="34" charset="-122"/>
                  <a:ea typeface="微软雅黑" panose="020B0503020204020204" pitchFamily="34" charset="-122"/>
                </a:rPr>
                <a:t>ACCP8.0</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职业教育研究院</a:t>
              </a:r>
              <a:endParaRPr lang="en-US" altLang="zh-CN" sz="1000" b="1" dirty="0" smtClean="0">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北京阿博泰克北大青鸟信息技术有限公司</a:t>
              </a:r>
              <a:endParaRPr lang="zh-CN" altLang="en-US" sz="1000" b="1" dirty="0" smtClean="0">
                <a:latin typeface="微软雅黑" panose="020B0503020204020204" pitchFamily="34" charset="-122"/>
                <a:ea typeface="微软雅黑" panose="020B0503020204020204" pitchFamily="34" charset="-122"/>
              </a:endParaRP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Y</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2</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609B8493-3399-45A4-BE20-BDABBF472F09}" type="slidenum">
              <a:rPr lang="zh-CN" altLang="en-US"/>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34A9D048-4E9E-4B4A-95D1-C1DECB458630}" type="slidenum">
              <a:rPr lang="zh-CN" altLang="en-US"/>
            </a:fld>
            <a:r>
              <a:rPr lang="en-US" altLang="zh-CN" dirty="0" smtClean="0"/>
              <a: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6C714BD0-360F-4ADD-992F-B6160A606671}" type="slidenum">
              <a:rPr lang="zh-CN" altLang="en-US"/>
            </a:fld>
            <a:r>
              <a:rPr lang="en-US" altLang="zh-CN" dirty="0"/>
              <a:t>/43</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CCE1CB52-BB55-4219-B58D-678BAD8E0A9C}" type="slidenum">
              <a:rPr lang="zh-CN" altLang="en-US"/>
            </a:fld>
            <a:r>
              <a:rPr lang="en-US" altLang="zh-CN" dirty="0" smtClean="0"/>
              <a: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357CD9C3-3DEF-425A-9931-341A9FFBAD36}" type="slidenum">
              <a:rPr lang="zh-CN" altLang="en-US"/>
            </a:fld>
            <a:r>
              <a:rPr lang="en-US" altLang="zh-CN" dirty="0" smtClean="0"/>
              <a: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E2DEB45-0D43-478E-AA6B-6292C12ADA6F}" type="slidenum">
              <a:rPr lang="zh-CN" altLang="en-US"/>
            </a:fld>
            <a:r>
              <a:rPr lang="en-US" altLang="zh-CN" dirty="0" smtClean="0"/>
              <a: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7409D2CE-6B74-459C-8FC8-69FF8F43CA13}" type="slidenum">
              <a:rPr lang="zh-CN" altLang="en-US"/>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5" y="69850"/>
            <a:ext cx="3455988" cy="955675"/>
          </a:xfrm>
        </p:spPr>
        <p:txBody>
          <a:bodyPr/>
          <a:lstStyle/>
          <a:p>
            <a:pPr>
              <a:defRPr/>
            </a:pPr>
            <a:r>
              <a:rPr dirty="0" smtClean="0"/>
              <a:t>为什么需要框架技术</a:t>
            </a:r>
            <a:endParaRPr dirty="0"/>
          </a:p>
        </p:txBody>
      </p:sp>
      <p:sp>
        <p:nvSpPr>
          <p:cNvPr id="3" name="内容占位符 2"/>
          <p:cNvSpPr>
            <a:spLocks noGrp="1"/>
          </p:cNvSpPr>
          <p:nvPr>
            <p:ph idx="1"/>
          </p:nvPr>
        </p:nvSpPr>
        <p:spPr>
          <a:xfrm>
            <a:off x="755650" y="1381125"/>
            <a:ext cx="7645400" cy="5143500"/>
          </a:xfrm>
        </p:spPr>
        <p:txBody>
          <a:bodyPr/>
          <a:lstStyle/>
          <a:p>
            <a:pPr>
              <a:defRPr/>
            </a:pPr>
            <a:r>
              <a:rPr lang="zh-CN" altLang="en-US" dirty="0" smtClean="0"/>
              <a:t>如何更快更好地写简历？</a:t>
            </a:r>
            <a:endParaRPr lang="en-US" altLang="zh-CN" dirty="0" smtClean="0"/>
          </a:p>
          <a:p>
            <a:pPr lvl="1">
              <a:defRPr/>
            </a:pPr>
            <a:r>
              <a:rPr lang="zh-CN" altLang="en-US" dirty="0" smtClean="0"/>
              <a:t>使用</a:t>
            </a:r>
            <a:r>
              <a:rPr lang="en-US" altLang="zh-CN" dirty="0" smtClean="0"/>
              <a:t>word</a:t>
            </a:r>
            <a:r>
              <a:rPr lang="zh-CN" altLang="en-US" dirty="0" smtClean="0"/>
              <a:t>简历模板</a:t>
            </a:r>
            <a:endParaRPr lang="en-US" altLang="zh-CN" dirty="0" smtClean="0"/>
          </a:p>
          <a:p>
            <a:pPr>
              <a:defRPr/>
            </a:pPr>
            <a:r>
              <a:rPr lang="zh-CN" altLang="en-US" dirty="0" smtClean="0"/>
              <a:t>思考</a:t>
            </a:r>
            <a:endParaRPr lang="en-US" altLang="zh-CN" dirty="0"/>
          </a:p>
          <a:p>
            <a:pPr lvl="1">
              <a:defRPr/>
            </a:pPr>
            <a:r>
              <a:rPr lang="zh-CN" altLang="en-US" dirty="0" smtClean="0"/>
              <a:t>使用模板有什么好处呢？</a:t>
            </a:r>
            <a:endParaRPr lang="en-US" altLang="zh-CN" dirty="0"/>
          </a:p>
          <a:p>
            <a:pPr lvl="1">
              <a:buFont typeface="Wingdings" panose="05000000000000000000" pitchFamily="2" charset="2"/>
              <a:buNone/>
              <a:defRPr/>
            </a:pPr>
            <a:endParaRPr lang="zh-CN" altLang="en-US" dirty="0"/>
          </a:p>
        </p:txBody>
      </p:sp>
      <p:pic>
        <p:nvPicPr>
          <p:cNvPr id="8" name="Picture 4" descr="Snap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68875" y="1485900"/>
            <a:ext cx="4032250" cy="4535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2533" name="组合 13"/>
          <p:cNvGrpSpPr/>
          <p:nvPr/>
        </p:nvGrpSpPr>
        <p:grpSpPr bwMode="auto">
          <a:xfrm>
            <a:off x="130175" y="846138"/>
            <a:ext cx="985838" cy="422275"/>
            <a:chOff x="1000100" y="1173499"/>
            <a:chExt cx="986586" cy="422603"/>
          </a:xfrm>
        </p:grpSpPr>
        <p:pic>
          <p:nvPicPr>
            <p:cNvPr id="22539"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286067" y="1184620"/>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endParaRPr lang="zh-CN" altLang="en-US" sz="2000" b="1" dirty="0">
                <a:latin typeface="黑体" panose="02010609060101010101" pitchFamily="2" charset="-122"/>
                <a:ea typeface="黑体" panose="02010609060101010101" pitchFamily="2" charset="-122"/>
              </a:endParaRPr>
            </a:p>
          </p:txBody>
        </p:sp>
      </p:grpSp>
      <p:sp>
        <p:nvSpPr>
          <p:cNvPr id="13" name="AutoShape 4"/>
          <p:cNvSpPr>
            <a:spLocks noChangeArrowheads="1"/>
          </p:cNvSpPr>
          <p:nvPr/>
        </p:nvSpPr>
        <p:spPr bwMode="gray">
          <a:xfrm>
            <a:off x="1042988" y="3508375"/>
            <a:ext cx="3816350"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Arial" panose="020B0604020202020204" pitchFamily="34" charset="0"/>
              </a:rPr>
              <a:t>不用考虑布局、排版等，提高效率</a:t>
            </a:r>
            <a:endParaRPr lang="zh-CN" altLang="en-US" b="1" dirty="0">
              <a:latin typeface="Arial" panose="020B0604020202020204" pitchFamily="34" charset="0"/>
            </a:endParaRPr>
          </a:p>
        </p:txBody>
      </p:sp>
      <p:sp>
        <p:nvSpPr>
          <p:cNvPr id="15" name="AutoShape 4"/>
          <p:cNvSpPr>
            <a:spLocks noChangeArrowheads="1"/>
          </p:cNvSpPr>
          <p:nvPr/>
        </p:nvSpPr>
        <p:spPr bwMode="gray">
          <a:xfrm>
            <a:off x="1042988" y="4186238"/>
            <a:ext cx="3816350"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Arial" panose="020B0604020202020204" pitchFamily="34" charset="0"/>
              </a:rPr>
              <a:t>可专心在简历内容上</a:t>
            </a:r>
            <a:endParaRPr lang="zh-CN" altLang="en-US" b="1" dirty="0">
              <a:latin typeface="Arial" panose="020B0604020202020204" pitchFamily="34" charset="0"/>
            </a:endParaRPr>
          </a:p>
        </p:txBody>
      </p:sp>
      <p:sp>
        <p:nvSpPr>
          <p:cNvPr id="16" name="AutoShape 4"/>
          <p:cNvSpPr>
            <a:spLocks noChangeArrowheads="1"/>
          </p:cNvSpPr>
          <p:nvPr/>
        </p:nvSpPr>
        <p:spPr bwMode="gray">
          <a:xfrm>
            <a:off x="1042988" y="4852988"/>
            <a:ext cx="3816350"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Arial" panose="020B0604020202020204" pitchFamily="34" charset="0"/>
              </a:rPr>
              <a:t>结构统一，便于人事阅读</a:t>
            </a:r>
            <a:endParaRPr lang="zh-CN" altLang="en-US" b="1" dirty="0">
              <a:latin typeface="Arial" panose="020B0604020202020204" pitchFamily="34" charset="0"/>
            </a:endParaRPr>
          </a:p>
        </p:txBody>
      </p:sp>
      <p:sp>
        <p:nvSpPr>
          <p:cNvPr id="17" name="AutoShape 4"/>
          <p:cNvSpPr>
            <a:spLocks noChangeArrowheads="1"/>
          </p:cNvSpPr>
          <p:nvPr/>
        </p:nvSpPr>
        <p:spPr bwMode="gray">
          <a:xfrm>
            <a:off x="1042988" y="5516563"/>
            <a:ext cx="3816350" cy="52070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Arial" panose="020B0604020202020204" pitchFamily="34" charset="0"/>
              </a:rPr>
              <a:t>新手也可以作出专业的简历</a:t>
            </a:r>
            <a:endParaRPr lang="zh-CN" altLang="en-US"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832475" y="285750"/>
            <a:ext cx="3132138" cy="523875"/>
          </a:xfrm>
        </p:spPr>
        <p:txBody>
          <a:bodyPr/>
          <a:lstStyle/>
          <a:p>
            <a:pPr>
              <a:defRPr/>
            </a:pPr>
            <a:r>
              <a:rPr lang="en-US" altLang="zh-CN" smtClean="0"/>
              <a:t>Java</a:t>
            </a:r>
            <a:r>
              <a:rPr smtClean="0"/>
              <a:t>企业级框架</a:t>
            </a:r>
            <a:endParaRPr dirty="0" smtClean="0"/>
          </a:p>
        </p:txBody>
      </p:sp>
      <p:sp>
        <p:nvSpPr>
          <p:cNvPr id="440323" name="Rectangle 3"/>
          <p:cNvSpPr>
            <a:spLocks noGrp="1" noChangeArrowheads="1"/>
          </p:cNvSpPr>
          <p:nvPr>
            <p:ph idx="1"/>
          </p:nvPr>
        </p:nvSpPr>
        <p:spPr>
          <a:xfrm>
            <a:off x="784225" y="1214438"/>
            <a:ext cx="7645400" cy="5143500"/>
          </a:xfrm>
        </p:spPr>
        <p:txBody>
          <a:bodyPr/>
          <a:lstStyle/>
          <a:p>
            <a:pPr>
              <a:defRPr/>
            </a:pPr>
            <a:r>
              <a:rPr lang="zh-CN" altLang="en-US" dirty="0" smtClean="0"/>
              <a:t>企业级系统</a:t>
            </a:r>
            <a:endParaRPr lang="zh-CN" altLang="en-US" dirty="0" smtClean="0"/>
          </a:p>
          <a:p>
            <a:pPr lvl="1">
              <a:defRPr/>
            </a:pPr>
            <a:r>
              <a:rPr lang="zh-CN" altLang="en-US" dirty="0" smtClean="0"/>
              <a:t>大规模：用户数量多、数据规模大、功能众多</a:t>
            </a:r>
            <a:endParaRPr lang="zh-CN" altLang="en-US" dirty="0" smtClean="0"/>
          </a:p>
          <a:p>
            <a:pPr lvl="1">
              <a:defRPr/>
            </a:pPr>
            <a:r>
              <a:rPr lang="zh-CN" altLang="en-US" dirty="0" smtClean="0"/>
              <a:t>性能和安全要求高</a:t>
            </a:r>
            <a:endParaRPr lang="zh-CN" altLang="en-US" dirty="0" smtClean="0"/>
          </a:p>
          <a:p>
            <a:pPr lvl="1">
              <a:defRPr/>
            </a:pPr>
            <a:r>
              <a:rPr lang="zh-CN" altLang="en-US" dirty="0" smtClean="0"/>
              <a:t>业务复杂</a:t>
            </a:r>
            <a:endParaRPr lang="zh-CN" altLang="en-US" dirty="0" smtClean="0"/>
          </a:p>
          <a:p>
            <a:pPr lvl="1">
              <a:defRPr/>
            </a:pPr>
            <a:r>
              <a:rPr lang="zh-CN" altLang="en-US" dirty="0" smtClean="0"/>
              <a:t>灵活应变</a:t>
            </a:r>
            <a:endParaRPr lang="zh-CN" altLang="en-US" dirty="0" smtClean="0"/>
          </a:p>
          <a:p>
            <a:pPr>
              <a:defRPr/>
            </a:pPr>
            <a:r>
              <a:rPr lang="en-US" altLang="zh-CN" dirty="0" smtClean="0"/>
              <a:t>Java</a:t>
            </a:r>
            <a:r>
              <a:rPr lang="zh-CN" altLang="en-US" dirty="0" smtClean="0"/>
              <a:t>技术如何应对</a:t>
            </a:r>
            <a:endParaRPr lang="zh-CN" altLang="en-US" dirty="0" smtClean="0"/>
          </a:p>
          <a:p>
            <a:pPr>
              <a:defRPr/>
            </a:pPr>
            <a:endParaRPr lang="zh-CN" altLang="en-US" dirty="0" smtClean="0"/>
          </a:p>
        </p:txBody>
      </p:sp>
      <p:sp>
        <p:nvSpPr>
          <p:cNvPr id="440324" name="AutoShape 4"/>
          <p:cNvSpPr>
            <a:spLocks noChangeArrowheads="1"/>
          </p:cNvSpPr>
          <p:nvPr/>
        </p:nvSpPr>
        <p:spPr bwMode="auto">
          <a:xfrm>
            <a:off x="1692275" y="5013176"/>
            <a:ext cx="1665288"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EJB…</a:t>
            </a:r>
            <a:endParaRPr lang="zh-CN" altLang="en-US" b="1" kern="0" dirty="0">
              <a:solidFill>
                <a:schemeClr val="bg1"/>
              </a:solidFill>
              <a:latin typeface="Arial" panose="020B0604020202020204"/>
              <a:ea typeface="黑体" panose="02010609060101010101" pitchFamily="2" charset="-122"/>
            </a:endParaRPr>
          </a:p>
        </p:txBody>
      </p:sp>
      <p:sp>
        <p:nvSpPr>
          <p:cNvPr id="440325" name="AutoShape 5"/>
          <p:cNvSpPr>
            <a:spLocks noChangeArrowheads="1"/>
          </p:cNvSpPr>
          <p:nvPr/>
        </p:nvSpPr>
        <p:spPr bwMode="auto">
          <a:xfrm>
            <a:off x="4932363" y="5013176"/>
            <a:ext cx="1800225" cy="42545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Spring</a:t>
            </a:r>
            <a:endParaRPr lang="zh-CN" altLang="en-US" b="1" kern="0" dirty="0">
              <a:solidFill>
                <a:schemeClr val="bg1"/>
              </a:solidFill>
              <a:latin typeface="Arial" panose="020B0604020202020204"/>
              <a:ea typeface="黑体" panose="02010609060101010101" pitchFamily="2" charset="-122"/>
            </a:endParaRPr>
          </a:p>
        </p:txBody>
      </p:sp>
      <p:sp>
        <p:nvSpPr>
          <p:cNvPr id="440326" name="Line 6"/>
          <p:cNvSpPr>
            <a:spLocks noChangeShapeType="1"/>
          </p:cNvSpPr>
          <p:nvPr/>
        </p:nvSpPr>
        <p:spPr bwMode="auto">
          <a:xfrm flipV="1">
            <a:off x="3635375" y="5229076"/>
            <a:ext cx="1079500" cy="0"/>
          </a:xfrm>
          <a:prstGeom prst="line">
            <a:avLst/>
          </a:prstGeom>
          <a:noFill/>
          <a:ln w="38100">
            <a:solidFill>
              <a:srgbClr val="00008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23">
                                            <p:txEl>
                                              <p:pRg st="5" end="5"/>
                                            </p:txEl>
                                          </p:spTgt>
                                        </p:tgtEl>
                                        <p:attrNameLst>
                                          <p:attrName>style.visibility</p:attrName>
                                        </p:attrNameLst>
                                      </p:cBhvr>
                                      <p:to>
                                        <p:strVal val="visible"/>
                                      </p:to>
                                    </p:set>
                                    <p:animEffect transition="in" filter="wipe(left)">
                                      <p:cBhvr>
                                        <p:cTn id="7" dur="500"/>
                                        <p:tgtEl>
                                          <p:spTgt spid="440323">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324"/>
                                        </p:tgtEl>
                                        <p:attrNameLst>
                                          <p:attrName>style.visibility</p:attrName>
                                        </p:attrNameLst>
                                      </p:cBhvr>
                                      <p:to>
                                        <p:strVal val="visible"/>
                                      </p:to>
                                    </p:set>
                                    <p:animEffect transition="in" filter="wipe(left)">
                                      <p:cBhvr>
                                        <p:cTn id="11" dur="500"/>
                                        <p:tgtEl>
                                          <p:spTgt spid="44032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0326"/>
                                        </p:tgtEl>
                                        <p:attrNameLst>
                                          <p:attrName>style.visibility</p:attrName>
                                        </p:attrNameLst>
                                      </p:cBhvr>
                                      <p:to>
                                        <p:strVal val="visible"/>
                                      </p:to>
                                    </p:set>
                                    <p:animEffect transition="in" filter="wipe(left)">
                                      <p:cBhvr>
                                        <p:cTn id="15" dur="500"/>
                                        <p:tgtEl>
                                          <p:spTgt spid="4403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0325"/>
                                        </p:tgtEl>
                                        <p:attrNameLst>
                                          <p:attrName>style.visibility</p:attrName>
                                        </p:attrNameLst>
                                      </p:cBhvr>
                                      <p:to>
                                        <p:strVal val="visible"/>
                                      </p:to>
                                    </p:set>
                                    <p:animEffect transition="in" filter="wipe(left)">
                                      <p:cBhvr>
                                        <p:cTn id="19" dur="500"/>
                                        <p:tgtEl>
                                          <p:spTgt spid="4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bldLvl="0" animBg="1"/>
      <p:bldP spid="440325" grpId="0" bldLvl="0" animBg="1"/>
      <p:bldP spid="4403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08104" y="285750"/>
            <a:ext cx="3456509" cy="523875"/>
          </a:xfrm>
        </p:spPr>
        <p:txBody>
          <a:bodyPr/>
          <a:lstStyle/>
          <a:p>
            <a:pPr>
              <a:defRPr/>
            </a:pPr>
            <a:r>
              <a:rPr lang="en-US" altLang="zh-CN" dirty="0" smtClean="0"/>
              <a:t>Spring</a:t>
            </a:r>
            <a:r>
              <a:rPr lang="zh-CN" altLang="en-US" dirty="0" smtClean="0"/>
              <a:t>的绿草丛</a:t>
            </a:r>
            <a:r>
              <a:rPr lang="en-US" altLang="zh-CN" dirty="0" smtClean="0"/>
              <a:t>4-1</a:t>
            </a:r>
            <a:endParaRPr dirty="0" smtClean="0"/>
          </a:p>
        </p:txBody>
      </p:sp>
      <p:sp>
        <p:nvSpPr>
          <p:cNvPr id="14339" name="Rectangle 3"/>
          <p:cNvSpPr>
            <a:spLocks noGrp="1" noChangeArrowheads="1"/>
          </p:cNvSpPr>
          <p:nvPr>
            <p:ph idx="1"/>
          </p:nvPr>
        </p:nvSpPr>
        <p:spPr>
          <a:xfrm>
            <a:off x="784225" y="1214438"/>
            <a:ext cx="7645400" cy="5143500"/>
          </a:xfrm>
        </p:spPr>
        <p:txBody>
          <a:bodyPr/>
          <a:lstStyle/>
          <a:p>
            <a:pPr>
              <a:defRPr/>
            </a:pPr>
            <a:r>
              <a:rPr lang="en-US" altLang="zh-CN" dirty="0" smtClean="0"/>
              <a:t>Spring</a:t>
            </a:r>
            <a:endParaRPr lang="en-US" altLang="zh-CN" dirty="0" smtClean="0"/>
          </a:p>
          <a:p>
            <a:pPr lvl="1">
              <a:defRPr/>
            </a:pPr>
            <a:r>
              <a:rPr lang="zh-CN" altLang="en-US" dirty="0" smtClean="0"/>
              <a:t>轻量级框架</a:t>
            </a:r>
            <a:r>
              <a:rPr lang="en-US" altLang="zh-CN" dirty="0" smtClean="0"/>
              <a:t>, Java EE</a:t>
            </a:r>
            <a:r>
              <a:rPr lang="zh-CN" altLang="en-US" dirty="0" smtClean="0"/>
              <a:t>的春天</a:t>
            </a:r>
            <a:r>
              <a:rPr lang="en-US" altLang="zh-CN" dirty="0" smtClean="0"/>
              <a:t>,</a:t>
            </a:r>
            <a:r>
              <a:rPr lang="zh-CN" altLang="en-US" dirty="0" smtClean="0"/>
              <a:t>当前主流框架</a:t>
            </a:r>
            <a:endParaRPr lang="zh-CN" altLang="en-US" dirty="0" smtClean="0"/>
          </a:p>
          <a:p>
            <a:pPr>
              <a:defRPr/>
            </a:pPr>
            <a:r>
              <a:rPr lang="zh-CN" altLang="en-US" dirty="0" smtClean="0"/>
              <a:t>目标</a:t>
            </a:r>
            <a:endParaRPr lang="zh-CN" altLang="en-US" dirty="0" smtClean="0"/>
          </a:p>
          <a:p>
            <a:pPr lvl="1">
              <a:defRPr/>
            </a:pPr>
            <a:r>
              <a:rPr lang="zh-CN" altLang="en-US" dirty="0" smtClean="0"/>
              <a:t>使现有技术更加易用</a:t>
            </a:r>
            <a:r>
              <a:rPr lang="en-US" altLang="zh-CN" dirty="0" smtClean="0"/>
              <a:t>,</a:t>
            </a:r>
            <a:r>
              <a:rPr lang="zh-CN" altLang="en-US" dirty="0" smtClean="0"/>
              <a:t>推进编码最佳实践</a:t>
            </a:r>
            <a:endParaRPr lang="zh-CN" altLang="en-US" dirty="0" smtClean="0"/>
          </a:p>
          <a:p>
            <a:pPr>
              <a:defRPr/>
            </a:pPr>
            <a:r>
              <a:rPr lang="zh-CN" altLang="en-US" dirty="0" smtClean="0"/>
              <a:t>内容</a:t>
            </a:r>
            <a:endParaRPr lang="en-US" altLang="zh-CN" dirty="0" smtClean="0"/>
          </a:p>
          <a:p>
            <a:pPr lvl="1">
              <a:defRPr/>
            </a:pPr>
            <a:r>
              <a:rPr lang="en-US" altLang="zh-CN" dirty="0" err="1" smtClean="0"/>
              <a:t>IoC</a:t>
            </a:r>
            <a:r>
              <a:rPr lang="zh-CN" altLang="en-US" dirty="0" smtClean="0"/>
              <a:t>容器</a:t>
            </a:r>
            <a:endParaRPr lang="zh-CN" altLang="en-US" dirty="0" smtClean="0"/>
          </a:p>
          <a:p>
            <a:pPr lvl="1">
              <a:defRPr/>
            </a:pPr>
            <a:r>
              <a:rPr lang="en-US" altLang="zh-CN" dirty="0" smtClean="0"/>
              <a:t>AOP</a:t>
            </a:r>
            <a:r>
              <a:rPr lang="zh-CN" altLang="en-US" dirty="0" smtClean="0"/>
              <a:t>实现</a:t>
            </a:r>
            <a:endParaRPr lang="zh-CN" altLang="en-US" dirty="0" smtClean="0"/>
          </a:p>
          <a:p>
            <a:pPr lvl="1">
              <a:defRPr/>
            </a:pPr>
            <a:r>
              <a:rPr lang="zh-CN" altLang="en-US" dirty="0" smtClean="0"/>
              <a:t>数据访问支持</a:t>
            </a:r>
            <a:endParaRPr lang="zh-CN" altLang="en-US" dirty="0" smtClean="0"/>
          </a:p>
          <a:p>
            <a:pPr lvl="2">
              <a:defRPr/>
            </a:pPr>
            <a:r>
              <a:rPr lang="zh-CN" altLang="en-US" dirty="0" smtClean="0"/>
              <a:t>简化</a:t>
            </a:r>
            <a:r>
              <a:rPr lang="en-US" altLang="zh-CN" dirty="0" smtClean="0"/>
              <a:t>JDBC/ORM </a:t>
            </a:r>
            <a:r>
              <a:rPr lang="zh-CN" altLang="en-US" dirty="0" smtClean="0"/>
              <a:t>框架</a:t>
            </a:r>
            <a:endParaRPr lang="zh-CN" altLang="en-US" dirty="0" smtClean="0"/>
          </a:p>
          <a:p>
            <a:pPr lvl="2">
              <a:defRPr/>
            </a:pPr>
            <a:r>
              <a:rPr lang="zh-CN" altLang="en-US" dirty="0" smtClean="0"/>
              <a:t>声明式事务</a:t>
            </a:r>
            <a:endParaRPr lang="en-US" altLang="zh-CN" dirty="0" smtClean="0"/>
          </a:p>
          <a:p>
            <a:pPr lvl="1">
              <a:defRPr/>
            </a:pPr>
            <a:r>
              <a:rPr lang="en-US" altLang="zh-CN" dirty="0" smtClean="0"/>
              <a:t>Web</a:t>
            </a:r>
            <a:r>
              <a:rPr lang="zh-CN" altLang="en-US" dirty="0" smtClean="0"/>
              <a:t>集成</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436096" y="285750"/>
            <a:ext cx="3528517" cy="523875"/>
          </a:xfrm>
        </p:spPr>
        <p:txBody>
          <a:bodyPr/>
          <a:lstStyle/>
          <a:p>
            <a:pPr>
              <a:defRPr/>
            </a:pPr>
            <a:r>
              <a:rPr lang="en-US" altLang="zh-CN" dirty="0"/>
              <a:t>Spring</a:t>
            </a:r>
            <a:r>
              <a:rPr lang="zh-CN" altLang="en-US" dirty="0"/>
              <a:t>的绿</a:t>
            </a:r>
            <a:r>
              <a:rPr lang="zh-CN" altLang="en-US" dirty="0" smtClean="0"/>
              <a:t>草丛</a:t>
            </a:r>
            <a:r>
              <a:rPr lang="en-US" altLang="zh-CN" dirty="0" smtClean="0"/>
              <a:t>4-2</a:t>
            </a:r>
            <a:endParaRPr dirty="0" smtClean="0"/>
          </a:p>
        </p:txBody>
      </p:sp>
      <p:pic>
        <p:nvPicPr>
          <p:cNvPr id="2050" name="Picture 2" descr="E:\work\A8\Y2-Spring\Chapter05截图\图5.1 Spring体系结构.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124744"/>
            <a:ext cx="7573949" cy="56804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1259632" y="4995923"/>
            <a:ext cx="4752528" cy="792088"/>
          </a:xfrm>
          <a:prstGeom prst="rect">
            <a:avLst/>
          </a:prstGeom>
          <a:noFill/>
          <a:ln w="38100"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solidFill>
                <a:srgbClr val="FF0000"/>
              </a:solidFill>
            </a:endParaRPr>
          </a:p>
        </p:txBody>
      </p:sp>
      <p:sp>
        <p:nvSpPr>
          <p:cNvPr id="8" name="Rectangle 3"/>
          <p:cNvSpPr>
            <a:spLocks noGrp="1" noChangeArrowheads="1"/>
          </p:cNvSpPr>
          <p:nvPr>
            <p:ph idx="1"/>
          </p:nvPr>
        </p:nvSpPr>
        <p:spPr>
          <a:xfrm>
            <a:off x="539552" y="764704"/>
            <a:ext cx="7645400" cy="5143500"/>
          </a:xfrm>
        </p:spPr>
        <p:txBody>
          <a:bodyPr/>
          <a:lstStyle/>
          <a:p>
            <a:pPr>
              <a:defRPr/>
            </a:pPr>
            <a:r>
              <a:rPr lang="en-US" altLang="zh-CN" dirty="0" smtClean="0"/>
              <a:t>Spring</a:t>
            </a:r>
            <a:r>
              <a:rPr lang="zh-CN" altLang="en-US" dirty="0" smtClean="0"/>
              <a:t>体系结构</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80112" y="285750"/>
            <a:ext cx="3384501" cy="523875"/>
          </a:xfrm>
        </p:spPr>
        <p:txBody>
          <a:bodyPr/>
          <a:lstStyle/>
          <a:p>
            <a:pPr>
              <a:defRPr/>
            </a:pPr>
            <a:r>
              <a:rPr lang="en-US" altLang="zh-CN" dirty="0"/>
              <a:t>Spring</a:t>
            </a:r>
            <a:r>
              <a:rPr lang="zh-CN" altLang="en-US" dirty="0"/>
              <a:t>的绿</a:t>
            </a:r>
            <a:r>
              <a:rPr lang="zh-CN" altLang="en-US" dirty="0" smtClean="0"/>
              <a:t>草丛</a:t>
            </a:r>
            <a:r>
              <a:rPr lang="en-US" altLang="zh-CN" dirty="0" smtClean="0"/>
              <a:t>4-3</a:t>
            </a:r>
            <a:endParaRPr dirty="0" smtClean="0"/>
          </a:p>
        </p:txBody>
      </p:sp>
      <p:sp>
        <p:nvSpPr>
          <p:cNvPr id="14339" name="Rectangle 3"/>
          <p:cNvSpPr>
            <a:spLocks noGrp="1" noChangeArrowheads="1"/>
          </p:cNvSpPr>
          <p:nvPr>
            <p:ph idx="1"/>
          </p:nvPr>
        </p:nvSpPr>
        <p:spPr>
          <a:xfrm>
            <a:off x="683568" y="836712"/>
            <a:ext cx="7776864" cy="1440160"/>
          </a:xfrm>
        </p:spPr>
        <p:txBody>
          <a:bodyPr/>
          <a:lstStyle/>
          <a:p>
            <a:pPr>
              <a:defRPr/>
            </a:pPr>
            <a:r>
              <a:rPr lang="en-US" altLang="zh-CN" dirty="0" smtClean="0"/>
              <a:t>Spring</a:t>
            </a:r>
            <a:r>
              <a:rPr lang="zh-CN" altLang="en-US" dirty="0" smtClean="0"/>
              <a:t>设计理念</a:t>
            </a:r>
            <a:endParaRPr lang="en-US" altLang="zh-CN" dirty="0" smtClean="0"/>
          </a:p>
          <a:p>
            <a:pPr lvl="1">
              <a:defRPr/>
            </a:pPr>
            <a:r>
              <a:rPr lang="en-US" altLang="zh-CN" dirty="0" smtClean="0"/>
              <a:t>Spring</a:t>
            </a:r>
            <a:r>
              <a:rPr lang="zh-CN" altLang="en-US" dirty="0"/>
              <a:t>是面向</a:t>
            </a:r>
            <a:r>
              <a:rPr lang="en-US" altLang="zh-CN" dirty="0">
                <a:solidFill>
                  <a:srgbClr val="FF0000"/>
                </a:solidFill>
              </a:rPr>
              <a:t>Bean</a:t>
            </a:r>
            <a:r>
              <a:rPr lang="zh-CN" altLang="en-US" dirty="0"/>
              <a:t>的</a:t>
            </a:r>
            <a:r>
              <a:rPr lang="zh-CN" altLang="en-US" dirty="0" smtClean="0"/>
              <a:t>编程</a:t>
            </a:r>
            <a:endParaRPr lang="en-US" altLang="zh-CN" dirty="0" smtClean="0"/>
          </a:p>
        </p:txBody>
      </p:sp>
      <p:pic>
        <p:nvPicPr>
          <p:cNvPr id="5" name="图示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3284934"/>
            <a:ext cx="55641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3568" y="1778065"/>
            <a:ext cx="7920880" cy="1938992"/>
          </a:xfrm>
          <a:prstGeom prst="rect">
            <a:avLst/>
          </a:prstGeom>
        </p:spPr>
        <p:txBody>
          <a:bodyPr wrap="square">
            <a:spAutoFit/>
          </a:bodyPr>
          <a:lstStyle/>
          <a:p>
            <a:pPr marL="342900" lvl="1" indent="-342900">
              <a:buClr>
                <a:srgbClr val="00B0F0"/>
              </a:buClr>
              <a:buFont typeface="Wingdings" panose="05000000000000000000" pitchFamily="2" charset="2"/>
              <a:buChar char="n"/>
              <a:defRPr/>
            </a:pPr>
            <a:r>
              <a:rPr lang="en-US" altLang="zh-CN" sz="2400" b="1" dirty="0">
                <a:latin typeface="微软雅黑" panose="020B0503020204020204" pitchFamily="34" charset="-122"/>
                <a:ea typeface="微软雅黑" panose="020B0503020204020204" pitchFamily="34" charset="-122"/>
              </a:rPr>
              <a:t>Spring </a:t>
            </a:r>
            <a:r>
              <a:rPr lang="zh-CN" altLang="en-US" sz="2400" b="1" dirty="0">
                <a:latin typeface="微软雅黑" panose="020B0503020204020204" pitchFamily="34" charset="-122"/>
                <a:ea typeface="微软雅黑" panose="020B0503020204020204" pitchFamily="34" charset="-122"/>
              </a:rPr>
              <a:t>两大核心技术</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00B0F0"/>
              </a:buClr>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控制反转</a:t>
            </a:r>
            <a:r>
              <a:rPr lang="en-US" altLang="zh-CN" sz="2400" b="1" dirty="0">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IoC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Inversion of Control ) /</a:t>
            </a:r>
            <a:r>
              <a:rPr lang="zh-CN" altLang="en-US" sz="2400" b="1" dirty="0">
                <a:latin typeface="微软雅黑" panose="020B0503020204020204" pitchFamily="34" charset="-122"/>
                <a:ea typeface="微软雅黑" panose="020B0503020204020204" pitchFamily="34" charset="-122"/>
              </a:rPr>
              <a:t>依赖注入</a:t>
            </a:r>
            <a:r>
              <a:rPr lang="en-US" altLang="zh-CN"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DI</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Dependency Injection )</a:t>
            </a:r>
            <a:endParaRPr lang="en-US" altLang="zh-CN" sz="2400" b="1" dirty="0">
              <a:latin typeface="微软雅黑" panose="020B0503020204020204" pitchFamily="34" charset="-122"/>
              <a:ea typeface="微软雅黑" panose="020B0503020204020204" pitchFamily="34" charset="-122"/>
            </a:endParaRPr>
          </a:p>
          <a:p>
            <a:pPr marL="800100" lvl="1" indent="-342900">
              <a:buClr>
                <a:srgbClr val="00B0F0"/>
              </a:buClr>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面向切面编程</a:t>
            </a:r>
            <a:r>
              <a:rPr lang="en-US" altLang="zh-CN"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AOP</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Aspect Oriented Programming)</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508104" y="285750"/>
            <a:ext cx="3456509" cy="523875"/>
          </a:xfrm>
        </p:spPr>
        <p:txBody>
          <a:bodyPr/>
          <a:lstStyle/>
          <a:p>
            <a:pPr>
              <a:defRPr/>
            </a:pPr>
            <a:r>
              <a:rPr lang="en-US" altLang="zh-CN" dirty="0"/>
              <a:t>Spring</a:t>
            </a:r>
            <a:r>
              <a:rPr lang="zh-CN" altLang="en-US" dirty="0"/>
              <a:t>的绿</a:t>
            </a:r>
            <a:r>
              <a:rPr lang="zh-CN" altLang="en-US" dirty="0" smtClean="0"/>
              <a:t>草丛</a:t>
            </a:r>
            <a:r>
              <a:rPr lang="en-US" altLang="zh-CN" dirty="0" smtClean="0"/>
              <a:t>4-4</a:t>
            </a:r>
            <a:endParaRPr dirty="0" smtClean="0"/>
          </a:p>
        </p:txBody>
      </p:sp>
      <p:sp>
        <p:nvSpPr>
          <p:cNvPr id="14339" name="Rectangle 3"/>
          <p:cNvSpPr>
            <a:spLocks noGrp="1" noChangeArrowheads="1"/>
          </p:cNvSpPr>
          <p:nvPr>
            <p:ph idx="1"/>
          </p:nvPr>
        </p:nvSpPr>
        <p:spPr>
          <a:xfrm>
            <a:off x="784224" y="1214438"/>
            <a:ext cx="7892231" cy="5143500"/>
          </a:xfrm>
        </p:spPr>
        <p:txBody>
          <a:bodyPr/>
          <a:lstStyle/>
          <a:p>
            <a:pPr>
              <a:defRPr/>
            </a:pPr>
            <a:r>
              <a:rPr lang="en-US" altLang="zh-CN" dirty="0" smtClean="0"/>
              <a:t>Spring</a:t>
            </a:r>
            <a:r>
              <a:rPr lang="zh-CN" altLang="en-US" dirty="0" smtClean="0"/>
              <a:t>的优点</a:t>
            </a:r>
            <a:endParaRPr lang="en-US" altLang="zh-CN" dirty="0" smtClean="0"/>
          </a:p>
          <a:p>
            <a:pPr lvl="1">
              <a:defRPr/>
            </a:pPr>
            <a:r>
              <a:rPr lang="zh-CN" altLang="en-US" dirty="0" smtClean="0"/>
              <a:t>低</a:t>
            </a:r>
            <a:r>
              <a:rPr lang="zh-CN" altLang="en-US" dirty="0"/>
              <a:t>侵入式设计</a:t>
            </a:r>
            <a:endParaRPr lang="zh-CN" altLang="en-US" dirty="0"/>
          </a:p>
          <a:p>
            <a:pPr lvl="1">
              <a:defRPr/>
            </a:pPr>
            <a:r>
              <a:rPr lang="zh-CN" altLang="en-US" dirty="0"/>
              <a:t>独立于各种应用服务器</a:t>
            </a:r>
            <a:endParaRPr lang="zh-CN" altLang="en-US" dirty="0"/>
          </a:p>
          <a:p>
            <a:pPr lvl="1">
              <a:defRPr/>
            </a:pPr>
            <a:r>
              <a:rPr lang="zh-CN" altLang="en-US" dirty="0"/>
              <a:t>依赖注入特性将组件关系透明化，降低了耦合度</a:t>
            </a:r>
            <a:endParaRPr lang="zh-CN" altLang="en-US" dirty="0"/>
          </a:p>
          <a:p>
            <a:pPr lvl="1">
              <a:defRPr/>
            </a:pPr>
            <a:r>
              <a:rPr lang="zh-CN" altLang="en-US" dirty="0"/>
              <a:t>面向切面编程特性允许将通用任务进行集中式处理</a:t>
            </a:r>
            <a:endParaRPr lang="zh-CN" altLang="en-US" dirty="0"/>
          </a:p>
          <a:p>
            <a:pPr lvl="1">
              <a:defRPr/>
            </a:pPr>
            <a:r>
              <a:rPr lang="zh-CN" altLang="en-US" dirty="0"/>
              <a:t>与第三方框架的良好整合</a:t>
            </a:r>
            <a:endParaRPr lang="zh-CN" altLang="en-US" dirty="0"/>
          </a:p>
          <a:p>
            <a:pPr lvl="1">
              <a:defRPr/>
            </a:pP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1120775" y="2570163"/>
            <a:ext cx="3584575" cy="714375"/>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目的：解耦合。实现每个组件时</a:t>
            </a:r>
            <a:r>
              <a:rPr lang="zh-CN" altLang="en-US" b="1" kern="0" dirty="0">
                <a:solidFill>
                  <a:srgbClr val="FF0000"/>
                </a:solidFill>
                <a:latin typeface="Arial" panose="020B0604020202020204"/>
                <a:ea typeface="黑体" panose="02010609060101010101" pitchFamily="2" charset="-122"/>
              </a:rPr>
              <a:t>只关注组件内部的事情</a:t>
            </a:r>
            <a:endParaRPr lang="zh-CN" altLang="en-US" b="1" kern="0" dirty="0">
              <a:solidFill>
                <a:srgbClr val="FF0000"/>
              </a:solidFill>
              <a:latin typeface="Arial" panose="020B0604020202020204"/>
              <a:ea typeface="黑体" panose="02010609060101010101" pitchFamily="2" charset="-122"/>
            </a:endParaRPr>
          </a:p>
        </p:txBody>
      </p:sp>
      <p:sp>
        <p:nvSpPr>
          <p:cNvPr id="443400" name="AutoShape 8"/>
          <p:cNvSpPr>
            <a:spLocks noChangeArrowheads="1"/>
          </p:cNvSpPr>
          <p:nvPr/>
        </p:nvSpPr>
        <p:spPr bwMode="auto">
          <a:xfrm>
            <a:off x="4143375" y="4152900"/>
            <a:ext cx="4227513" cy="407988"/>
          </a:xfrm>
          <a:prstGeom prst="flowChartAlternateProcess">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要点：明确定义组件间的接口</a:t>
            </a:r>
            <a:endParaRPr lang="zh-CN" altLang="en-US" b="1" kern="0" dirty="0">
              <a:solidFill>
                <a:schemeClr val="bg1"/>
              </a:solidFill>
              <a:latin typeface="Arial" panose="020B0604020202020204"/>
              <a:ea typeface="黑体" panose="02010609060101010101" pitchFamily="2" charset="-122"/>
            </a:endParaRPr>
          </a:p>
        </p:txBody>
      </p:sp>
      <p:sp>
        <p:nvSpPr>
          <p:cNvPr id="443401" name="Freeform 9"/>
          <p:cNvSpPr/>
          <p:nvPr/>
        </p:nvSpPr>
        <p:spPr bwMode="auto">
          <a:xfrm rot="8596941">
            <a:off x="3924300" y="3429000"/>
            <a:ext cx="358775" cy="720725"/>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lIns="0" tIns="0" rIns="0" bIns="0" anchor="ctr">
            <a:spAutoFit/>
          </a:bodyPr>
          <a:lstStyle/>
          <a:p>
            <a:pPr>
              <a:defRPr/>
            </a:pPr>
            <a:endParaRPr lang="zh-CN" altLang="en-US"/>
          </a:p>
        </p:txBody>
      </p:sp>
      <p:sp>
        <p:nvSpPr>
          <p:cNvPr id="15379" name="Rectangle 27"/>
          <p:cNvSpPr>
            <a:spLocks noGrp="1" noChangeArrowheads="1"/>
          </p:cNvSpPr>
          <p:nvPr>
            <p:ph type="title"/>
          </p:nvPr>
        </p:nvSpPr>
        <p:spPr>
          <a:xfrm>
            <a:off x="5219700" y="285750"/>
            <a:ext cx="3744913" cy="523875"/>
          </a:xfrm>
        </p:spPr>
        <p:txBody>
          <a:bodyPr/>
          <a:lstStyle/>
          <a:p>
            <a:pPr>
              <a:defRPr/>
            </a:pPr>
            <a:r>
              <a:rPr smtClean="0"/>
              <a:t>控制反转 </a:t>
            </a:r>
            <a:r>
              <a:rPr lang="en-US" altLang="zh-CN" smtClean="0"/>
              <a:t>/ </a:t>
            </a:r>
            <a:r>
              <a:rPr smtClean="0"/>
              <a:t>依赖注入</a:t>
            </a:r>
            <a:endParaRPr dirty="0" smtClean="0"/>
          </a:p>
        </p:txBody>
      </p:sp>
      <p:sp>
        <p:nvSpPr>
          <p:cNvPr id="443402" name="Rectangle 10"/>
          <p:cNvSpPr>
            <a:spLocks noGrp="1" noChangeArrowheads="1"/>
          </p:cNvSpPr>
          <p:nvPr>
            <p:ph idx="1"/>
          </p:nvPr>
        </p:nvSpPr>
        <p:spPr>
          <a:xfrm>
            <a:off x="784225" y="1214438"/>
            <a:ext cx="7645400" cy="5143500"/>
          </a:xfrm>
        </p:spPr>
        <p:txBody>
          <a:bodyPr/>
          <a:lstStyle/>
          <a:p>
            <a:pPr>
              <a:defRPr/>
            </a:pPr>
            <a:r>
              <a:rPr lang="zh-CN" altLang="en-US" dirty="0" smtClean="0"/>
              <a:t>将组件对象的控制权从代码本身转移到外部容器</a:t>
            </a:r>
            <a:endParaRPr lang="en-US" altLang="zh-CN" dirty="0" smtClean="0"/>
          </a:p>
          <a:p>
            <a:pPr lvl="1">
              <a:defRPr/>
            </a:pPr>
            <a:r>
              <a:rPr lang="zh-CN" altLang="en-US" dirty="0"/>
              <a:t>组件</a:t>
            </a:r>
            <a:r>
              <a:rPr lang="zh-CN" altLang="en-US" dirty="0" smtClean="0"/>
              <a:t>化的思想：分离关注点，</a:t>
            </a:r>
            <a:r>
              <a:rPr lang="zh-CN" altLang="en-US" dirty="0"/>
              <a:t>使用</a:t>
            </a:r>
            <a:r>
              <a:rPr lang="zh-CN" altLang="en-US" dirty="0" smtClean="0"/>
              <a:t>接口，不再关注实现</a:t>
            </a:r>
            <a:endParaRPr lang="en-US" altLang="zh-CN" dirty="0" smtClean="0"/>
          </a:p>
          <a:p>
            <a:pPr lvl="1">
              <a:defRPr/>
            </a:pPr>
            <a:r>
              <a:rPr lang="zh-CN" altLang="en-US" dirty="0" smtClean="0"/>
              <a:t>依赖的注入：将组件的构建和使用分开</a:t>
            </a:r>
            <a:endParaRPr lang="zh-CN" altLang="en-US" dirty="0" smtClean="0"/>
          </a:p>
        </p:txBody>
      </p:sp>
      <p:grpSp>
        <p:nvGrpSpPr>
          <p:cNvPr id="2" name="Group 11"/>
          <p:cNvGrpSpPr/>
          <p:nvPr/>
        </p:nvGrpSpPr>
        <p:grpSpPr bwMode="auto">
          <a:xfrm>
            <a:off x="971550" y="3370263"/>
            <a:ext cx="2906713" cy="2427287"/>
            <a:chOff x="612" y="1842"/>
            <a:chExt cx="1831" cy="1529"/>
          </a:xfrm>
        </p:grpSpPr>
        <p:sp>
          <p:nvSpPr>
            <p:cNvPr id="27670" name="Puzzle3"/>
            <p:cNvSpPr>
              <a:spLocks noEditPoints="1" noChangeArrowheads="1"/>
            </p:cNvSpPr>
            <p:nvPr/>
          </p:nvSpPr>
          <p:spPr bwMode="auto">
            <a:xfrm>
              <a:off x="1505" y="1842"/>
              <a:ext cx="721" cy="8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77 w 21600"/>
                <a:gd name="T25" fmla="*/ 7731 h 21600"/>
                <a:gd name="T26" fmla="*/ 19143 w 21600"/>
                <a:gd name="T27" fmla="*/ 202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ln>
          </p:spPr>
          <p:txBody>
            <a:bodyPr/>
            <a:lstStyle/>
            <a:p>
              <a:endParaRPr lang="zh-CN" altLang="en-US"/>
            </a:p>
          </p:txBody>
        </p:sp>
        <p:sp>
          <p:nvSpPr>
            <p:cNvPr id="27671" name="Puzzle2"/>
            <p:cNvSpPr>
              <a:spLocks noEditPoints="1" noChangeArrowheads="1"/>
            </p:cNvSpPr>
            <p:nvPr/>
          </p:nvSpPr>
          <p:spPr bwMode="auto">
            <a:xfrm>
              <a:off x="1292" y="2432"/>
              <a:ext cx="1151" cy="7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6 w 21600"/>
                <a:gd name="T25" fmla="*/ 6743 h 21600"/>
                <a:gd name="T26" fmla="*/ 16177 w 21600"/>
                <a:gd name="T27" fmla="*/ 20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pattFill prst="smCheck">
              <a:fgClr>
                <a:srgbClr val="FF0000"/>
              </a:fgClr>
              <a:bgClr>
                <a:srgbClr val="FFFFFF"/>
              </a:bgClr>
            </a:pattFill>
            <a:ln w="28575" cap="rnd">
              <a:solidFill>
                <a:srgbClr val="000000"/>
              </a:solidFill>
              <a:prstDash val="sysDot"/>
              <a:miter lim="800000"/>
            </a:ln>
          </p:spPr>
          <p:txBody>
            <a:bodyPr/>
            <a:lstStyle/>
            <a:p>
              <a:endParaRPr lang="zh-CN" altLang="en-US"/>
            </a:p>
          </p:txBody>
        </p:sp>
        <p:sp>
          <p:nvSpPr>
            <p:cNvPr id="27672" name="Puzzle4"/>
            <p:cNvSpPr>
              <a:spLocks noEditPoints="1" noChangeArrowheads="1"/>
            </p:cNvSpPr>
            <p:nvPr/>
          </p:nvSpPr>
          <p:spPr bwMode="auto">
            <a:xfrm>
              <a:off x="850" y="2425"/>
              <a:ext cx="694" cy="9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85 w 21600"/>
                <a:gd name="T25" fmla="*/ 5663 h 21600"/>
                <a:gd name="T26" fmla="*/ 20199 w 21600"/>
                <a:gd name="T27" fmla="*/ 1598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ln>
          </p:spPr>
          <p:txBody>
            <a:bodyPr/>
            <a:lstStyle/>
            <a:p>
              <a:endParaRPr lang="zh-CN" altLang="en-US"/>
            </a:p>
          </p:txBody>
        </p:sp>
        <p:sp>
          <p:nvSpPr>
            <p:cNvPr id="27673" name="Puzzle1"/>
            <p:cNvSpPr>
              <a:spLocks noEditPoints="1" noChangeArrowheads="1"/>
            </p:cNvSpPr>
            <p:nvPr/>
          </p:nvSpPr>
          <p:spPr bwMode="auto">
            <a:xfrm>
              <a:off x="612" y="2088"/>
              <a:ext cx="1165" cy="5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1 w 21600"/>
                <a:gd name="T25" fmla="*/ 2566 h 21600"/>
                <a:gd name="T26" fmla="*/ 16130 w 21600"/>
                <a:gd name="T27" fmla="*/ 195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ln>
          </p:spPr>
          <p:txBody>
            <a:bodyPr/>
            <a:lstStyle/>
            <a:p>
              <a:endParaRPr lang="zh-CN" altLang="en-US"/>
            </a:p>
          </p:txBody>
        </p:sp>
      </p:grpSp>
      <p:sp>
        <p:nvSpPr>
          <p:cNvPr id="443408" name="AutoShape 16"/>
          <p:cNvSpPr>
            <a:spLocks noChangeArrowheads="1"/>
          </p:cNvSpPr>
          <p:nvPr/>
        </p:nvSpPr>
        <p:spPr bwMode="auto">
          <a:xfrm>
            <a:off x="3786188" y="3454400"/>
            <a:ext cx="1584325" cy="369888"/>
          </a:xfrm>
          <a:prstGeom prst="borderCallout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组件的使用</a:t>
            </a:r>
            <a:endParaRPr lang="zh-CN" altLang="en-US" b="1" kern="0" dirty="0">
              <a:solidFill>
                <a:schemeClr val="bg1"/>
              </a:solidFill>
              <a:latin typeface="+mn-ea"/>
              <a:ea typeface="+mn-ea"/>
            </a:endParaRPr>
          </a:p>
        </p:txBody>
      </p:sp>
      <p:grpSp>
        <p:nvGrpSpPr>
          <p:cNvPr id="3" name="组合 30"/>
          <p:cNvGrpSpPr/>
          <p:nvPr/>
        </p:nvGrpSpPr>
        <p:grpSpPr bwMode="auto">
          <a:xfrm>
            <a:off x="6443663" y="4017963"/>
            <a:ext cx="1800225" cy="2038350"/>
            <a:chOff x="6443663" y="4017967"/>
            <a:chExt cx="1800226" cy="2038982"/>
          </a:xfrm>
        </p:grpSpPr>
        <p:grpSp>
          <p:nvGrpSpPr>
            <p:cNvPr id="27666" name="Group 18"/>
            <p:cNvGrpSpPr/>
            <p:nvPr/>
          </p:nvGrpSpPr>
          <p:grpSpPr bwMode="auto">
            <a:xfrm>
              <a:off x="6445251" y="4017967"/>
              <a:ext cx="1798638" cy="1338264"/>
              <a:chOff x="3787" y="1570"/>
              <a:chExt cx="1768" cy="1206"/>
            </a:xfrm>
          </p:grpSpPr>
          <p:pic>
            <p:nvPicPr>
              <p:cNvPr id="27668" name="Picture 19" descr="MCj0290305000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67" y="1570"/>
                <a:ext cx="1088" cy="1033"/>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pic>
            <p:nvPicPr>
              <p:cNvPr id="27669" name="Picture 20" descr="MCj027871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7" y="1706"/>
                <a:ext cx="1117" cy="1070"/>
              </a:xfrm>
              <a:prstGeom prst="rect">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pic>
        </p:grpSp>
        <p:sp>
          <p:nvSpPr>
            <p:cNvPr id="443413" name="AutoShape 21"/>
            <p:cNvSpPr>
              <a:spLocks noChangeArrowheads="1"/>
            </p:cNvSpPr>
            <p:nvPr/>
          </p:nvSpPr>
          <p:spPr bwMode="auto">
            <a:xfrm>
              <a:off x="6443663" y="5648835"/>
              <a:ext cx="1584326" cy="408114"/>
            </a:xfrm>
            <a:prstGeom prst="borderCallout1">
              <a:avLst>
                <a:gd name="adj1" fmla="val -3662"/>
                <a:gd name="adj2" fmla="val 43611"/>
                <a:gd name="adj3" fmla="val -128433"/>
                <a:gd name="adj4" fmla="val 4679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 组件的生产</a:t>
              </a:r>
              <a:endParaRPr lang="zh-CN" altLang="en-US" b="1" kern="0" dirty="0">
                <a:solidFill>
                  <a:schemeClr val="bg1"/>
                </a:solidFill>
                <a:latin typeface="+mn-ea"/>
                <a:ea typeface="+mn-ea"/>
              </a:endParaRPr>
            </a:p>
          </p:txBody>
        </p:sp>
      </p:grpSp>
      <p:sp>
        <p:nvSpPr>
          <p:cNvPr id="443414" name="Oval 22"/>
          <p:cNvSpPr>
            <a:spLocks noChangeArrowheads="1"/>
          </p:cNvSpPr>
          <p:nvPr/>
        </p:nvSpPr>
        <p:spPr bwMode="auto">
          <a:xfrm>
            <a:off x="2627313" y="4233863"/>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5" name="Oval 23"/>
          <p:cNvSpPr>
            <a:spLocks noChangeArrowheads="1"/>
          </p:cNvSpPr>
          <p:nvPr/>
        </p:nvSpPr>
        <p:spPr bwMode="auto">
          <a:xfrm>
            <a:off x="1908175" y="4810125"/>
            <a:ext cx="647700" cy="431800"/>
          </a:xfrm>
          <a:prstGeom prst="ellipse">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3416" name="AutoShape 24"/>
          <p:cNvSpPr>
            <a:spLocks noChangeArrowheads="1"/>
          </p:cNvSpPr>
          <p:nvPr/>
        </p:nvSpPr>
        <p:spPr bwMode="auto">
          <a:xfrm>
            <a:off x="539552" y="4356894"/>
            <a:ext cx="1692473" cy="597693"/>
          </a:xfrm>
          <a:custGeom>
            <a:avLst/>
            <a:gdLst>
              <a:gd name="connsiteX0" fmla="*/ 0 w 1584325"/>
              <a:gd name="connsiteY0" fmla="*/ 0 h 369887"/>
              <a:gd name="connsiteX1" fmla="*/ 1584325 w 1584325"/>
              <a:gd name="connsiteY1" fmla="*/ 0 h 369887"/>
              <a:gd name="connsiteX2" fmla="*/ 1584325 w 1584325"/>
              <a:gd name="connsiteY2" fmla="*/ 369887 h 369887"/>
              <a:gd name="connsiteX3" fmla="*/ 0 w 1584325"/>
              <a:gd name="connsiteY3" fmla="*/ 369887 h 369887"/>
              <a:gd name="connsiteX4" fmla="*/ 0 w 1584325"/>
              <a:gd name="connsiteY4" fmla="*/ 0 h 369887"/>
              <a:gd name="connsiteX0-1" fmla="*/ -132022 w 1584325"/>
              <a:gd name="connsiteY0-2" fmla="*/ 69354 h 369887"/>
              <a:gd name="connsiteX1-3" fmla="*/ -607319 w 1584325"/>
              <a:gd name="connsiteY1-4" fmla="*/ 416123 h 369887"/>
              <a:gd name="connsiteX0-5" fmla="*/ 607319 w 2191644"/>
              <a:gd name="connsiteY0-6" fmla="*/ 0 h 1115737"/>
              <a:gd name="connsiteX1-7" fmla="*/ 2191644 w 2191644"/>
              <a:gd name="connsiteY1-8" fmla="*/ 0 h 1115737"/>
              <a:gd name="connsiteX2-9" fmla="*/ 2191644 w 2191644"/>
              <a:gd name="connsiteY2-10" fmla="*/ 369887 h 1115737"/>
              <a:gd name="connsiteX3-11" fmla="*/ 607319 w 2191644"/>
              <a:gd name="connsiteY3-12" fmla="*/ 369887 h 1115737"/>
              <a:gd name="connsiteX4-13" fmla="*/ 607319 w 2191644"/>
              <a:gd name="connsiteY4-14" fmla="*/ 0 h 1115737"/>
              <a:gd name="connsiteX0-15" fmla="*/ 648017 w 2191644"/>
              <a:gd name="connsiteY0-16" fmla="*/ 1105674 h 1115737"/>
              <a:gd name="connsiteX1-17" fmla="*/ 0 w 2191644"/>
              <a:gd name="connsiteY1-18" fmla="*/ 416123 h 1115737"/>
              <a:gd name="connsiteX0-19" fmla="*/ 607319 w 2273617"/>
              <a:gd name="connsiteY0-20" fmla="*/ 0 h 2146922"/>
              <a:gd name="connsiteX1-21" fmla="*/ 2191644 w 2273617"/>
              <a:gd name="connsiteY1-22" fmla="*/ 0 h 2146922"/>
              <a:gd name="connsiteX2-23" fmla="*/ 2191644 w 2273617"/>
              <a:gd name="connsiteY2-24" fmla="*/ 369887 h 2146922"/>
              <a:gd name="connsiteX3-25" fmla="*/ 607319 w 2273617"/>
              <a:gd name="connsiteY3-26" fmla="*/ 369887 h 2146922"/>
              <a:gd name="connsiteX4-27" fmla="*/ 607319 w 2273617"/>
              <a:gd name="connsiteY4-28" fmla="*/ 0 h 2146922"/>
              <a:gd name="connsiteX0-29" fmla="*/ 2273617 w 2273617"/>
              <a:gd name="connsiteY0-30" fmla="*/ 2141994 h 2146922"/>
              <a:gd name="connsiteX1-31" fmla="*/ 0 w 2273617"/>
              <a:gd name="connsiteY1-32" fmla="*/ 416123 h 2146922"/>
              <a:gd name="connsiteX0-33" fmla="*/ 0 w 1666298"/>
              <a:gd name="connsiteY0-34" fmla="*/ 0 h 2147758"/>
              <a:gd name="connsiteX1-35" fmla="*/ 1584325 w 1666298"/>
              <a:gd name="connsiteY1-36" fmla="*/ 0 h 2147758"/>
              <a:gd name="connsiteX2-37" fmla="*/ 1584325 w 1666298"/>
              <a:gd name="connsiteY2-38" fmla="*/ 369887 h 2147758"/>
              <a:gd name="connsiteX3-39" fmla="*/ 0 w 1666298"/>
              <a:gd name="connsiteY3-40" fmla="*/ 369887 h 2147758"/>
              <a:gd name="connsiteX4-41" fmla="*/ 0 w 1666298"/>
              <a:gd name="connsiteY4-42" fmla="*/ 0 h 2147758"/>
              <a:gd name="connsiteX0-43" fmla="*/ 1666298 w 1666298"/>
              <a:gd name="connsiteY0-44" fmla="*/ 2141994 h 2147758"/>
              <a:gd name="connsiteX1-45" fmla="*/ 489961 w 1666298"/>
              <a:gd name="connsiteY1-46" fmla="*/ 710763 h 2147758"/>
              <a:gd name="connsiteX0-47" fmla="*/ 0 w 1666298"/>
              <a:gd name="connsiteY0-48" fmla="*/ 0 h 2153990"/>
              <a:gd name="connsiteX1-49" fmla="*/ 1584325 w 1666298"/>
              <a:gd name="connsiteY1-50" fmla="*/ 0 h 2153990"/>
              <a:gd name="connsiteX2-51" fmla="*/ 1584325 w 1666298"/>
              <a:gd name="connsiteY2-52" fmla="*/ 369887 h 2153990"/>
              <a:gd name="connsiteX3-53" fmla="*/ 0 w 1666298"/>
              <a:gd name="connsiteY3-54" fmla="*/ 369887 h 2153990"/>
              <a:gd name="connsiteX4-55" fmla="*/ 0 w 1666298"/>
              <a:gd name="connsiteY4-56" fmla="*/ 0 h 2153990"/>
              <a:gd name="connsiteX0-57" fmla="*/ 1666298 w 1666298"/>
              <a:gd name="connsiteY0-58" fmla="*/ 2141994 h 2153990"/>
              <a:gd name="connsiteX1-59" fmla="*/ 489961 w 1666298"/>
              <a:gd name="connsiteY1-60" fmla="*/ 710763 h 2153990"/>
              <a:gd name="connsiteX0-61" fmla="*/ 0 w 1584325"/>
              <a:gd name="connsiteY0-62" fmla="*/ 0 h 1115620"/>
              <a:gd name="connsiteX1-63" fmla="*/ 1584325 w 1584325"/>
              <a:gd name="connsiteY1-64" fmla="*/ 0 h 1115620"/>
              <a:gd name="connsiteX2-65" fmla="*/ 1584325 w 1584325"/>
              <a:gd name="connsiteY2-66" fmla="*/ 369887 h 1115620"/>
              <a:gd name="connsiteX3-67" fmla="*/ 0 w 1584325"/>
              <a:gd name="connsiteY3-68" fmla="*/ 369887 h 1115620"/>
              <a:gd name="connsiteX4-69" fmla="*/ 0 w 1584325"/>
              <a:gd name="connsiteY4-70" fmla="*/ 0 h 1115620"/>
              <a:gd name="connsiteX0-71" fmla="*/ 1503738 w 1584325"/>
              <a:gd name="connsiteY0-72" fmla="*/ 770394 h 1115620"/>
              <a:gd name="connsiteX1-73" fmla="*/ 489961 w 1584325"/>
              <a:gd name="connsiteY1-74" fmla="*/ 710763 h 1115620"/>
              <a:gd name="connsiteX0-75" fmla="*/ 0 w 1584325"/>
              <a:gd name="connsiteY0-76" fmla="*/ 0 h 994169"/>
              <a:gd name="connsiteX1-77" fmla="*/ 1584325 w 1584325"/>
              <a:gd name="connsiteY1-78" fmla="*/ 0 h 994169"/>
              <a:gd name="connsiteX2-79" fmla="*/ 1584325 w 1584325"/>
              <a:gd name="connsiteY2-80" fmla="*/ 369887 h 994169"/>
              <a:gd name="connsiteX3-81" fmla="*/ 0 w 1584325"/>
              <a:gd name="connsiteY3-82" fmla="*/ 369887 h 994169"/>
              <a:gd name="connsiteX4-83" fmla="*/ 0 w 1584325"/>
              <a:gd name="connsiteY4-84" fmla="*/ 0 h 994169"/>
              <a:gd name="connsiteX0-85" fmla="*/ 1503738 w 1584325"/>
              <a:gd name="connsiteY0-86" fmla="*/ 770394 h 994169"/>
              <a:gd name="connsiteX1-87" fmla="*/ 896361 w 1584325"/>
              <a:gd name="connsiteY1-88" fmla="*/ 517723 h 994169"/>
              <a:gd name="connsiteX0-89" fmla="*/ 0 w 1584325"/>
              <a:gd name="connsiteY0-90" fmla="*/ 0 h 836948"/>
              <a:gd name="connsiteX1-91" fmla="*/ 1584325 w 1584325"/>
              <a:gd name="connsiteY1-92" fmla="*/ 0 h 836948"/>
              <a:gd name="connsiteX2-93" fmla="*/ 1584325 w 1584325"/>
              <a:gd name="connsiteY2-94" fmla="*/ 369887 h 836948"/>
              <a:gd name="connsiteX3-95" fmla="*/ 0 w 1584325"/>
              <a:gd name="connsiteY3-96" fmla="*/ 369887 h 836948"/>
              <a:gd name="connsiteX4-97" fmla="*/ 0 w 1584325"/>
              <a:gd name="connsiteY4-98" fmla="*/ 0 h 836948"/>
              <a:gd name="connsiteX0-99" fmla="*/ 1503738 w 1584325"/>
              <a:gd name="connsiteY0-100" fmla="*/ 770394 h 836948"/>
              <a:gd name="connsiteX1-101" fmla="*/ 896361 w 1584325"/>
              <a:gd name="connsiteY1-102" fmla="*/ 517723 h 836948"/>
              <a:gd name="connsiteX0-103" fmla="*/ 0 w 1584325"/>
              <a:gd name="connsiteY0-104" fmla="*/ 0 h 851742"/>
              <a:gd name="connsiteX1-105" fmla="*/ 1584325 w 1584325"/>
              <a:gd name="connsiteY1-106" fmla="*/ 0 h 851742"/>
              <a:gd name="connsiteX2-107" fmla="*/ 1584325 w 1584325"/>
              <a:gd name="connsiteY2-108" fmla="*/ 369887 h 851742"/>
              <a:gd name="connsiteX3-109" fmla="*/ 0 w 1584325"/>
              <a:gd name="connsiteY3-110" fmla="*/ 369887 h 851742"/>
              <a:gd name="connsiteX4-111" fmla="*/ 0 w 1584325"/>
              <a:gd name="connsiteY4-112" fmla="*/ 0 h 851742"/>
              <a:gd name="connsiteX0-113" fmla="*/ 1381818 w 1584325"/>
              <a:gd name="connsiteY0-114" fmla="*/ 790714 h 851742"/>
              <a:gd name="connsiteX1-115" fmla="*/ 896361 w 1584325"/>
              <a:gd name="connsiteY1-116" fmla="*/ 517723 h 851742"/>
              <a:gd name="connsiteX0-117" fmla="*/ 0 w 1584325"/>
              <a:gd name="connsiteY0-118" fmla="*/ 0 h 841135"/>
              <a:gd name="connsiteX1-119" fmla="*/ 1584325 w 1584325"/>
              <a:gd name="connsiteY1-120" fmla="*/ 0 h 841135"/>
              <a:gd name="connsiteX2-121" fmla="*/ 1584325 w 1584325"/>
              <a:gd name="connsiteY2-122" fmla="*/ 369887 h 841135"/>
              <a:gd name="connsiteX3-123" fmla="*/ 0 w 1584325"/>
              <a:gd name="connsiteY3-124" fmla="*/ 369887 h 841135"/>
              <a:gd name="connsiteX4-125" fmla="*/ 0 w 1584325"/>
              <a:gd name="connsiteY4-126" fmla="*/ 0 h 841135"/>
              <a:gd name="connsiteX0-127" fmla="*/ 1381818 w 1584325"/>
              <a:gd name="connsiteY0-128" fmla="*/ 790714 h 841135"/>
              <a:gd name="connsiteX1-129" fmla="*/ 525441 w 1584325"/>
              <a:gd name="connsiteY1-130" fmla="*/ 470713 h 841135"/>
              <a:gd name="connsiteX0-131" fmla="*/ 0 w 1584325"/>
              <a:gd name="connsiteY0-132" fmla="*/ 0 h 816964"/>
              <a:gd name="connsiteX1-133" fmla="*/ 1584325 w 1584325"/>
              <a:gd name="connsiteY1-134" fmla="*/ 0 h 816964"/>
              <a:gd name="connsiteX2-135" fmla="*/ 1584325 w 1584325"/>
              <a:gd name="connsiteY2-136" fmla="*/ 369887 h 816964"/>
              <a:gd name="connsiteX3-137" fmla="*/ 0 w 1584325"/>
              <a:gd name="connsiteY3-138" fmla="*/ 369887 h 816964"/>
              <a:gd name="connsiteX4-139" fmla="*/ 0 w 1584325"/>
              <a:gd name="connsiteY4-140" fmla="*/ 0 h 816964"/>
              <a:gd name="connsiteX0-141" fmla="*/ 1381818 w 1584325"/>
              <a:gd name="connsiteY0-142" fmla="*/ 790714 h 816964"/>
              <a:gd name="connsiteX1-143" fmla="*/ 525441 w 1584325"/>
              <a:gd name="connsiteY1-144" fmla="*/ 470713 h 816964"/>
              <a:gd name="connsiteX0-145" fmla="*/ 0 w 1584325"/>
              <a:gd name="connsiteY0-146" fmla="*/ 0 h 749119"/>
              <a:gd name="connsiteX1-147" fmla="*/ 1584325 w 1584325"/>
              <a:gd name="connsiteY1-148" fmla="*/ 0 h 749119"/>
              <a:gd name="connsiteX2-149" fmla="*/ 1584325 w 1584325"/>
              <a:gd name="connsiteY2-150" fmla="*/ 369887 h 749119"/>
              <a:gd name="connsiteX3-151" fmla="*/ 0 w 1584325"/>
              <a:gd name="connsiteY3-152" fmla="*/ 369887 h 749119"/>
              <a:gd name="connsiteX4-153" fmla="*/ 0 w 1584325"/>
              <a:gd name="connsiteY4-154" fmla="*/ 0 h 749119"/>
              <a:gd name="connsiteX0-155" fmla="*/ 1125027 w 1584325"/>
              <a:gd name="connsiteY0-156" fmla="*/ 716842 h 749119"/>
              <a:gd name="connsiteX1-157" fmla="*/ 525441 w 1584325"/>
              <a:gd name="connsiteY1-158" fmla="*/ 470713 h 749119"/>
              <a:gd name="connsiteX0-159" fmla="*/ 0 w 1584325"/>
              <a:gd name="connsiteY0-160" fmla="*/ 0 h 582813"/>
              <a:gd name="connsiteX1-161" fmla="*/ 1584325 w 1584325"/>
              <a:gd name="connsiteY1-162" fmla="*/ 0 h 582813"/>
              <a:gd name="connsiteX2-163" fmla="*/ 1584325 w 1584325"/>
              <a:gd name="connsiteY2-164" fmla="*/ 369887 h 582813"/>
              <a:gd name="connsiteX3-165" fmla="*/ 0 w 1584325"/>
              <a:gd name="connsiteY3-166" fmla="*/ 369887 h 582813"/>
              <a:gd name="connsiteX4-167" fmla="*/ 0 w 1584325"/>
              <a:gd name="connsiteY4-168" fmla="*/ 0 h 582813"/>
              <a:gd name="connsiteX0-169" fmla="*/ 1220135 w 1584325"/>
              <a:gd name="connsiteY0-170" fmla="*/ 501941 h 582813"/>
              <a:gd name="connsiteX1-171" fmla="*/ 525441 w 1584325"/>
              <a:gd name="connsiteY1-172" fmla="*/ 470713 h 582813"/>
              <a:gd name="connsiteX0-173" fmla="*/ 0 w 1584325"/>
              <a:gd name="connsiteY0-174" fmla="*/ 0 h 546658"/>
              <a:gd name="connsiteX1-175" fmla="*/ 1584325 w 1584325"/>
              <a:gd name="connsiteY1-176" fmla="*/ 0 h 546658"/>
              <a:gd name="connsiteX2-177" fmla="*/ 1584325 w 1584325"/>
              <a:gd name="connsiteY2-178" fmla="*/ 369887 h 546658"/>
              <a:gd name="connsiteX3-179" fmla="*/ 0 w 1584325"/>
              <a:gd name="connsiteY3-180" fmla="*/ 369887 h 546658"/>
              <a:gd name="connsiteX4-181" fmla="*/ 0 w 1584325"/>
              <a:gd name="connsiteY4-182" fmla="*/ 0 h 546658"/>
              <a:gd name="connsiteX0-183" fmla="*/ 1220135 w 1584325"/>
              <a:gd name="connsiteY0-184" fmla="*/ 501941 h 546658"/>
              <a:gd name="connsiteX1-185" fmla="*/ 525441 w 1584325"/>
              <a:gd name="connsiteY1-186" fmla="*/ 470713 h 546658"/>
              <a:gd name="connsiteX0-187" fmla="*/ 0 w 1584325"/>
              <a:gd name="connsiteY0-188" fmla="*/ 0 h 608993"/>
              <a:gd name="connsiteX1-189" fmla="*/ 1584325 w 1584325"/>
              <a:gd name="connsiteY1-190" fmla="*/ 0 h 608993"/>
              <a:gd name="connsiteX2-191" fmla="*/ 1584325 w 1584325"/>
              <a:gd name="connsiteY2-192" fmla="*/ 369887 h 608993"/>
              <a:gd name="connsiteX3-193" fmla="*/ 0 w 1584325"/>
              <a:gd name="connsiteY3-194" fmla="*/ 369887 h 608993"/>
              <a:gd name="connsiteX4-195" fmla="*/ 0 w 1584325"/>
              <a:gd name="connsiteY4-196" fmla="*/ 0 h 608993"/>
              <a:gd name="connsiteX0-197" fmla="*/ 1220135 w 1584325"/>
              <a:gd name="connsiteY0-198" fmla="*/ 501941 h 608993"/>
              <a:gd name="connsiteX1-199" fmla="*/ 1111758 w 1584325"/>
              <a:gd name="connsiteY1-200" fmla="*/ 608993 h 608993"/>
              <a:gd name="connsiteX2-201" fmla="*/ 525441 w 1584325"/>
              <a:gd name="connsiteY2-202" fmla="*/ 470713 h 608993"/>
              <a:gd name="connsiteX0-203" fmla="*/ 0 w 1584325"/>
              <a:gd name="connsiteY0-204" fmla="*/ 0 h 616844"/>
              <a:gd name="connsiteX1-205" fmla="*/ 1584325 w 1584325"/>
              <a:gd name="connsiteY1-206" fmla="*/ 0 h 616844"/>
              <a:gd name="connsiteX2-207" fmla="*/ 1584325 w 1584325"/>
              <a:gd name="connsiteY2-208" fmla="*/ 369887 h 616844"/>
              <a:gd name="connsiteX3-209" fmla="*/ 0 w 1584325"/>
              <a:gd name="connsiteY3-210" fmla="*/ 369887 h 616844"/>
              <a:gd name="connsiteX4-211" fmla="*/ 0 w 1584325"/>
              <a:gd name="connsiteY4-212" fmla="*/ 0 h 616844"/>
              <a:gd name="connsiteX0-213" fmla="*/ 1239157 w 1584325"/>
              <a:gd name="connsiteY0-214" fmla="*/ 616107 h 616844"/>
              <a:gd name="connsiteX1-215" fmla="*/ 1111758 w 1584325"/>
              <a:gd name="connsiteY1-216" fmla="*/ 608993 h 616844"/>
              <a:gd name="connsiteX2-217" fmla="*/ 525441 w 1584325"/>
              <a:gd name="connsiteY2-218" fmla="*/ 470713 h 616844"/>
            </a:gdLst>
            <a:ahLst/>
            <a:cxnLst>
              <a:cxn ang="0">
                <a:pos x="connsiteX0-1" y="connsiteY0-2"/>
              </a:cxn>
              <a:cxn ang="0">
                <a:pos x="connsiteX1-3" y="connsiteY1-4"/>
              </a:cxn>
              <a:cxn ang="0">
                <a:pos x="connsiteX2-9" y="connsiteY2-10"/>
              </a:cxn>
            </a:cxnLst>
            <a:rect l="l" t="t" r="r" b="b"/>
            <a:pathLst>
              <a:path w="1584325" h="616844" extrusionOk="0">
                <a:moveTo>
                  <a:pt x="0" y="0"/>
                </a:moveTo>
                <a:lnTo>
                  <a:pt x="1584325" y="0"/>
                </a:lnTo>
                <a:lnTo>
                  <a:pt x="1584325" y="369887"/>
                </a:lnTo>
                <a:lnTo>
                  <a:pt x="0" y="369887"/>
                </a:lnTo>
                <a:lnTo>
                  <a:pt x="0" y="0"/>
                </a:lnTo>
                <a:close/>
              </a:path>
              <a:path w="1584325" h="616844" fill="none" extrusionOk="0">
                <a:moveTo>
                  <a:pt x="1239157" y="616107"/>
                </a:moveTo>
                <a:cubicBezTo>
                  <a:pt x="1240116" y="620517"/>
                  <a:pt x="1110560" y="603480"/>
                  <a:pt x="1111758" y="608993"/>
                </a:cubicBezTo>
                <a:cubicBezTo>
                  <a:pt x="1232897" y="597384"/>
                  <a:pt x="918235" y="611027"/>
                  <a:pt x="525441" y="470713"/>
                </a:cubicBezTo>
              </a:path>
            </a:pathLst>
          </a:cu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t"/>
          <a:lstStyle/>
          <a:p>
            <a:pPr algn="just" eaLnBrk="0" hangingPunct="0">
              <a:spcBef>
                <a:spcPts val="0"/>
              </a:spcBef>
              <a:buClr>
                <a:srgbClr val="233DA9"/>
              </a:buClr>
              <a:buSzPct val="80000"/>
              <a:defRPr/>
            </a:pPr>
            <a:r>
              <a:rPr lang="zh-CN" altLang="en-US" b="1" kern="0" dirty="0">
                <a:solidFill>
                  <a:schemeClr val="bg1"/>
                </a:solidFill>
                <a:latin typeface="+mn-ea"/>
                <a:ea typeface="+mn-ea"/>
              </a:rPr>
              <a:t> 接口的定义</a:t>
            </a:r>
            <a:endParaRPr lang="zh-CN" altLang="en-US" b="1" kern="0" dirty="0">
              <a:solidFill>
                <a:schemeClr val="bg1"/>
              </a:solidFill>
              <a:latin typeface="+mn-ea"/>
              <a:ea typeface="+mn-ea"/>
            </a:endParaRPr>
          </a:p>
        </p:txBody>
      </p:sp>
      <p:sp>
        <p:nvSpPr>
          <p:cNvPr id="443417" name="Puzzle2"/>
          <p:cNvSpPr>
            <a:spLocks noEditPoints="1" noChangeArrowheads="1"/>
          </p:cNvSpPr>
          <p:nvPr/>
        </p:nvSpPr>
        <p:spPr bwMode="auto">
          <a:xfrm>
            <a:off x="5219700" y="4378325"/>
            <a:ext cx="1800225" cy="11525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5388 w 21600"/>
              <a:gd name="T25" fmla="*/ 6742 h 21600"/>
              <a:gd name="T26" fmla="*/ 16177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0000"/>
          </a:solidFill>
          <a:ln w="28575">
            <a:solidFill>
              <a:schemeClr val="tx1"/>
            </a:solidFill>
            <a:miter lim="800000"/>
          </a:ln>
        </p:spPr>
        <p:txBody>
          <a:bodyPr/>
          <a:lstStyle/>
          <a:p>
            <a:endParaRPr lang="zh-CN" altLang="en-US"/>
          </a:p>
        </p:txBody>
      </p:sp>
      <p:sp>
        <p:nvSpPr>
          <p:cNvPr id="443418" name="AutoShape 26"/>
          <p:cNvSpPr>
            <a:spLocks noChangeArrowheads="1"/>
          </p:cNvSpPr>
          <p:nvPr/>
        </p:nvSpPr>
        <p:spPr bwMode="auto">
          <a:xfrm>
            <a:off x="2987675" y="5711825"/>
            <a:ext cx="1728788" cy="369888"/>
          </a:xfrm>
          <a:prstGeom prst="borderCallout1">
            <a:avLst>
              <a:gd name="adj1" fmla="val -6008"/>
              <a:gd name="adj2" fmla="val 24725"/>
              <a:gd name="adj3" fmla="val -172219"/>
              <a:gd name="adj4" fmla="val -8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defRPr/>
            </a:pPr>
            <a:r>
              <a:rPr lang="zh-CN" altLang="en-US" b="1" kern="0" dirty="0">
                <a:solidFill>
                  <a:schemeClr val="bg1"/>
                </a:solidFill>
                <a:latin typeface="+mn-ea"/>
                <a:ea typeface="+mn-ea"/>
              </a:rPr>
              <a:t>运行时注入</a:t>
            </a:r>
            <a:endParaRPr lang="zh-CN" altLang="en-US" b="1" kern="0" dirty="0">
              <a:solidFill>
                <a:schemeClr val="bg1"/>
              </a:solidFill>
              <a:latin typeface="+mn-ea"/>
              <a:ea typeface="+mn-ea"/>
            </a:endParaRPr>
          </a:p>
        </p:txBody>
      </p:sp>
      <p:grpSp>
        <p:nvGrpSpPr>
          <p:cNvPr id="24" name="组合 14"/>
          <p:cNvGrpSpPr/>
          <p:nvPr/>
        </p:nvGrpSpPr>
        <p:grpSpPr bwMode="auto">
          <a:xfrm>
            <a:off x="3005511" y="6237312"/>
            <a:ext cx="3294681"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4541289" y="5187962"/>
              <a:ext cx="2542702"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anose="020B0503020204020204" pitchFamily="34" charset="-122"/>
                  <a:ea typeface="微软雅黑" panose="020B0503020204020204" pitchFamily="34" charset="-122"/>
                </a:rPr>
                <a:t>演示</a:t>
              </a:r>
              <a:r>
                <a:rPr lang="en-US" altLang="zh-CN" sz="1600" b="1" spc="300" dirty="0" smtClean="0">
                  <a:solidFill>
                    <a:srgbClr val="FBFFFE"/>
                  </a:solidFill>
                  <a:latin typeface="微软雅黑" panose="020B0503020204020204" pitchFamily="34" charset="-122"/>
                  <a:ea typeface="微软雅黑" panose="020B0503020204020204" pitchFamily="34" charset="-122"/>
                </a:rPr>
                <a:t>1</a:t>
              </a:r>
              <a:r>
                <a:rPr lang="zh-CN" altLang="en-US" sz="1600" b="1" spc="300" dirty="0" smtClean="0">
                  <a:solidFill>
                    <a:srgbClr val="FBFFFE"/>
                  </a:solidFill>
                  <a:latin typeface="微软雅黑" panose="020B0503020204020204" pitchFamily="34" charset="-122"/>
                  <a:ea typeface="微软雅黑" panose="020B0503020204020204" pitchFamily="34" charset="-122"/>
                </a:rPr>
                <a:t>：使用简单工厂</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3402">
                                            <p:txEl>
                                              <p:pRg st="1" end="1"/>
                                            </p:txEl>
                                          </p:spTgt>
                                        </p:tgtEl>
                                        <p:attrNameLst>
                                          <p:attrName>style.visibility</p:attrName>
                                        </p:attrNameLst>
                                      </p:cBhvr>
                                      <p:to>
                                        <p:strVal val="visible"/>
                                      </p:to>
                                    </p:set>
                                    <p:animEffect transition="in" filter="wipe(left)">
                                      <p:cBhvr>
                                        <p:cTn id="7" dur="500"/>
                                        <p:tgtEl>
                                          <p:spTgt spid="443402">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3399"/>
                                        </p:tgtEl>
                                        <p:attrNameLst>
                                          <p:attrName>style.visibility</p:attrName>
                                        </p:attrNameLst>
                                      </p:cBhvr>
                                      <p:to>
                                        <p:strVal val="visible"/>
                                      </p:to>
                                    </p:set>
                                    <p:animEffect transition="in" filter="wipe(left)">
                                      <p:cBhvr>
                                        <p:cTn id="11" dur="500"/>
                                        <p:tgtEl>
                                          <p:spTgt spid="44339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3401"/>
                                        </p:tgtEl>
                                        <p:attrNameLst>
                                          <p:attrName>style.visibility</p:attrName>
                                        </p:attrNameLst>
                                      </p:cBhvr>
                                      <p:to>
                                        <p:strVal val="visible"/>
                                      </p:to>
                                    </p:set>
                                    <p:animEffect transition="in" filter="wipe(left)">
                                      <p:cBhvr>
                                        <p:cTn id="15" dur="500"/>
                                        <p:tgtEl>
                                          <p:spTgt spid="44340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43400"/>
                                        </p:tgtEl>
                                        <p:attrNameLst>
                                          <p:attrName>style.visibility</p:attrName>
                                        </p:attrNameLst>
                                      </p:cBhvr>
                                      <p:to>
                                        <p:strVal val="visible"/>
                                      </p:to>
                                    </p:set>
                                    <p:animEffect transition="in" filter="wipe(left)">
                                      <p:cBhvr>
                                        <p:cTn id="19" dur="500"/>
                                        <p:tgtEl>
                                          <p:spTgt spid="44340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4339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443401"/>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443400"/>
                                        </p:tgtEl>
                                        <p:attrNameLst>
                                          <p:attrName>style.visibility</p:attrName>
                                        </p:attrNameLst>
                                      </p:cBhvr>
                                      <p:to>
                                        <p:strVal val="hidden"/>
                                      </p:to>
                                    </p:set>
                                  </p:childTnLst>
                                </p:cTn>
                              </p:par>
                              <p:par>
                                <p:cTn id="28" presetID="22" presetClass="entr" presetSubtype="8" fill="hold" nodeType="withEffect">
                                  <p:stCondLst>
                                    <p:cond delay="0"/>
                                  </p:stCondLst>
                                  <p:childTnLst>
                                    <p:set>
                                      <p:cBhvr>
                                        <p:cTn id="29" dur="1" fill="hold">
                                          <p:stCondLst>
                                            <p:cond delay="0"/>
                                          </p:stCondLst>
                                        </p:cTn>
                                        <p:tgtEl>
                                          <p:spTgt spid="443402">
                                            <p:txEl>
                                              <p:pRg st="2" end="2"/>
                                            </p:txEl>
                                          </p:spTgt>
                                        </p:tgtEl>
                                        <p:attrNameLst>
                                          <p:attrName>style.visibility</p:attrName>
                                        </p:attrNameLst>
                                      </p:cBhvr>
                                      <p:to>
                                        <p:strVal val="visible"/>
                                      </p:to>
                                    </p:set>
                                    <p:animEffect transition="in" filter="wipe(left)">
                                      <p:cBhvr>
                                        <p:cTn id="30" dur="500"/>
                                        <p:tgtEl>
                                          <p:spTgt spid="443402">
                                            <p:txEl>
                                              <p:pRg st="2" end="2"/>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3408"/>
                                        </p:tgtEl>
                                        <p:attrNameLst>
                                          <p:attrName>style.visibility</p:attrName>
                                        </p:attrNameLst>
                                      </p:cBhvr>
                                      <p:to>
                                        <p:strVal val="visible"/>
                                      </p:to>
                                    </p:set>
                                    <p:animEffect transition="in" filter="wipe(left)">
                                      <p:cBhvr>
                                        <p:cTn id="36" dur="500"/>
                                        <p:tgtEl>
                                          <p:spTgt spid="44340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3417"/>
                                        </p:tgtEl>
                                        <p:attrNameLst>
                                          <p:attrName>style.visibility</p:attrName>
                                        </p:attrNameLst>
                                      </p:cBhvr>
                                      <p:to>
                                        <p:strVal val="visible"/>
                                      </p:to>
                                    </p:set>
                                    <p:animEffect transition="in" filter="wipe(left)">
                                      <p:cBhvr>
                                        <p:cTn id="39" dur="500"/>
                                        <p:tgtEl>
                                          <p:spTgt spid="443417"/>
                                        </p:tgtEl>
                                      </p:cBhvr>
                                    </p:animEffect>
                                  </p:childTnLst>
                                </p:cTn>
                              </p:par>
                              <p:par>
                                <p:cTn id="40" presetID="22" presetClass="entr" presetSubtype="8"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par>
                          <p:cTn id="43" fill="hold">
                            <p:stCondLst>
                              <p:cond delay="0"/>
                            </p:stCondLst>
                            <p:childTnLst>
                              <p:par>
                                <p:cTn id="44" presetID="22" presetClass="entr" presetSubtype="8" fill="hold" nodeType="afterEffect">
                                  <p:stCondLst>
                                    <p:cond delay="0"/>
                                  </p:stCondLst>
                                  <p:childTnLst>
                                    <p:set>
                                      <p:cBhvr>
                                        <p:cTn id="45" dur="1" fill="hold">
                                          <p:stCondLst>
                                            <p:cond delay="0"/>
                                          </p:stCondLst>
                                        </p:cTn>
                                        <p:tgtEl>
                                          <p:spTgt spid="443415"/>
                                        </p:tgtEl>
                                        <p:attrNameLst>
                                          <p:attrName>style.visibility</p:attrName>
                                        </p:attrNameLst>
                                      </p:cBhvr>
                                      <p:to>
                                        <p:strVal val="visible"/>
                                      </p:to>
                                    </p:set>
                                    <p:animEffect transition="in" filter="wipe(left)">
                                      <p:cBhvr>
                                        <p:cTn id="46" dur="500"/>
                                        <p:tgtEl>
                                          <p:spTgt spid="443415"/>
                                        </p:tgtEl>
                                      </p:cBhvr>
                                    </p:animEffect>
                                  </p:childTnLst>
                                </p:cTn>
                              </p:par>
                              <p:par>
                                <p:cTn id="47" presetID="22" presetClass="entr" presetSubtype="8" fill="hold" nodeType="withEffect">
                                  <p:stCondLst>
                                    <p:cond delay="0"/>
                                  </p:stCondLst>
                                  <p:childTnLst>
                                    <p:set>
                                      <p:cBhvr>
                                        <p:cTn id="48" dur="1" fill="hold">
                                          <p:stCondLst>
                                            <p:cond delay="0"/>
                                          </p:stCondLst>
                                        </p:cTn>
                                        <p:tgtEl>
                                          <p:spTgt spid="443414"/>
                                        </p:tgtEl>
                                        <p:attrNameLst>
                                          <p:attrName>style.visibility</p:attrName>
                                        </p:attrNameLst>
                                      </p:cBhvr>
                                      <p:to>
                                        <p:strVal val="visible"/>
                                      </p:to>
                                    </p:set>
                                    <p:animEffect transition="in" filter="wipe(left)">
                                      <p:cBhvr>
                                        <p:cTn id="49" dur="500"/>
                                        <p:tgtEl>
                                          <p:spTgt spid="443414"/>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43416"/>
                                        </p:tgtEl>
                                        <p:attrNameLst>
                                          <p:attrName>style.visibility</p:attrName>
                                        </p:attrNameLst>
                                      </p:cBhvr>
                                      <p:to>
                                        <p:strVal val="visible"/>
                                      </p:to>
                                    </p:set>
                                    <p:animEffect transition="in" filter="wipe(left)">
                                      <p:cBhvr>
                                        <p:cTn id="53" dur="500"/>
                                        <p:tgtEl>
                                          <p:spTgt spid="443416"/>
                                        </p:tgtEl>
                                      </p:cBhvr>
                                    </p:animEffect>
                                  </p:childTnLst>
                                </p:cTn>
                              </p:par>
                            </p:childTnLst>
                          </p:cTn>
                        </p:par>
                        <p:par>
                          <p:cTn id="54" fill="hold">
                            <p:stCondLst>
                              <p:cond delay="1000"/>
                            </p:stCondLst>
                            <p:childTnLst>
                              <p:par>
                                <p:cTn id="55" presetID="35" presetClass="path" presetSubtype="0" accel="50000" decel="50000" fill="hold" grpId="1" nodeType="afterEffect">
                                  <p:stCondLst>
                                    <p:cond delay="0"/>
                                  </p:stCondLst>
                                  <p:childTnLst>
                                    <p:animMotion origin="layout" path="M 2.77778E-7 2.22222E-6 L -0.34253 -0.01042 " pathEditMode="relative" rAng="0" ptsTypes="AA">
                                      <p:cBhvr>
                                        <p:cTn id="56" dur="1000" fill="hold"/>
                                        <p:tgtEl>
                                          <p:spTgt spid="443417"/>
                                        </p:tgtEl>
                                        <p:attrNameLst>
                                          <p:attrName>ppt_x</p:attrName>
                                          <p:attrName>ppt_y</p:attrName>
                                        </p:attrNameLst>
                                      </p:cBhvr>
                                      <p:rCtr x="-17100" y="-500"/>
                                    </p:animMotion>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443418"/>
                                        </p:tgtEl>
                                        <p:attrNameLst>
                                          <p:attrName>style.visibility</p:attrName>
                                        </p:attrNameLst>
                                      </p:cBhvr>
                                      <p:to>
                                        <p:strVal val="visible"/>
                                      </p:to>
                                    </p:set>
                                    <p:animEffect transition="in" filter="wipe(left)">
                                      <p:cBhvr>
                                        <p:cTn id="60" dur="500"/>
                                        <p:tgtEl>
                                          <p:spTgt spid="443418"/>
                                        </p:tgtEl>
                                      </p:cBhvr>
                                    </p:animEffect>
                                  </p:childTnLst>
                                </p:cTn>
                              </p:par>
                            </p:childTnLst>
                          </p:cTn>
                        </p:par>
                        <p:par>
                          <p:cTn id="61" fill="hold">
                            <p:stCondLst>
                              <p:cond delay="25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9" grpId="0" bldLvl="0" animBg="1"/>
      <p:bldP spid="443399" grpId="1" bldLvl="0" animBg="1"/>
      <p:bldP spid="443400" grpId="0" bldLvl="0" animBg="1"/>
      <p:bldP spid="443400" grpId="1" bldLvl="0" animBg="1"/>
      <p:bldP spid="443408" grpId="0" bldLvl="0" animBg="1"/>
      <p:bldP spid="443416" grpId="0" bldLvl="0" animBg="1"/>
      <p:bldP spid="443417" grpId="0" bldLvl="0" animBg="1"/>
      <p:bldP spid="443417" grpId="1" bldLvl="0" animBg="1"/>
      <p:bldP spid="44341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3044" y="286077"/>
            <a:ext cx="3311569" cy="523220"/>
          </a:xfrm>
        </p:spPr>
        <p:txBody>
          <a:bodyPr/>
          <a:lstStyle/>
          <a:p>
            <a:pPr>
              <a:defRPr/>
            </a:pPr>
            <a:r>
              <a:rPr lang="en-US" altLang="zh-CN" dirty="0" smtClean="0"/>
              <a:t>MVC</a:t>
            </a:r>
            <a:r>
              <a:rPr lang="zh-CN" altLang="en-US" dirty="0" smtClean="0"/>
              <a:t>设计模式</a:t>
            </a:r>
            <a:r>
              <a:rPr lang="en-US" altLang="zh-CN" dirty="0" smtClean="0"/>
              <a:t>5-1</a:t>
            </a:r>
            <a:endParaRPr dirty="0"/>
          </a:p>
        </p:txBody>
      </p:sp>
      <p:sp>
        <p:nvSpPr>
          <p:cNvPr id="3" name="内容占位符 2"/>
          <p:cNvSpPr>
            <a:spLocks noGrp="1"/>
          </p:cNvSpPr>
          <p:nvPr>
            <p:ph idx="1"/>
          </p:nvPr>
        </p:nvSpPr>
        <p:spPr>
          <a:xfrm>
            <a:off x="599008" y="980901"/>
            <a:ext cx="7645400" cy="5832475"/>
          </a:xfrm>
        </p:spPr>
        <p:txBody>
          <a:bodyPr/>
          <a:lstStyle/>
          <a:p>
            <a:pPr marL="342900" lvl="1" indent="-342900">
              <a:buFont typeface="Wingdings" panose="05000000000000000000" pitchFamily="2" charset="2"/>
              <a:buChar char="n"/>
              <a:defRPr/>
            </a:pPr>
            <a:r>
              <a:rPr lang="zh-CN" altLang="zh-CN" sz="2600" dirty="0" smtClean="0">
                <a:cs typeface="+mn-cs"/>
              </a:rPr>
              <a:t>视图</a:t>
            </a:r>
            <a:r>
              <a:rPr lang="zh-CN" altLang="zh-CN" sz="2600" dirty="0">
                <a:cs typeface="+mn-cs"/>
              </a:rPr>
              <a:t>（</a:t>
            </a:r>
            <a:r>
              <a:rPr lang="fr-FR" altLang="zh-CN" sz="2600" dirty="0">
                <a:cs typeface="+mn-cs"/>
              </a:rPr>
              <a:t>View</a:t>
            </a:r>
            <a:r>
              <a:rPr lang="zh-CN" altLang="zh-CN" sz="2600" dirty="0">
                <a:cs typeface="+mn-cs"/>
              </a:rPr>
              <a:t>）</a:t>
            </a:r>
            <a:r>
              <a:rPr lang="en-US" altLang="zh-CN" sz="2600" dirty="0">
                <a:cs typeface="+mn-cs"/>
              </a:rPr>
              <a:t>-</a:t>
            </a:r>
            <a:r>
              <a:rPr lang="zh-CN" altLang="en-US" sz="2600" dirty="0">
                <a:cs typeface="+mn-cs"/>
              </a:rPr>
              <a:t>对应组件：</a:t>
            </a:r>
            <a:r>
              <a:rPr lang="fr-FR" altLang="zh-CN" sz="2600" dirty="0">
                <a:cs typeface="+mn-cs"/>
              </a:rPr>
              <a:t>JSP</a:t>
            </a:r>
            <a:r>
              <a:rPr lang="zh-CN" altLang="zh-CN" sz="2600" dirty="0">
                <a:cs typeface="+mn-cs"/>
              </a:rPr>
              <a:t>或者</a:t>
            </a:r>
            <a:r>
              <a:rPr lang="fr-FR" altLang="zh-CN" sz="2600" dirty="0">
                <a:cs typeface="+mn-cs"/>
              </a:rPr>
              <a:t>HTML</a:t>
            </a:r>
            <a:r>
              <a:rPr lang="zh-CN" altLang="zh-CN" sz="2600" dirty="0">
                <a:cs typeface="+mn-cs"/>
              </a:rPr>
              <a:t>文件</a:t>
            </a:r>
            <a:endParaRPr lang="en-US" altLang="zh-CN" sz="2600" dirty="0">
              <a:cs typeface="+mn-cs"/>
            </a:endParaRPr>
          </a:p>
          <a:p>
            <a:pPr marL="342900" lvl="1" indent="-342900">
              <a:buFont typeface="Wingdings" panose="05000000000000000000" pitchFamily="2" charset="2"/>
              <a:buChar char="n"/>
              <a:defRPr/>
            </a:pPr>
            <a:r>
              <a:rPr lang="zh-CN" altLang="zh-CN" sz="2600" dirty="0">
                <a:cs typeface="+mn-cs"/>
              </a:rPr>
              <a:t>控制器（</a:t>
            </a:r>
            <a:r>
              <a:rPr lang="fr-FR" altLang="zh-CN" sz="2600" dirty="0">
                <a:cs typeface="+mn-cs"/>
              </a:rPr>
              <a:t>Controller</a:t>
            </a:r>
            <a:r>
              <a:rPr lang="zh-CN" altLang="zh-CN" sz="2600" dirty="0">
                <a:cs typeface="+mn-cs"/>
              </a:rPr>
              <a:t>）</a:t>
            </a:r>
            <a:r>
              <a:rPr lang="en-US" altLang="zh-CN" sz="2600" dirty="0">
                <a:cs typeface="+mn-cs"/>
              </a:rPr>
              <a:t>-</a:t>
            </a:r>
            <a:r>
              <a:rPr lang="zh-CN" altLang="zh-CN" sz="2600" dirty="0">
                <a:cs typeface="+mn-cs"/>
              </a:rPr>
              <a:t>对应组件：</a:t>
            </a:r>
            <a:r>
              <a:rPr lang="fr-FR" altLang="zh-CN" sz="2600" dirty="0">
                <a:cs typeface="+mn-cs"/>
              </a:rPr>
              <a:t>Servlet</a:t>
            </a:r>
            <a:endParaRPr lang="fr-FR" altLang="zh-CN" sz="2600" dirty="0">
              <a:cs typeface="+mn-cs"/>
            </a:endParaRPr>
          </a:p>
          <a:p>
            <a:pPr marL="342900" lvl="1" indent="-342900">
              <a:buFont typeface="Wingdings" panose="05000000000000000000" pitchFamily="2" charset="2"/>
              <a:buChar char="n"/>
              <a:defRPr/>
            </a:pPr>
            <a:r>
              <a:rPr lang="zh-CN" altLang="zh-CN" sz="2600" dirty="0">
                <a:cs typeface="+mn-cs"/>
              </a:rPr>
              <a:t>模型（</a:t>
            </a:r>
            <a:r>
              <a:rPr lang="fr-FR" altLang="zh-CN" sz="2600" dirty="0">
                <a:cs typeface="+mn-cs"/>
              </a:rPr>
              <a:t>Model</a:t>
            </a:r>
            <a:r>
              <a:rPr lang="zh-CN" altLang="zh-CN" sz="2600" dirty="0">
                <a:cs typeface="+mn-cs"/>
              </a:rPr>
              <a:t>）</a:t>
            </a:r>
            <a:r>
              <a:rPr lang="en-US" altLang="zh-CN" sz="2600" dirty="0">
                <a:cs typeface="+mn-cs"/>
              </a:rPr>
              <a:t> -</a:t>
            </a:r>
            <a:r>
              <a:rPr lang="zh-CN" altLang="zh-CN" sz="2600" dirty="0">
                <a:cs typeface="+mn-cs"/>
              </a:rPr>
              <a:t>对应组件：</a:t>
            </a:r>
            <a:r>
              <a:rPr lang="fr-FR" altLang="zh-CN" sz="2600" dirty="0">
                <a:cs typeface="+mn-cs"/>
              </a:rPr>
              <a:t>JavaBean</a:t>
            </a:r>
            <a:endParaRPr lang="zh-CN" altLang="en-US" sz="2600" dirty="0">
              <a:cs typeface="+mn-cs"/>
            </a:endParaRPr>
          </a:p>
        </p:txBody>
      </p:sp>
      <p:sp>
        <p:nvSpPr>
          <p:cNvPr id="18" name="AutoShape 9"/>
          <p:cNvSpPr>
            <a:spLocks noChangeArrowheads="1"/>
          </p:cNvSpPr>
          <p:nvPr/>
        </p:nvSpPr>
        <p:spPr bwMode="auto">
          <a:xfrm>
            <a:off x="3451222" y="3714752"/>
            <a:ext cx="1071570" cy="408623"/>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algn="ctr"/>
            <a:r>
              <a:rPr lang="en-US" altLang="zh-CN" b="1" dirty="0" err="1" smtClean="0">
                <a:solidFill>
                  <a:schemeClr val="bg1"/>
                </a:solidFill>
                <a:ea typeface="黑体" panose="02010609060101010101" pitchFamily="2" charset="-122"/>
              </a:rPr>
              <a:t>Servlet</a:t>
            </a:r>
            <a:endParaRPr lang="en-US" altLang="zh-CN" b="1" dirty="0" smtClean="0">
              <a:solidFill>
                <a:schemeClr val="bg1"/>
              </a:solidFill>
              <a:ea typeface="黑体" panose="02010609060101010101" pitchFamily="2" charset="-122"/>
            </a:endParaRPr>
          </a:p>
        </p:txBody>
      </p:sp>
      <p:sp>
        <p:nvSpPr>
          <p:cNvPr id="19" name="AutoShape 9"/>
          <p:cNvSpPr>
            <a:spLocks noChangeArrowheads="1"/>
          </p:cNvSpPr>
          <p:nvPr/>
        </p:nvSpPr>
        <p:spPr bwMode="auto">
          <a:xfrm>
            <a:off x="5165734" y="4643446"/>
            <a:ext cx="1000132" cy="408623"/>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algn="ctr"/>
            <a:r>
              <a:rPr lang="en-US" altLang="zh-CN" b="1" dirty="0" smtClean="0">
                <a:solidFill>
                  <a:schemeClr val="bg1"/>
                </a:solidFill>
                <a:ea typeface="黑体" panose="02010609060101010101" pitchFamily="2" charset="-122"/>
              </a:rPr>
              <a:t>JSP</a:t>
            </a:r>
            <a:endParaRPr lang="en-US" altLang="zh-CN" b="1" dirty="0" smtClean="0">
              <a:solidFill>
                <a:schemeClr val="bg1"/>
              </a:solidFill>
              <a:ea typeface="黑体" panose="02010609060101010101" pitchFamily="2" charset="-122"/>
            </a:endParaRPr>
          </a:p>
        </p:txBody>
      </p:sp>
      <p:cxnSp>
        <p:nvCxnSpPr>
          <p:cNvPr id="20" name="直接箭头连接符 19"/>
          <p:cNvCxnSpPr>
            <a:stCxn id="19" idx="0"/>
          </p:cNvCxnSpPr>
          <p:nvPr/>
        </p:nvCxnSpPr>
        <p:spPr>
          <a:xfrm rot="16200000" flipV="1">
            <a:off x="5081540" y="4059185"/>
            <a:ext cx="1143008" cy="25513"/>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36"/>
          <p:cNvSpPr>
            <a:spLocks noChangeArrowheads="1"/>
          </p:cNvSpPr>
          <p:nvPr/>
        </p:nvSpPr>
        <p:spPr bwMode="auto">
          <a:xfrm>
            <a:off x="4165609" y="5715022"/>
            <a:ext cx="1143001" cy="785812"/>
          </a:xfrm>
          <a:prstGeom prst="can">
            <a:avLst>
              <a:gd name="adj" fmla="val 33355"/>
            </a:avLst>
          </a:prstGeom>
          <a:gradFill rotWithShape="0">
            <a:gsLst>
              <a:gs pos="0">
                <a:schemeClr val="tx2"/>
              </a:gs>
              <a:gs pos="50000">
                <a:srgbClr val="0066FF"/>
              </a:gs>
              <a:gs pos="100000">
                <a:schemeClr val="tx2"/>
              </a:gs>
            </a:gsLst>
            <a:lin ang="0" scaled="1"/>
          </a:gradFill>
          <a:ln w="19050" cap="rnd">
            <a:solidFill>
              <a:srgbClr val="33CCCC"/>
            </a:solidFill>
            <a:round/>
          </a:ln>
          <a:effectLst>
            <a:outerShdw dist="71842" dir="2700000" algn="ctr" rotWithShape="0">
              <a:schemeClr val="bg2">
                <a:alpha val="50000"/>
              </a:schemeClr>
            </a:outerShdw>
          </a:effectLst>
        </p:spPr>
        <p:txBody>
          <a:bodyPr/>
          <a:lstStyle/>
          <a:p>
            <a:pPr algn="ctr" eaLnBrk="0" hangingPunct="0">
              <a:defRPr/>
            </a:pPr>
            <a:r>
              <a:rPr lang="zh-CN" altLang="en-US" b="1" dirty="0" err="1">
                <a:solidFill>
                  <a:schemeClr val="bg1"/>
                </a:solidFill>
                <a:latin typeface="+mn-lt"/>
                <a:ea typeface="黑体" panose="02010609060101010101" pitchFamily="2" charset="-122"/>
              </a:rPr>
              <a:t>数据库</a:t>
            </a:r>
            <a:endParaRPr lang="zh-CN" altLang="en-US" b="1" dirty="0" err="1">
              <a:solidFill>
                <a:schemeClr val="bg1"/>
              </a:solidFill>
              <a:latin typeface="+mn-lt"/>
              <a:ea typeface="黑体" panose="02010609060101010101" pitchFamily="2" charset="-122"/>
            </a:endParaRPr>
          </a:p>
        </p:txBody>
      </p:sp>
      <p:pic>
        <p:nvPicPr>
          <p:cNvPr id="22" name="Picture 4" descr="C:\Documents and Settings\yujuan.bai\桌面\WEB图片\WEB图片\WEB7.files\u=2843534597,1647259796&amp;fm=58.jpg"/>
          <p:cNvPicPr>
            <a:picLocks noChangeAspect="1" noChangeArrowheads="1"/>
          </p:cNvPicPr>
          <p:nvPr/>
        </p:nvPicPr>
        <p:blipFill>
          <a:blip r:embed="rId1"/>
          <a:srcRect/>
          <a:stretch>
            <a:fillRect/>
          </a:stretch>
        </p:blipFill>
        <p:spPr bwMode="auto">
          <a:xfrm>
            <a:off x="5237172" y="2714620"/>
            <a:ext cx="765407" cy="714380"/>
          </a:xfrm>
          <a:prstGeom prst="rect">
            <a:avLst/>
          </a:prstGeom>
          <a:ln>
            <a:noFill/>
          </a:ln>
          <a:effectLst>
            <a:outerShdw blurRad="190500" algn="tl" rotWithShape="0">
              <a:srgbClr val="000000">
                <a:alpha val="70000"/>
              </a:srgbClr>
            </a:outerShdw>
          </a:effectLst>
        </p:spPr>
      </p:pic>
      <p:sp>
        <p:nvSpPr>
          <p:cNvPr id="23" name="AutoShape 9"/>
          <p:cNvSpPr>
            <a:spLocks noChangeArrowheads="1"/>
          </p:cNvSpPr>
          <p:nvPr/>
        </p:nvSpPr>
        <p:spPr bwMode="auto">
          <a:xfrm>
            <a:off x="2951156" y="4643446"/>
            <a:ext cx="1500198" cy="408623"/>
          </a:xfrm>
          <a:prstGeom prst="roundRect">
            <a:avLst>
              <a:gd name="adj" fmla="val 16667"/>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224155" indent="-224155" algn="ctr"/>
            <a:r>
              <a:rPr lang="en-US" altLang="zh-CN" b="1" dirty="0" err="1" smtClean="0">
                <a:solidFill>
                  <a:schemeClr val="bg1"/>
                </a:solidFill>
                <a:ea typeface="黑体" panose="02010609060101010101" pitchFamily="2" charset="-122"/>
              </a:rPr>
              <a:t>JavaBean</a:t>
            </a:r>
            <a:endParaRPr lang="en-US" altLang="zh-CN" b="1" dirty="0" smtClean="0">
              <a:solidFill>
                <a:schemeClr val="bg1"/>
              </a:solidFill>
              <a:ea typeface="黑体" panose="02010609060101010101" pitchFamily="2" charset="-122"/>
            </a:endParaRPr>
          </a:p>
        </p:txBody>
      </p:sp>
      <p:cxnSp>
        <p:nvCxnSpPr>
          <p:cNvPr id="24" name="直接箭头连接符 23"/>
          <p:cNvCxnSpPr/>
          <p:nvPr/>
        </p:nvCxnSpPr>
        <p:spPr>
          <a:xfrm rot="10800000">
            <a:off x="3879852" y="5072074"/>
            <a:ext cx="642941" cy="571504"/>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a:xfrm rot="16200000" flipH="1">
            <a:off x="3522660" y="5143512"/>
            <a:ext cx="642942" cy="642942"/>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6" name="直接箭头连接符 25"/>
          <p:cNvCxnSpPr/>
          <p:nvPr/>
        </p:nvCxnSpPr>
        <p:spPr>
          <a:xfrm rot="5400000" flipH="1" flipV="1">
            <a:off x="3808412" y="4143380"/>
            <a:ext cx="500066" cy="500066"/>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7" name="直接箭头连接符 26"/>
          <p:cNvCxnSpPr>
            <a:stCxn id="18" idx="2"/>
          </p:cNvCxnSpPr>
          <p:nvPr/>
        </p:nvCxnSpPr>
        <p:spPr>
          <a:xfrm rot="5400000">
            <a:off x="3459079" y="4115519"/>
            <a:ext cx="520073" cy="535785"/>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rot="10800000" flipV="1">
            <a:off x="4022726" y="3214687"/>
            <a:ext cx="1143008" cy="520069"/>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8" idx="3"/>
          </p:cNvCxnSpPr>
          <p:nvPr/>
        </p:nvCxnSpPr>
        <p:spPr>
          <a:xfrm>
            <a:off x="4522792" y="3919064"/>
            <a:ext cx="857256" cy="724382"/>
          </a:xfrm>
          <a:prstGeom prst="straightConnector1">
            <a:avLst/>
          </a:prstGeom>
          <a:ln cmpd="sng">
            <a:solidFill>
              <a:schemeClr val="tx2">
                <a:lumMod val="60000"/>
                <a:lumOff val="4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6380180" y="4143380"/>
            <a:ext cx="1000132" cy="408623"/>
          </a:xfrm>
          <a:prstGeom prst="wedgeRoundRectCallout">
            <a:avLst>
              <a:gd name="adj1" fmla="val -71763"/>
              <a:gd name="adj2" fmla="val 115658"/>
              <a:gd name="adj3" fmla="val 16667"/>
            </a:avLst>
          </a:prstGeom>
          <a:solidFill>
            <a:schemeClr val="tx2">
              <a:lumMod val="60000"/>
              <a:lumOff val="40000"/>
            </a:schemeClr>
          </a:solidFill>
          <a:ln w="952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85750" indent="-285750" algn="l" eaLnBrk="0" hangingPunct="0">
              <a:buClr>
                <a:srgbClr val="233DA9"/>
              </a:buClr>
              <a:buSzPct val="80000"/>
              <a:defRPr/>
            </a:pPr>
            <a:r>
              <a:rPr lang="en-US" altLang="zh-CN" b="1" dirty="0" smtClean="0">
                <a:solidFill>
                  <a:schemeClr val="bg1"/>
                </a:solidFill>
                <a:latin typeface="Arial" panose="020B0604020202020204" pitchFamily="34" charset="0"/>
                <a:ea typeface="黑体" panose="02010609060101010101" pitchFamily="2" charset="-122"/>
              </a:rPr>
              <a:t>View</a:t>
            </a:r>
            <a:endParaRPr lang="zh-CN" altLang="en-US" b="1" dirty="0">
              <a:solidFill>
                <a:schemeClr val="bg1"/>
              </a:solidFill>
              <a:latin typeface="Arial" panose="020B0604020202020204" pitchFamily="34" charset="0"/>
              <a:ea typeface="黑体" panose="02010609060101010101" pitchFamily="2" charset="-122"/>
            </a:endParaRPr>
          </a:p>
        </p:txBody>
      </p:sp>
      <p:sp>
        <p:nvSpPr>
          <p:cNvPr id="31" name="AutoShape 6"/>
          <p:cNvSpPr>
            <a:spLocks noChangeArrowheads="1"/>
          </p:cNvSpPr>
          <p:nvPr/>
        </p:nvSpPr>
        <p:spPr bwMode="auto">
          <a:xfrm>
            <a:off x="2093900" y="3143248"/>
            <a:ext cx="1357322" cy="408623"/>
          </a:xfrm>
          <a:prstGeom prst="wedgeRoundRectCallout">
            <a:avLst>
              <a:gd name="adj1" fmla="val 51051"/>
              <a:gd name="adj2" fmla="val 102299"/>
              <a:gd name="adj3" fmla="val 16667"/>
            </a:avLst>
          </a:prstGeom>
          <a:solidFill>
            <a:schemeClr val="tx2">
              <a:lumMod val="60000"/>
              <a:lumOff val="40000"/>
            </a:schemeClr>
          </a:solidFill>
          <a:ln w="952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85750" indent="-285750" algn="l" eaLnBrk="0" hangingPunct="0">
              <a:buClr>
                <a:srgbClr val="233DA9"/>
              </a:buClr>
              <a:buSzPct val="80000"/>
              <a:defRPr/>
            </a:pPr>
            <a:r>
              <a:rPr lang="en-US" altLang="zh-CN" b="1" dirty="0" smtClean="0">
                <a:solidFill>
                  <a:schemeClr val="bg1"/>
                </a:solidFill>
                <a:latin typeface="Arial" panose="020B0604020202020204" pitchFamily="34" charset="0"/>
                <a:ea typeface="黑体" panose="02010609060101010101" pitchFamily="2" charset="-122"/>
              </a:rPr>
              <a:t>Controller</a:t>
            </a:r>
            <a:endParaRPr lang="zh-CN" altLang="en-US" b="1" dirty="0">
              <a:solidFill>
                <a:schemeClr val="bg1"/>
              </a:solidFill>
              <a:latin typeface="Arial" panose="020B0604020202020204" pitchFamily="34" charset="0"/>
              <a:ea typeface="黑体" panose="02010609060101010101" pitchFamily="2" charset="-122"/>
            </a:endParaRPr>
          </a:p>
        </p:txBody>
      </p:sp>
      <p:sp>
        <p:nvSpPr>
          <p:cNvPr id="32" name="AutoShape 6"/>
          <p:cNvSpPr>
            <a:spLocks noChangeArrowheads="1"/>
          </p:cNvSpPr>
          <p:nvPr/>
        </p:nvSpPr>
        <p:spPr bwMode="auto">
          <a:xfrm>
            <a:off x="2022462" y="5286388"/>
            <a:ext cx="1357322" cy="408623"/>
          </a:xfrm>
          <a:prstGeom prst="wedgeRoundRectCallout">
            <a:avLst>
              <a:gd name="adj1" fmla="val 32952"/>
              <a:gd name="adj2" fmla="val -108117"/>
              <a:gd name="adj3" fmla="val 16667"/>
            </a:avLst>
          </a:prstGeom>
          <a:solidFill>
            <a:schemeClr val="tx2">
              <a:lumMod val="60000"/>
              <a:lumOff val="40000"/>
            </a:schemeClr>
          </a:solidFill>
          <a:ln w="9525" algn="ctr">
            <a:solidFill>
              <a:schemeClr val="bg1"/>
            </a:solidFill>
            <a:miter lim="800000"/>
          </a:ln>
          <a:effectLst>
            <a:outerShdw blurRad="63500" sx="102000" sy="102000" algn="ctr" rotWithShape="0">
              <a:prstClr val="black">
                <a:alpha val="40000"/>
              </a:prstClr>
            </a:outerShdw>
          </a:effectLst>
        </p:spPr>
        <p:txBody>
          <a:bodyPr wrap="square" anchorCtr="1">
            <a:spAutoFit/>
          </a:bodyPr>
          <a:lstStyle/>
          <a:p>
            <a:pPr marL="285750" indent="-285750" algn="l" eaLnBrk="0" hangingPunct="0">
              <a:buClr>
                <a:srgbClr val="233DA9"/>
              </a:buClr>
              <a:buSzPct val="80000"/>
              <a:defRPr/>
            </a:pPr>
            <a:r>
              <a:rPr lang="en-US" altLang="zh-CN" b="1" dirty="0" smtClean="0">
                <a:solidFill>
                  <a:schemeClr val="bg1"/>
                </a:solidFill>
                <a:latin typeface="Arial" panose="020B0604020202020204" pitchFamily="34" charset="0"/>
                <a:ea typeface="黑体" panose="02010609060101010101" pitchFamily="2" charset="-122"/>
              </a:rPr>
              <a:t>Model</a:t>
            </a:r>
            <a:endParaRPr lang="zh-CN" altLang="en-US" b="1" dirty="0">
              <a:solidFill>
                <a:schemeClr val="bg1"/>
              </a:solidFill>
              <a:latin typeface="Arial" panose="020B0604020202020204" pitchFamily="34" charset="0"/>
              <a:ea typeface="黑体" panose="02010609060101010101" pitchFamily="2" charset="-122"/>
            </a:endParaRPr>
          </a:p>
        </p:txBody>
      </p:sp>
      <p:sp>
        <p:nvSpPr>
          <p:cNvPr id="5" name="灯片编号占位符 4"/>
          <p:cNvSpPr>
            <a:spLocks noGrp="1"/>
          </p:cNvSpPr>
          <p:nvPr>
            <p:ph type="sldNum" sz="quarter" idx="10"/>
          </p:nvPr>
        </p:nvSpPr>
        <p:spPr/>
        <p:txBody>
          <a:bodyPr/>
          <a:lstStyle/>
          <a:p>
            <a:pPr>
              <a:defRPr/>
            </a:pPr>
            <a:fld id="{6FAA6681-B3DD-4282-9F56-027B6A013B78}"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80728"/>
            <a:ext cx="7645400" cy="894482"/>
          </a:xfrm>
        </p:spPr>
        <p:txBody>
          <a:bodyPr/>
          <a:lstStyle/>
          <a:p>
            <a:pPr>
              <a:defRPr/>
            </a:pPr>
            <a:r>
              <a:rPr lang="en-US" altLang="zh-CN" dirty="0" smtClean="0"/>
              <a:t>JSP Model1</a:t>
            </a:r>
            <a:endParaRPr lang="en-US" altLang="zh-CN" dirty="0" smtClean="0"/>
          </a:p>
        </p:txBody>
      </p:sp>
      <p:sp>
        <p:nvSpPr>
          <p:cNvPr id="4" name="标题 3"/>
          <p:cNvSpPr>
            <a:spLocks noGrp="1"/>
          </p:cNvSpPr>
          <p:nvPr>
            <p:ph type="title"/>
          </p:nvPr>
        </p:nvSpPr>
        <p:spPr>
          <a:xfrm>
            <a:off x="5796136" y="285750"/>
            <a:ext cx="3168477" cy="523875"/>
          </a:xfrm>
        </p:spPr>
        <p:txBody>
          <a:bodyPr/>
          <a:lstStyle/>
          <a:p>
            <a:pPr>
              <a:defRPr/>
            </a:pPr>
            <a:r>
              <a:rPr lang="en-US" altLang="zh-CN" dirty="0"/>
              <a:t>MVC</a:t>
            </a:r>
            <a:r>
              <a:rPr lang="zh-CN" altLang="en-US" dirty="0"/>
              <a:t>设计</a:t>
            </a:r>
            <a:r>
              <a:rPr lang="zh-CN" altLang="en-US" dirty="0" smtClean="0"/>
              <a:t>模式</a:t>
            </a:r>
            <a:r>
              <a:rPr lang="en-US" altLang="zh-CN" dirty="0" smtClean="0"/>
              <a:t>5-2</a:t>
            </a:r>
            <a:endParaRPr dirty="0"/>
          </a:p>
        </p:txBody>
      </p:sp>
      <p:pic>
        <p:nvPicPr>
          <p:cNvPr id="7" name="Picture 3"/>
          <p:cNvPicPr>
            <a:picLocks noChangeAspect="1" noChangeArrowheads="1"/>
          </p:cNvPicPr>
          <p:nvPr/>
        </p:nvPicPr>
        <p:blipFill>
          <a:blip r:embed="rId1"/>
          <a:srcRect/>
          <a:stretch>
            <a:fillRect/>
          </a:stretch>
        </p:blipFill>
        <p:spPr bwMode="auto">
          <a:xfrm>
            <a:off x="785786" y="1757365"/>
            <a:ext cx="7786742" cy="4725288"/>
          </a:xfrm>
          <a:prstGeom prst="rect">
            <a:avLst/>
          </a:prstGeom>
          <a:noFill/>
          <a:ln w="9525">
            <a:noFill/>
            <a:miter lim="800000"/>
            <a:headEnd/>
            <a:tailEnd/>
          </a:ln>
          <a:effectLst/>
        </p:spPr>
      </p:pic>
      <p:sp>
        <p:nvSpPr>
          <p:cNvPr id="5" name="灯片编号占位符 4"/>
          <p:cNvSpPr>
            <a:spLocks noGrp="1"/>
          </p:cNvSpPr>
          <p:nvPr>
            <p:ph type="sldNum" sz="quarter" idx="10"/>
          </p:nvPr>
        </p:nvSpPr>
        <p:spPr/>
        <p:txBody>
          <a:bodyPr/>
          <a:lstStyle/>
          <a:p>
            <a:pPr>
              <a:defRPr/>
            </a:pPr>
            <a:fld id="{6FAA6681-B3DD-4282-9F56-027B6A013B78}"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36712"/>
            <a:ext cx="7645400" cy="894482"/>
          </a:xfrm>
        </p:spPr>
        <p:txBody>
          <a:bodyPr/>
          <a:lstStyle/>
          <a:p>
            <a:pPr>
              <a:defRPr/>
            </a:pPr>
            <a:r>
              <a:rPr lang="en-US" altLang="zh-CN" dirty="0" smtClean="0"/>
              <a:t>JSP Model2</a:t>
            </a:r>
            <a:endParaRPr lang="en-US" altLang="zh-CN" dirty="0" smtClean="0"/>
          </a:p>
          <a:p>
            <a:pPr lvl="1">
              <a:defRPr/>
            </a:pPr>
            <a:r>
              <a:rPr lang="en-US" altLang="zh-CN" dirty="0" smtClean="0"/>
              <a:t>JSP</a:t>
            </a:r>
            <a:r>
              <a:rPr lang="zh-CN" altLang="en-US" dirty="0" smtClean="0"/>
              <a:t>：负责</a:t>
            </a:r>
            <a:r>
              <a:rPr lang="zh-CN" altLang="en-US" dirty="0"/>
              <a:t>生成动态网页</a:t>
            </a:r>
            <a:endParaRPr lang="en-US" altLang="zh-CN" dirty="0"/>
          </a:p>
          <a:p>
            <a:pPr lvl="1">
              <a:defRPr/>
            </a:pPr>
            <a:r>
              <a:rPr lang="en-US" altLang="zh-CN" dirty="0" smtClean="0"/>
              <a:t>Servlet</a:t>
            </a:r>
            <a:r>
              <a:rPr lang="zh-CN" altLang="en-US" dirty="0" smtClean="0"/>
              <a:t>：负责</a:t>
            </a:r>
            <a:r>
              <a:rPr lang="zh-CN" altLang="en-US" dirty="0"/>
              <a:t>流程控制</a:t>
            </a:r>
            <a:endParaRPr lang="en-US" altLang="zh-CN" dirty="0"/>
          </a:p>
          <a:p>
            <a:pPr lvl="1">
              <a:defRPr/>
            </a:pPr>
            <a:r>
              <a:rPr lang="en-US" altLang="zh-CN" dirty="0" smtClean="0"/>
              <a:t>JavaBean</a:t>
            </a:r>
            <a:r>
              <a:rPr lang="zh-CN" altLang="en-US" dirty="0" smtClean="0"/>
              <a:t>：负责</a:t>
            </a:r>
            <a:r>
              <a:rPr lang="zh-CN" altLang="en-US" dirty="0"/>
              <a:t>业务逻辑处理</a:t>
            </a:r>
            <a:endParaRPr lang="en-US" altLang="zh-CN" dirty="0"/>
          </a:p>
          <a:p>
            <a:pPr>
              <a:defRPr/>
            </a:pPr>
            <a:endParaRPr lang="en-US" altLang="zh-CN" dirty="0" smtClean="0"/>
          </a:p>
        </p:txBody>
      </p:sp>
      <p:sp>
        <p:nvSpPr>
          <p:cNvPr id="4" name="标题 3"/>
          <p:cNvSpPr>
            <a:spLocks noGrp="1"/>
          </p:cNvSpPr>
          <p:nvPr>
            <p:ph type="title"/>
          </p:nvPr>
        </p:nvSpPr>
        <p:spPr>
          <a:xfrm>
            <a:off x="5724128" y="285750"/>
            <a:ext cx="3240485" cy="523875"/>
          </a:xfrm>
        </p:spPr>
        <p:txBody>
          <a:bodyPr/>
          <a:lstStyle/>
          <a:p>
            <a:pPr>
              <a:defRPr/>
            </a:pPr>
            <a:r>
              <a:rPr lang="en-US" altLang="zh-CN" dirty="0"/>
              <a:t>MVC</a:t>
            </a:r>
            <a:r>
              <a:rPr lang="zh-CN" altLang="en-US" dirty="0"/>
              <a:t>设计</a:t>
            </a:r>
            <a:r>
              <a:rPr lang="zh-CN" altLang="en-US" dirty="0" smtClean="0"/>
              <a:t>模式</a:t>
            </a:r>
            <a:r>
              <a:rPr lang="en-US" altLang="zh-CN" dirty="0" smtClean="0"/>
              <a:t>5-3</a:t>
            </a:r>
            <a:endParaRPr dirty="0"/>
          </a:p>
        </p:txBody>
      </p:sp>
      <p:pic>
        <p:nvPicPr>
          <p:cNvPr id="6" name="Picture 3"/>
          <p:cNvPicPr>
            <a:picLocks noChangeAspect="1" noChangeArrowheads="1"/>
          </p:cNvPicPr>
          <p:nvPr/>
        </p:nvPicPr>
        <p:blipFill>
          <a:blip r:embed="rId1"/>
          <a:srcRect/>
          <a:stretch>
            <a:fillRect/>
          </a:stretch>
        </p:blipFill>
        <p:spPr bwMode="auto">
          <a:xfrm>
            <a:off x="1115616" y="2719409"/>
            <a:ext cx="7305675" cy="3781425"/>
          </a:xfrm>
          <a:prstGeom prst="rect">
            <a:avLst/>
          </a:prstGeom>
          <a:noFill/>
          <a:ln w="9525">
            <a:noFill/>
            <a:miter lim="800000"/>
            <a:headEnd/>
            <a:tailEnd/>
          </a:ln>
          <a:effectLst/>
        </p:spPr>
      </p:pic>
      <p:sp>
        <p:nvSpPr>
          <p:cNvPr id="5" name="灯片编号占位符 4"/>
          <p:cNvSpPr>
            <a:spLocks noGrp="1"/>
          </p:cNvSpPr>
          <p:nvPr>
            <p:ph type="sldNum" sz="quarter" idx="10"/>
          </p:nvPr>
        </p:nvSpPr>
        <p:spPr/>
        <p:txBody>
          <a:bodyPr/>
          <a:lstStyle/>
          <a:p>
            <a:pPr>
              <a:defRPr/>
            </a:pPr>
            <a:fld id="{6FAA6681-B3DD-4282-9F56-027B6A013B78}"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4128" y="314325"/>
            <a:ext cx="3240485" cy="522288"/>
          </a:xfrm>
        </p:spPr>
        <p:txBody>
          <a:bodyPr/>
          <a:lstStyle/>
          <a:p>
            <a:pPr>
              <a:defRPr/>
            </a:pPr>
            <a:r>
              <a:rPr lang="en-US" altLang="zh-CN" dirty="0"/>
              <a:t>MVC</a:t>
            </a:r>
            <a:r>
              <a:rPr lang="zh-CN" altLang="en-US" dirty="0"/>
              <a:t>设计</a:t>
            </a:r>
            <a:r>
              <a:rPr lang="zh-CN" altLang="en-US" dirty="0" smtClean="0"/>
              <a:t>模式</a:t>
            </a:r>
            <a:r>
              <a:rPr lang="en-US" altLang="zh-CN" dirty="0" smtClean="0"/>
              <a:t>5-4</a:t>
            </a:r>
            <a:endParaRPr dirty="0"/>
          </a:p>
        </p:txBody>
      </p:sp>
      <p:pic>
        <p:nvPicPr>
          <p:cNvPr id="13" name="Picture 3"/>
          <p:cNvPicPr>
            <a:picLocks noChangeAspect="1" noChangeArrowheads="1"/>
          </p:cNvPicPr>
          <p:nvPr/>
        </p:nvPicPr>
        <p:blipFill>
          <a:blip r:embed="rId1"/>
          <a:srcRect/>
          <a:stretch>
            <a:fillRect/>
          </a:stretch>
        </p:blipFill>
        <p:spPr bwMode="auto">
          <a:xfrm>
            <a:off x="571500" y="1584151"/>
            <a:ext cx="8001000" cy="5229225"/>
          </a:xfrm>
          <a:prstGeom prst="rect">
            <a:avLst/>
          </a:prstGeom>
          <a:noFill/>
          <a:ln w="9525">
            <a:noFill/>
            <a:miter lim="800000"/>
            <a:headEnd/>
            <a:tailEnd/>
          </a:ln>
          <a:effectLst/>
        </p:spPr>
      </p:pic>
      <p:sp>
        <p:nvSpPr>
          <p:cNvPr id="14" name="内容占位符 2"/>
          <p:cNvSpPr>
            <a:spLocks noGrp="1"/>
          </p:cNvSpPr>
          <p:nvPr>
            <p:ph idx="1"/>
          </p:nvPr>
        </p:nvSpPr>
        <p:spPr>
          <a:xfrm>
            <a:off x="395536" y="836712"/>
            <a:ext cx="7645400" cy="894482"/>
          </a:xfrm>
        </p:spPr>
        <p:txBody>
          <a:bodyPr/>
          <a:lstStyle/>
          <a:p>
            <a:pPr>
              <a:defRPr/>
            </a:pPr>
            <a:r>
              <a:rPr lang="en-US" altLang="zh-CN" dirty="0" smtClean="0"/>
              <a:t>MVC </a:t>
            </a:r>
            <a:r>
              <a:rPr lang="zh-CN" altLang="en-US" dirty="0" smtClean="0"/>
              <a:t>处理过程</a:t>
            </a:r>
            <a:endParaRPr lang="en-US" altLang="zh-CN" dirty="0" smtClean="0"/>
          </a:p>
        </p:txBody>
      </p:sp>
      <p:sp>
        <p:nvSpPr>
          <p:cNvPr id="4" name="灯片编号占位符 3"/>
          <p:cNvSpPr>
            <a:spLocks noGrp="1"/>
          </p:cNvSpPr>
          <p:nvPr>
            <p:ph type="sldNum" sz="quarter" idx="10"/>
          </p:nvPr>
        </p:nvSpPr>
        <p:spPr/>
        <p:txBody>
          <a:bodyPr/>
          <a:lstStyle/>
          <a:p>
            <a:pPr>
              <a:defRPr/>
            </a:pPr>
            <a:fld id="{6FAA6681-B3DD-4282-9F56-027B6A013B78}"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8850" y="285750"/>
            <a:ext cx="1655763" cy="523875"/>
          </a:xfrm>
        </p:spPr>
        <p:txBody>
          <a:bodyPr/>
          <a:lstStyle/>
          <a:p>
            <a:pPr>
              <a:defRPr/>
            </a:pPr>
            <a:r>
              <a:rPr dirty="0" smtClean="0"/>
              <a:t>框架技术</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t>框架技术</a:t>
            </a:r>
            <a:endParaRPr lang="en-US" altLang="zh-CN" dirty="0"/>
          </a:p>
          <a:p>
            <a:pPr lvl="1">
              <a:defRPr/>
            </a:pPr>
            <a:r>
              <a:rPr lang="zh-CN" altLang="en-US" dirty="0">
                <a:latin typeface="楷体_GB2312" pitchFamily="49" charset="-122"/>
              </a:rPr>
              <a:t>是一个应用程序的半成品</a:t>
            </a:r>
            <a:endParaRPr lang="en-US" altLang="zh-CN" dirty="0">
              <a:latin typeface="楷体_GB2312" pitchFamily="49" charset="-122"/>
            </a:endParaRPr>
          </a:p>
          <a:p>
            <a:pPr lvl="1">
              <a:defRPr/>
            </a:pPr>
            <a:r>
              <a:rPr lang="zh-CN" altLang="en-US" dirty="0">
                <a:latin typeface="楷体_GB2312" pitchFamily="49" charset="-122"/>
              </a:rPr>
              <a:t>提供可重用的公共结构</a:t>
            </a:r>
            <a:endParaRPr lang="en-US" altLang="zh-CN" dirty="0">
              <a:latin typeface="楷体_GB2312" pitchFamily="49" charset="-122"/>
            </a:endParaRPr>
          </a:p>
          <a:p>
            <a:pPr lvl="1">
              <a:defRPr/>
            </a:pPr>
            <a:r>
              <a:rPr lang="zh-CN" altLang="en-US" dirty="0">
                <a:latin typeface="楷体_GB2312" pitchFamily="49" charset="-122"/>
              </a:rPr>
              <a:t>按一定规则组织的一组</a:t>
            </a:r>
            <a:r>
              <a:rPr lang="zh-CN" altLang="en-US" dirty="0" smtClean="0">
                <a:latin typeface="楷体_GB2312" pitchFamily="49" charset="-122"/>
              </a:rPr>
              <a:t>组件</a:t>
            </a:r>
            <a:endParaRPr lang="en-US" altLang="zh-CN" dirty="0" smtClean="0">
              <a:latin typeface="楷体_GB2312" pitchFamily="49" charset="-122"/>
            </a:endParaRPr>
          </a:p>
          <a:p>
            <a:pPr lvl="1">
              <a:defRPr/>
            </a:pPr>
            <a:endParaRPr lang="en-US" altLang="zh-CN" dirty="0" smtClean="0"/>
          </a:p>
          <a:p>
            <a:pPr>
              <a:defRPr/>
            </a:pPr>
            <a:r>
              <a:rPr lang="zh-CN" altLang="en-US" dirty="0"/>
              <a:t>分析优势</a:t>
            </a:r>
            <a:endParaRPr lang="en-US" altLang="zh-CN" dirty="0"/>
          </a:p>
          <a:p>
            <a:pPr lvl="1">
              <a:defRPr/>
            </a:pPr>
            <a:r>
              <a:rPr lang="zh-CN" altLang="en-US" dirty="0">
                <a:latin typeface="楷体_GB2312" pitchFamily="49" charset="-122"/>
              </a:rPr>
              <a:t>不用再考虑公共问题</a:t>
            </a:r>
            <a:endParaRPr lang="en-US" altLang="zh-CN" dirty="0">
              <a:latin typeface="楷体_GB2312" pitchFamily="49" charset="-122"/>
            </a:endParaRPr>
          </a:p>
          <a:p>
            <a:pPr lvl="1">
              <a:defRPr/>
            </a:pPr>
            <a:r>
              <a:rPr lang="zh-CN" altLang="en-US" dirty="0">
                <a:latin typeface="楷体_GB2312" pitchFamily="49" charset="-122"/>
              </a:rPr>
              <a:t>专心在业务实现上</a:t>
            </a:r>
            <a:endParaRPr lang="en-US" altLang="zh-CN" dirty="0">
              <a:latin typeface="楷体_GB2312" pitchFamily="49" charset="-122"/>
            </a:endParaRPr>
          </a:p>
          <a:p>
            <a:pPr lvl="1">
              <a:defRPr/>
            </a:pPr>
            <a:r>
              <a:rPr lang="zh-CN" altLang="en-US" dirty="0">
                <a:latin typeface="楷体_GB2312" pitchFamily="49" charset="-122"/>
              </a:rPr>
              <a:t>结构统一，易于学习、维护</a:t>
            </a:r>
            <a:endParaRPr lang="en-US" altLang="zh-CN" dirty="0">
              <a:latin typeface="楷体_GB2312" pitchFamily="49" charset="-122"/>
            </a:endParaRPr>
          </a:p>
          <a:p>
            <a:pPr lvl="1">
              <a:defRPr/>
            </a:pPr>
            <a:r>
              <a:rPr lang="zh-CN" altLang="en-US" dirty="0">
                <a:latin typeface="楷体_GB2312" pitchFamily="49" charset="-122"/>
              </a:rPr>
              <a:t>新手也可写出好程序 </a:t>
            </a:r>
            <a:endParaRPr lang="en-US" altLang="zh-CN" dirty="0" smtClean="0"/>
          </a:p>
          <a:p>
            <a:pPr lvl="1">
              <a:buFont typeface="Wingdings" panose="05000000000000000000" pitchFamily="2" charset="2"/>
              <a:buNone/>
              <a:defRPr/>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314325"/>
            <a:ext cx="3384501" cy="522288"/>
          </a:xfrm>
        </p:spPr>
        <p:txBody>
          <a:bodyPr/>
          <a:lstStyle/>
          <a:p>
            <a:pPr>
              <a:defRPr/>
            </a:pPr>
            <a:r>
              <a:rPr lang="en-US" altLang="zh-CN" dirty="0"/>
              <a:t>MVC</a:t>
            </a:r>
            <a:r>
              <a:rPr lang="zh-CN" altLang="en-US" dirty="0"/>
              <a:t>设计</a:t>
            </a:r>
            <a:r>
              <a:rPr lang="zh-CN" altLang="en-US" dirty="0" smtClean="0"/>
              <a:t>模式</a:t>
            </a:r>
            <a:r>
              <a:rPr lang="en-US" altLang="zh-CN" dirty="0" smtClean="0"/>
              <a:t>5-5</a:t>
            </a:r>
            <a:endParaRPr dirty="0"/>
          </a:p>
        </p:txBody>
      </p:sp>
      <p:sp>
        <p:nvSpPr>
          <p:cNvPr id="14" name="内容占位符 2"/>
          <p:cNvSpPr>
            <a:spLocks noGrp="1"/>
          </p:cNvSpPr>
          <p:nvPr>
            <p:ph idx="1"/>
          </p:nvPr>
        </p:nvSpPr>
        <p:spPr>
          <a:xfrm>
            <a:off x="454992" y="1052736"/>
            <a:ext cx="7645400" cy="4608512"/>
          </a:xfrm>
        </p:spPr>
        <p:txBody>
          <a:bodyPr/>
          <a:lstStyle/>
          <a:p>
            <a:pPr>
              <a:defRPr/>
            </a:pPr>
            <a:r>
              <a:rPr lang="en-US" altLang="zh-CN" dirty="0" smtClean="0"/>
              <a:t>MVC </a:t>
            </a:r>
            <a:r>
              <a:rPr lang="zh-CN" altLang="en-US" dirty="0" smtClean="0"/>
              <a:t>优点</a:t>
            </a:r>
            <a:endParaRPr lang="en-US" altLang="zh-CN" dirty="0" smtClean="0"/>
          </a:p>
          <a:p>
            <a:pPr lvl="1">
              <a:defRPr/>
            </a:pPr>
            <a:r>
              <a:rPr lang="zh-CN" altLang="en-US" dirty="0"/>
              <a:t>多视图共享一个模型，大大提高代码的可重用性</a:t>
            </a:r>
            <a:endParaRPr lang="en-US" altLang="zh-CN" dirty="0"/>
          </a:p>
          <a:p>
            <a:pPr lvl="1">
              <a:defRPr/>
            </a:pPr>
            <a:r>
              <a:rPr lang="en-US" altLang="zh-CN" dirty="0"/>
              <a:t>MVC</a:t>
            </a:r>
            <a:r>
              <a:rPr lang="zh-CN" altLang="en-US" dirty="0"/>
              <a:t>三个模块相互独立，松耦合架构</a:t>
            </a:r>
            <a:endParaRPr lang="en-US" altLang="zh-CN" dirty="0"/>
          </a:p>
          <a:p>
            <a:pPr lvl="1">
              <a:defRPr/>
            </a:pPr>
            <a:r>
              <a:rPr lang="zh-CN" altLang="en-US" dirty="0"/>
              <a:t>控制器提高了应用程序的灵活性和可配置性</a:t>
            </a:r>
            <a:endParaRPr lang="en-US" altLang="zh-CN" dirty="0"/>
          </a:p>
          <a:p>
            <a:pPr lvl="1">
              <a:defRPr/>
            </a:pPr>
            <a:r>
              <a:rPr lang="zh-CN" altLang="en-US" dirty="0"/>
              <a:t>有利于软件工程化</a:t>
            </a:r>
            <a:r>
              <a:rPr lang="zh-CN" altLang="en-US" dirty="0" smtClean="0"/>
              <a:t>管理</a:t>
            </a: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en-US" altLang="zh-CN" sz="2600" dirty="0" smtClean="0">
                <a:cs typeface="+mn-cs"/>
              </a:rPr>
              <a:t>MVC </a:t>
            </a:r>
            <a:r>
              <a:rPr lang="zh-CN" altLang="en-US" sz="2600" dirty="0" smtClean="0">
                <a:cs typeface="+mn-cs"/>
              </a:rPr>
              <a:t>缺点</a:t>
            </a:r>
            <a:endParaRPr lang="en-US" altLang="zh-CN" sz="2600" dirty="0">
              <a:cs typeface="+mn-cs"/>
            </a:endParaRPr>
          </a:p>
          <a:p>
            <a:pPr lvl="1">
              <a:defRPr/>
            </a:pPr>
            <a:r>
              <a:rPr lang="zh-CN" altLang="en-US" dirty="0"/>
              <a:t>原理复杂</a:t>
            </a:r>
            <a:endParaRPr lang="en-US" altLang="zh-CN" dirty="0"/>
          </a:p>
          <a:p>
            <a:pPr lvl="1">
              <a:defRPr/>
            </a:pPr>
            <a:r>
              <a:rPr lang="zh-CN" altLang="en-US" dirty="0"/>
              <a:t>增加了系统结构和实现的复杂性</a:t>
            </a:r>
            <a:endParaRPr lang="en-US" altLang="zh-CN" dirty="0"/>
          </a:p>
          <a:p>
            <a:pPr lvl="1">
              <a:defRPr/>
            </a:pPr>
            <a:r>
              <a:rPr lang="zh-CN" altLang="en-US" dirty="0"/>
              <a:t>视图对模型数据的低效率访问</a:t>
            </a:r>
            <a:endParaRPr lang="en-US" altLang="zh-CN" dirty="0"/>
          </a:p>
          <a:p>
            <a:pPr lvl="1">
              <a:defRPr/>
            </a:pPr>
            <a:endParaRPr lang="en-US" altLang="zh-CN" dirty="0" smtClean="0"/>
          </a:p>
          <a:p>
            <a:pPr>
              <a:defRPr/>
            </a:pPr>
            <a:endParaRPr lang="en-US" altLang="zh-CN" dirty="0" smtClean="0"/>
          </a:p>
        </p:txBody>
      </p:sp>
      <p:sp>
        <p:nvSpPr>
          <p:cNvPr id="6" name="AutoShape 12"/>
          <p:cNvSpPr>
            <a:spLocks noChangeArrowheads="1"/>
          </p:cNvSpPr>
          <p:nvPr/>
        </p:nvSpPr>
        <p:spPr bwMode="auto">
          <a:xfrm>
            <a:off x="1764209" y="3429000"/>
            <a:ext cx="5040039" cy="57626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rPr>
              <a:t>完美的系统架构 </a:t>
            </a:r>
            <a:r>
              <a:rPr lang="en-US" altLang="zh-CN" b="1" dirty="0" smtClean="0">
                <a:solidFill>
                  <a:schemeClr val="accent5">
                    <a:lumMod val="10000"/>
                  </a:schemeClr>
                </a:solidFill>
              </a:rPr>
              <a:t>= </a:t>
            </a:r>
            <a:r>
              <a:rPr lang="zh-CN" altLang="en-US" b="1" dirty="0" smtClean="0">
                <a:solidFill>
                  <a:schemeClr val="accent5">
                    <a:lumMod val="10000"/>
                  </a:schemeClr>
                </a:solidFill>
              </a:rPr>
              <a:t>松耦合</a:t>
            </a:r>
            <a:r>
              <a:rPr lang="en-US" altLang="zh-CN" b="1" dirty="0" smtClean="0">
                <a:solidFill>
                  <a:schemeClr val="accent5">
                    <a:lumMod val="10000"/>
                  </a:schemeClr>
                </a:solidFill>
              </a:rPr>
              <a:t>+</a:t>
            </a:r>
            <a:r>
              <a:rPr lang="zh-CN" altLang="en-US" b="1" dirty="0" smtClean="0">
                <a:solidFill>
                  <a:schemeClr val="accent5">
                    <a:lumMod val="10000"/>
                  </a:schemeClr>
                </a:solidFill>
              </a:rPr>
              <a:t>高重用性</a:t>
            </a:r>
            <a:r>
              <a:rPr lang="en-US" altLang="zh-CN" b="1" dirty="0" smtClean="0">
                <a:solidFill>
                  <a:schemeClr val="accent5">
                    <a:lumMod val="10000"/>
                  </a:schemeClr>
                </a:solidFill>
              </a:rPr>
              <a:t>+</a:t>
            </a:r>
            <a:r>
              <a:rPr lang="zh-CN" altLang="en-US" b="1" dirty="0" smtClean="0">
                <a:solidFill>
                  <a:schemeClr val="accent5">
                    <a:lumMod val="10000"/>
                  </a:schemeClr>
                </a:solidFill>
              </a:rPr>
              <a:t>高扩展性</a:t>
            </a:r>
            <a:endParaRPr lang="en-US" altLang="zh-CN" b="1" dirty="0">
              <a:solidFill>
                <a:schemeClr val="accent5">
                  <a:lumMod val="10000"/>
                </a:schemeClr>
              </a:solidFill>
            </a:endParaRPr>
          </a:p>
        </p:txBody>
      </p:sp>
      <p:sp>
        <p:nvSpPr>
          <p:cNvPr id="4" name="灯片编号占位符 3"/>
          <p:cNvSpPr>
            <a:spLocks noGrp="1"/>
          </p:cNvSpPr>
          <p:nvPr>
            <p:ph type="sldNum" sz="quarter" idx="10"/>
          </p:nvPr>
        </p:nvSpPr>
        <p:spPr/>
        <p:txBody>
          <a:bodyPr/>
          <a:lstStyle/>
          <a:p>
            <a:pPr>
              <a:defRPr/>
            </a:pPr>
            <a:fld id="{6FAA6681-B3DD-4282-9F56-027B6A013B78}"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120" y="320867"/>
            <a:ext cx="3312493" cy="523220"/>
          </a:xfrm>
        </p:spPr>
        <p:txBody>
          <a:bodyPr/>
          <a:lstStyle/>
          <a:p>
            <a:pPr>
              <a:defRPr/>
            </a:pPr>
            <a:r>
              <a:rPr lang="en-US" dirty="0" smtClean="0"/>
              <a:t>Spring MVC</a:t>
            </a:r>
            <a:r>
              <a:rPr lang="zh-CN" altLang="en-US" dirty="0" smtClean="0"/>
              <a:t>架构</a:t>
            </a:r>
            <a:endParaRPr dirty="0"/>
          </a:p>
        </p:txBody>
      </p:sp>
      <p:sp>
        <p:nvSpPr>
          <p:cNvPr id="3" name="内容占位符 2"/>
          <p:cNvSpPr>
            <a:spLocks noGrp="1"/>
          </p:cNvSpPr>
          <p:nvPr>
            <p:ph idx="1"/>
          </p:nvPr>
        </p:nvSpPr>
        <p:spPr>
          <a:xfrm>
            <a:off x="683568" y="1124744"/>
            <a:ext cx="7645400" cy="2088232"/>
          </a:xfrm>
        </p:spPr>
        <p:txBody>
          <a:bodyPr/>
          <a:lstStyle/>
          <a:p>
            <a:pPr>
              <a:defRPr/>
            </a:pPr>
            <a:r>
              <a:rPr lang="en-US" altLang="zh-CN" dirty="0" smtClean="0"/>
              <a:t>Spring MVC</a:t>
            </a:r>
            <a:endParaRPr lang="en-US" altLang="zh-CN" dirty="0" smtClean="0"/>
          </a:p>
          <a:p>
            <a:pPr lvl="1">
              <a:defRPr/>
            </a:pPr>
            <a:r>
              <a:rPr lang="zh-CN" altLang="en-US" dirty="0" smtClean="0"/>
              <a:t>结构最清晰的</a:t>
            </a:r>
            <a:r>
              <a:rPr lang="en-US" altLang="zh-CN" dirty="0" smtClean="0"/>
              <a:t>MVC Model2</a:t>
            </a:r>
            <a:r>
              <a:rPr lang="zh-CN" altLang="en-US" dirty="0" smtClean="0"/>
              <a:t>实现</a:t>
            </a:r>
            <a:endParaRPr lang="en-US" altLang="zh-CN" dirty="0" smtClean="0"/>
          </a:p>
          <a:p>
            <a:pPr lvl="1">
              <a:defRPr/>
            </a:pPr>
            <a:r>
              <a:rPr lang="en-US" altLang="zh-CN" dirty="0" smtClean="0"/>
              <a:t>Controller</a:t>
            </a:r>
            <a:endParaRPr lang="en-US" altLang="zh-CN" dirty="0" smtClean="0"/>
          </a:p>
          <a:p>
            <a:pPr lvl="1">
              <a:defRPr/>
            </a:pPr>
            <a:r>
              <a:rPr lang="en-US" altLang="zh-CN" dirty="0" err="1" smtClean="0"/>
              <a:t>ModelAndView</a:t>
            </a:r>
            <a:endParaRPr lang="en-US" altLang="zh-CN" dirty="0" smtClean="0"/>
          </a:p>
          <a:p>
            <a:pPr>
              <a:defRPr/>
            </a:pPr>
            <a:endParaRPr lang="en-US" altLang="zh-CN" dirty="0"/>
          </a:p>
        </p:txBody>
      </p:sp>
      <p:pic>
        <p:nvPicPr>
          <p:cNvPr id="13" name="图片 12" descr="E:\work\A8\Y2-SpringMVC\教学用书\SpringMVC01图例\SpringMVC-Model2实现.bmp"/>
          <p:cNvPicPr/>
          <p:nvPr/>
        </p:nvPicPr>
        <p:blipFill>
          <a:blip r:embed="rId1">
            <a:grayscl/>
            <a:extLst>
              <a:ext uri="{28A0092B-C50C-407E-A947-70E740481C1C}">
                <a14:useLocalDpi xmlns:a14="http://schemas.microsoft.com/office/drawing/2010/main" val="0"/>
              </a:ext>
            </a:extLst>
          </a:blip>
          <a:srcRect/>
          <a:stretch>
            <a:fillRect/>
          </a:stretch>
        </p:blipFill>
        <p:spPr bwMode="auto">
          <a:xfrm>
            <a:off x="1547664" y="3284984"/>
            <a:ext cx="6120680" cy="288032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9313" y="285750"/>
            <a:ext cx="3035300" cy="523875"/>
          </a:xfrm>
        </p:spPr>
        <p:txBody>
          <a:bodyPr/>
          <a:lstStyle/>
          <a:p>
            <a:pPr>
              <a:defRPr/>
            </a:pPr>
            <a:r>
              <a:rPr dirty="0" smtClean="0"/>
              <a:t>主流框架介绍</a:t>
            </a:r>
            <a:r>
              <a:rPr lang="en-US" altLang="zh-CN" dirty="0" smtClean="0"/>
              <a:t>3-1</a:t>
            </a:r>
            <a:endParaRPr dirty="0"/>
          </a:p>
        </p:txBody>
      </p:sp>
      <p:sp>
        <p:nvSpPr>
          <p:cNvPr id="3" name="内容占位符 2"/>
          <p:cNvSpPr>
            <a:spLocks noGrp="1"/>
          </p:cNvSpPr>
          <p:nvPr>
            <p:ph idx="1"/>
          </p:nvPr>
        </p:nvSpPr>
        <p:spPr>
          <a:xfrm>
            <a:off x="539750" y="1381125"/>
            <a:ext cx="7645400" cy="5143500"/>
          </a:xfrm>
        </p:spPr>
        <p:txBody>
          <a:bodyPr/>
          <a:lstStyle/>
          <a:p>
            <a:pPr>
              <a:defRPr/>
            </a:pPr>
            <a:endParaRPr lang="en-US" altLang="zh-CN" dirty="0" smtClean="0"/>
          </a:p>
          <a:p>
            <a:pPr lvl="1">
              <a:defRPr/>
            </a:pPr>
            <a:r>
              <a:rPr lang="en-US" altLang="zh-CN" dirty="0" smtClean="0"/>
              <a:t>MVC</a:t>
            </a:r>
            <a:r>
              <a:rPr lang="zh-CN" altLang="en-US" dirty="0" smtClean="0"/>
              <a:t>设计模式的实现</a:t>
            </a:r>
            <a:endParaRPr lang="en-US" altLang="zh-CN" dirty="0" smtClean="0"/>
          </a:p>
          <a:p>
            <a:pPr lvl="1">
              <a:defRPr/>
            </a:pPr>
            <a:r>
              <a:rPr lang="zh-CN" altLang="en-US" dirty="0" smtClean="0"/>
              <a:t>拦截器</a:t>
            </a:r>
            <a:endParaRPr lang="en-US" altLang="zh-CN" dirty="0" smtClean="0"/>
          </a:p>
          <a:p>
            <a:pPr lvl="1">
              <a:defRPr/>
            </a:pPr>
            <a:r>
              <a:rPr lang="zh-CN" altLang="en-US" dirty="0" smtClean="0"/>
              <a:t>可变和可重用的标签</a:t>
            </a:r>
            <a:endParaRPr lang="en-US" altLang="zh-CN" dirty="0" smtClean="0"/>
          </a:p>
          <a:p>
            <a:pPr lvl="1">
              <a:defRPr/>
            </a:pPr>
            <a:endParaRPr lang="en-US" altLang="zh-CN" dirty="0">
              <a:latin typeface="微软雅黑" panose="020B0503020204020204" pitchFamily="34" charset="-122"/>
            </a:endParaRPr>
          </a:p>
          <a:p>
            <a:pPr lvl="1">
              <a:defRPr/>
            </a:pPr>
            <a:endParaRPr lang="en-US" altLang="zh-CN" dirty="0" smtClean="0">
              <a:latin typeface="微软雅黑" panose="020B0503020204020204" pitchFamily="34" charset="-122"/>
            </a:endParaRPr>
          </a:p>
          <a:p>
            <a:pPr lvl="1">
              <a:defRPr/>
            </a:pPr>
            <a:endParaRPr lang="en-US" altLang="zh-CN" dirty="0">
              <a:latin typeface="微软雅黑" panose="020B0503020204020204" pitchFamily="34" charset="-122"/>
            </a:endParaRPr>
          </a:p>
          <a:p>
            <a:pPr lvl="1">
              <a:defRPr/>
            </a:pPr>
            <a:r>
              <a:rPr lang="en-US" altLang="zh-CN" dirty="0">
                <a:latin typeface="微软雅黑" panose="020B0503020204020204" pitchFamily="34" charset="-122"/>
              </a:rPr>
              <a:t>ORM</a:t>
            </a:r>
            <a:r>
              <a:rPr lang="zh-CN" altLang="en-US" dirty="0">
                <a:latin typeface="微软雅黑" panose="020B0503020204020204" pitchFamily="34" charset="-122"/>
              </a:rPr>
              <a:t>，简化数据库操作</a:t>
            </a:r>
            <a:endParaRPr lang="en-US" altLang="zh-CN" dirty="0">
              <a:latin typeface="微软雅黑" panose="020B0503020204020204" pitchFamily="34" charset="-122"/>
            </a:endParaRPr>
          </a:p>
          <a:p>
            <a:pPr lvl="1">
              <a:defRPr/>
            </a:pPr>
            <a:r>
              <a:rPr lang="en-US" altLang="zh-CN" dirty="0">
                <a:latin typeface="微软雅黑" panose="020B0503020204020204" pitchFamily="34" charset="-122"/>
              </a:rPr>
              <a:t>DAO</a:t>
            </a:r>
            <a:r>
              <a:rPr lang="zh-CN" altLang="en-US" dirty="0" smtClean="0">
                <a:latin typeface="微软雅黑" panose="020B0503020204020204" pitchFamily="34" charset="-122"/>
              </a:rPr>
              <a:t>层</a:t>
            </a:r>
            <a:endParaRPr lang="en-US" altLang="zh-CN" dirty="0" smtClean="0"/>
          </a:p>
          <a:p>
            <a:pPr marL="914400" lvl="2" indent="0">
              <a:buFont typeface="Wingdings" panose="05000000000000000000" pitchFamily="2" charset="2"/>
              <a:buNone/>
              <a:defRPr/>
            </a:pPr>
            <a:endParaRPr lang="en-US" altLang="zh-CN" dirty="0" smtClean="0"/>
          </a:p>
          <a:p>
            <a:pPr lvl="1">
              <a:buFont typeface="Wingdings" panose="05000000000000000000" pitchFamily="2" charset="2"/>
              <a:buNone/>
              <a:defRPr/>
            </a:pPr>
            <a:endParaRPr lang="zh-CN" altLang="en-US" dirty="0"/>
          </a:p>
        </p:txBody>
      </p:sp>
      <p:pic>
        <p:nvPicPr>
          <p:cNvPr id="2458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836613"/>
            <a:ext cx="28241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4" descr="01_oben_logo"/>
          <p:cNvPicPr>
            <a:picLocks noChangeAspect="1" noChangeArrowheads="1"/>
          </p:cNvPicPr>
          <p:nvPr/>
        </p:nvPicPr>
        <p:blipFill>
          <a:blip r:embed="rId2">
            <a:lum bright="-18000" contrast="42000"/>
            <a:extLst>
              <a:ext uri="{28A0092B-C50C-407E-A947-70E740481C1C}">
                <a14:useLocalDpi xmlns:a14="http://schemas.microsoft.com/office/drawing/2010/main" val="0"/>
              </a:ext>
            </a:extLst>
          </a:blip>
          <a:srcRect/>
          <a:stretch>
            <a:fillRect/>
          </a:stretch>
        </p:blipFill>
        <p:spPr bwMode="auto">
          <a:xfrm>
            <a:off x="34925" y="3094038"/>
            <a:ext cx="47879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9313" y="285750"/>
            <a:ext cx="3035300" cy="523875"/>
          </a:xfrm>
        </p:spPr>
        <p:txBody>
          <a:bodyPr/>
          <a:lstStyle/>
          <a:p>
            <a:pPr>
              <a:defRPr/>
            </a:pPr>
            <a:r>
              <a:rPr dirty="0" smtClean="0"/>
              <a:t>主流框架介绍</a:t>
            </a:r>
            <a:r>
              <a:rPr lang="en-US" altLang="zh-CN" dirty="0" smtClean="0"/>
              <a:t>3-2</a:t>
            </a:r>
            <a:endParaRPr dirty="0"/>
          </a:p>
        </p:txBody>
      </p:sp>
      <p:sp>
        <p:nvSpPr>
          <p:cNvPr id="3" name="内容占位符 2"/>
          <p:cNvSpPr>
            <a:spLocks noGrp="1"/>
          </p:cNvSpPr>
          <p:nvPr>
            <p:ph idx="1"/>
          </p:nvPr>
        </p:nvSpPr>
        <p:spPr>
          <a:xfrm>
            <a:off x="539750" y="1814513"/>
            <a:ext cx="7645400" cy="4206875"/>
          </a:xfrm>
        </p:spPr>
        <p:txBody>
          <a:bodyPr/>
          <a:lstStyle/>
          <a:p>
            <a:pPr lvl="1">
              <a:defRPr/>
            </a:pPr>
            <a:r>
              <a:rPr lang="zh-CN" altLang="en-US" dirty="0" smtClean="0">
                <a:latin typeface="微软雅黑" panose="020B0503020204020204" pitchFamily="34" charset="-122"/>
              </a:rPr>
              <a:t>依赖</a:t>
            </a:r>
            <a:r>
              <a:rPr lang="zh-CN" altLang="en-US" dirty="0">
                <a:latin typeface="微软雅黑" panose="020B0503020204020204" pitchFamily="34" charset="-122"/>
              </a:rPr>
              <a:t>注入容器 </a:t>
            </a:r>
            <a:r>
              <a:rPr lang="en-US" altLang="zh-CN" dirty="0">
                <a:latin typeface="微软雅黑" panose="020B0503020204020204" pitchFamily="34" charset="-122"/>
              </a:rPr>
              <a:t>/ AOP</a:t>
            </a:r>
            <a:r>
              <a:rPr lang="zh-CN" altLang="en-US" dirty="0">
                <a:latin typeface="微软雅黑" panose="020B0503020204020204" pitchFamily="34" charset="-122"/>
              </a:rPr>
              <a:t>实现</a:t>
            </a:r>
            <a:endParaRPr lang="en-US" altLang="zh-CN" dirty="0">
              <a:latin typeface="微软雅黑" panose="020B0503020204020204" pitchFamily="34" charset="-122"/>
            </a:endParaRPr>
          </a:p>
          <a:p>
            <a:pPr lvl="1">
              <a:defRPr/>
            </a:pPr>
            <a:r>
              <a:rPr lang="zh-CN" altLang="en-US" dirty="0">
                <a:latin typeface="微软雅黑" panose="020B0503020204020204" pitchFamily="34" charset="-122"/>
              </a:rPr>
              <a:t>声明式事务</a:t>
            </a:r>
            <a:endParaRPr lang="en-US" altLang="zh-CN" dirty="0">
              <a:latin typeface="微软雅黑" panose="020B0503020204020204" pitchFamily="34" charset="-122"/>
            </a:endParaRPr>
          </a:p>
          <a:p>
            <a:pPr lvl="1">
              <a:defRPr/>
            </a:pPr>
            <a:r>
              <a:rPr lang="zh-CN" altLang="en-US" dirty="0">
                <a:latin typeface="微软雅黑" panose="020B0503020204020204" pitchFamily="34" charset="-122"/>
              </a:rPr>
              <a:t>简化</a:t>
            </a:r>
            <a:r>
              <a:rPr lang="en-US" altLang="zh-CN" dirty="0">
                <a:latin typeface="微软雅黑" panose="020B0503020204020204" pitchFamily="34" charset="-122"/>
              </a:rPr>
              <a:t>Java EE</a:t>
            </a:r>
            <a:r>
              <a:rPr lang="zh-CN" altLang="en-US" dirty="0">
                <a:latin typeface="微软雅黑" panose="020B0503020204020204" pitchFamily="34" charset="-122"/>
              </a:rPr>
              <a:t>应用</a:t>
            </a:r>
            <a:endParaRPr lang="en-US" altLang="zh-CN" dirty="0">
              <a:latin typeface="微软雅黑" panose="020B0503020204020204" pitchFamily="34" charset="-122"/>
            </a:endParaRPr>
          </a:p>
          <a:p>
            <a:pPr lvl="1">
              <a:defRPr/>
            </a:pPr>
            <a:r>
              <a:rPr lang="zh-CN" altLang="en-US" dirty="0">
                <a:latin typeface="微软雅黑" panose="020B0503020204020204" pitchFamily="34" charset="-122"/>
              </a:rPr>
              <a:t>黏合剂，将大家组装到</a:t>
            </a:r>
            <a:r>
              <a:rPr lang="zh-CN" altLang="en-US" dirty="0" smtClean="0">
                <a:latin typeface="微软雅黑" panose="020B0503020204020204" pitchFamily="34" charset="-122"/>
              </a:rPr>
              <a:t>一起</a:t>
            </a:r>
            <a:endParaRPr lang="en-US" altLang="zh-CN" dirty="0" smtClean="0">
              <a:latin typeface="微软雅黑" panose="020B0503020204020204" pitchFamily="34" charset="-122"/>
            </a:endParaRPr>
          </a:p>
          <a:p>
            <a:pPr>
              <a:defRPr/>
            </a:pPr>
            <a:r>
              <a:rPr lang="en-US" altLang="zh-CN" dirty="0"/>
              <a:t>Spring MVC</a:t>
            </a:r>
            <a:endParaRPr lang="en-US" altLang="zh-CN" dirty="0"/>
          </a:p>
          <a:p>
            <a:pPr lvl="1">
              <a:defRPr/>
            </a:pPr>
            <a:r>
              <a:rPr lang="zh-CN" altLang="en-US" dirty="0"/>
              <a:t>结构最清晰的</a:t>
            </a:r>
            <a:r>
              <a:rPr lang="en-US" altLang="zh-CN" dirty="0"/>
              <a:t>MVC Model2</a:t>
            </a:r>
            <a:r>
              <a:rPr lang="zh-CN" altLang="en-US" dirty="0"/>
              <a:t>实现</a:t>
            </a:r>
            <a:endParaRPr lang="en-US" altLang="zh-CN" dirty="0"/>
          </a:p>
          <a:p>
            <a:pPr lvl="1">
              <a:defRPr/>
            </a:pPr>
            <a:r>
              <a:rPr lang="zh-CN" altLang="en-US" dirty="0"/>
              <a:t>高度可配置，支持多种视图技术</a:t>
            </a:r>
            <a:endParaRPr lang="en-US" altLang="zh-CN" dirty="0"/>
          </a:p>
          <a:p>
            <a:pPr lvl="1">
              <a:defRPr/>
            </a:pPr>
            <a:r>
              <a:rPr lang="zh-CN" altLang="en-US" dirty="0"/>
              <a:t>定制化开发</a:t>
            </a:r>
            <a:endParaRPr lang="en-US" altLang="zh-CN" dirty="0">
              <a:latin typeface="微软雅黑" panose="020B0503020204020204" pitchFamily="34" charset="-122"/>
            </a:endParaRPr>
          </a:p>
          <a:p>
            <a:pPr lvl="1">
              <a:defRPr/>
            </a:pPr>
            <a:endParaRPr lang="en-US" altLang="zh-CN" dirty="0">
              <a:latin typeface="微软雅黑" panose="020B0503020204020204" pitchFamily="34" charset="-122"/>
            </a:endParaRPr>
          </a:p>
          <a:p>
            <a:pPr lvl="1">
              <a:defRPr/>
            </a:pPr>
            <a:endParaRPr lang="en-US" altLang="zh-CN" dirty="0" smtClean="0"/>
          </a:p>
          <a:p>
            <a:pPr marL="914400" lvl="2" indent="0">
              <a:buFont typeface="Wingdings" panose="05000000000000000000" pitchFamily="2" charset="2"/>
              <a:buNone/>
              <a:defRPr/>
            </a:pPr>
            <a:endParaRPr lang="en-US" altLang="zh-CN" dirty="0" smtClean="0"/>
          </a:p>
          <a:p>
            <a:pPr lvl="1">
              <a:buFont typeface="Wingdings" panose="05000000000000000000" pitchFamily="2" charset="2"/>
              <a:buNone/>
              <a:defRPr/>
            </a:pPr>
            <a:endParaRPr lang="zh-CN" altLang="en-US" dirty="0"/>
          </a:p>
        </p:txBody>
      </p:sp>
      <p:pic>
        <p:nvPicPr>
          <p:cNvPr id="25604" name="Picture 5" descr="sprin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975" y="93663"/>
            <a:ext cx="360045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p:cNvSpPr>
            <a:spLocks noGrp="1"/>
          </p:cNvSpPr>
          <p:nvPr>
            <p:ph type="sldNum" sz="quarter" idx="10"/>
          </p:nvPr>
        </p:nvSpPr>
        <p:spPr>
          <a:xfrm>
            <a:off x="6938963" y="6421438"/>
            <a:ext cx="2133600" cy="365125"/>
          </a:xfrm>
        </p:spPr>
        <p:txBody>
          <a:bodyPr/>
          <a:lstStyle/>
          <a:p>
            <a:pPr>
              <a:defRPr/>
            </a:pPr>
            <a:fld id="{21B3FC81-3287-4EED-90E9-62F4498D09BD}" type="slidenum">
              <a:rPr lang="zh-CN" altLang="en-US" smtClean="0"/>
            </a:fld>
            <a:r>
              <a:rPr lang="en-US" altLang="zh-CN" dirty="0" smtClean="0"/>
              <a:t>/48</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9313" y="285750"/>
            <a:ext cx="3035300" cy="523875"/>
          </a:xfrm>
        </p:spPr>
        <p:txBody>
          <a:bodyPr/>
          <a:lstStyle/>
          <a:p>
            <a:pPr>
              <a:defRPr/>
            </a:pPr>
            <a:r>
              <a:rPr dirty="0" smtClean="0"/>
              <a:t>主流框架介绍</a:t>
            </a:r>
            <a:r>
              <a:rPr lang="en-US" altLang="zh-CN" dirty="0" smtClean="0"/>
              <a:t>3-3</a:t>
            </a:r>
            <a:endParaRPr dirty="0"/>
          </a:p>
        </p:txBody>
      </p:sp>
      <p:sp>
        <p:nvSpPr>
          <p:cNvPr id="3" name="内容占位符 2"/>
          <p:cNvSpPr>
            <a:spLocks noGrp="1"/>
          </p:cNvSpPr>
          <p:nvPr>
            <p:ph idx="1"/>
          </p:nvPr>
        </p:nvSpPr>
        <p:spPr>
          <a:xfrm>
            <a:off x="539750" y="1165225"/>
            <a:ext cx="7645400" cy="5143500"/>
          </a:xfrm>
        </p:spPr>
        <p:txBody>
          <a:bodyPr/>
          <a:lstStyle/>
          <a:p>
            <a:pPr>
              <a:defRPr/>
            </a:pPr>
            <a:endParaRPr lang="en-US" altLang="zh-CN" dirty="0" smtClean="0"/>
          </a:p>
          <a:p>
            <a:pPr marL="457200" lvl="1" indent="0">
              <a:buFont typeface="Wingdings" panose="05000000000000000000" pitchFamily="2" charset="2"/>
              <a:buNone/>
              <a:defRPr/>
            </a:pPr>
            <a:endParaRPr lang="en-US" altLang="zh-CN" dirty="0">
              <a:latin typeface="微软雅黑" panose="020B0503020204020204" pitchFamily="34" charset="-122"/>
            </a:endParaRPr>
          </a:p>
          <a:p>
            <a:pPr lvl="1">
              <a:defRPr/>
            </a:pPr>
            <a:r>
              <a:rPr lang="zh-CN" altLang="en-US" dirty="0" smtClean="0">
                <a:latin typeface="微软雅黑" panose="020B0503020204020204" pitchFamily="34" charset="-122"/>
              </a:rPr>
              <a:t>半自动化的</a:t>
            </a:r>
            <a:r>
              <a:rPr lang="en-US" altLang="zh-CN" dirty="0" smtClean="0">
                <a:latin typeface="微软雅黑" panose="020B0503020204020204" pitchFamily="34" charset="-122"/>
              </a:rPr>
              <a:t>ORM</a:t>
            </a:r>
            <a:r>
              <a:rPr lang="zh-CN" altLang="en-US" dirty="0" smtClean="0">
                <a:latin typeface="微软雅黑" panose="020B0503020204020204" pitchFamily="34" charset="-122"/>
              </a:rPr>
              <a:t>实现</a:t>
            </a:r>
            <a:endParaRPr lang="en-US" altLang="zh-CN" dirty="0">
              <a:latin typeface="微软雅黑" panose="020B0503020204020204" pitchFamily="34" charset="-122"/>
            </a:endParaRPr>
          </a:p>
          <a:p>
            <a:pPr lvl="1">
              <a:defRPr/>
            </a:pPr>
            <a:r>
              <a:rPr lang="en-US" altLang="zh-CN" dirty="0" smtClean="0">
                <a:latin typeface="微软雅黑" panose="020B0503020204020204" pitchFamily="34" charset="-122"/>
              </a:rPr>
              <a:t>DAO</a:t>
            </a:r>
            <a:r>
              <a:rPr lang="zh-CN" altLang="en-US" dirty="0" smtClean="0">
                <a:latin typeface="微软雅黑" panose="020B0503020204020204" pitchFamily="34" charset="-122"/>
              </a:rPr>
              <a:t>层</a:t>
            </a:r>
            <a:endParaRPr lang="en-US" altLang="zh-CN" dirty="0" smtClean="0">
              <a:latin typeface="微软雅黑" panose="020B0503020204020204" pitchFamily="34" charset="-122"/>
            </a:endParaRPr>
          </a:p>
          <a:p>
            <a:pPr lvl="1">
              <a:defRPr/>
            </a:pPr>
            <a:r>
              <a:rPr lang="zh-CN" altLang="en-US" dirty="0" smtClean="0">
                <a:latin typeface="微软雅黑" panose="020B0503020204020204" pitchFamily="34" charset="-122"/>
              </a:rPr>
              <a:t>动态</a:t>
            </a:r>
            <a:r>
              <a:rPr lang="en-US" altLang="zh-CN" dirty="0" smtClean="0">
                <a:latin typeface="微软雅黑" panose="020B0503020204020204" pitchFamily="34" charset="-122"/>
              </a:rPr>
              <a:t>SQL</a:t>
            </a:r>
            <a:endParaRPr lang="en-US" altLang="zh-CN" dirty="0">
              <a:latin typeface="微软雅黑" panose="020B0503020204020204" pitchFamily="34" charset="-122"/>
            </a:endParaRPr>
          </a:p>
          <a:p>
            <a:pPr lvl="1">
              <a:defRPr/>
            </a:pPr>
            <a:r>
              <a:rPr lang="zh-CN" altLang="en-US" dirty="0" smtClean="0">
                <a:latin typeface="微软雅黑" panose="020B0503020204020204" pitchFamily="34" charset="-122"/>
              </a:rPr>
              <a:t>小巧灵活</a:t>
            </a:r>
            <a:r>
              <a:rPr lang="zh-CN" altLang="en-US" dirty="0">
                <a:latin typeface="微软雅黑" panose="020B0503020204020204" pitchFamily="34" charset="-122"/>
              </a:rPr>
              <a:t>、</a:t>
            </a:r>
            <a:r>
              <a:rPr lang="zh-CN" altLang="en-US" dirty="0" smtClean="0">
                <a:latin typeface="微软雅黑" panose="020B0503020204020204" pitchFamily="34" charset="-122"/>
              </a:rPr>
              <a:t>简单易学</a:t>
            </a:r>
            <a:endParaRPr lang="en-US" altLang="zh-CN" dirty="0" smtClean="0">
              <a:latin typeface="微软雅黑" panose="020B0503020204020204" pitchFamily="34" charset="-122"/>
            </a:endParaRPr>
          </a:p>
          <a:p>
            <a:pPr lvl="1">
              <a:defRPr/>
            </a:pPr>
            <a:endParaRPr lang="en-US" altLang="zh-CN" dirty="0" smtClean="0"/>
          </a:p>
          <a:p>
            <a:pPr marL="914400" lvl="2" indent="0">
              <a:buFont typeface="Wingdings" panose="05000000000000000000" pitchFamily="2" charset="2"/>
              <a:buNone/>
              <a:defRPr/>
            </a:pPr>
            <a:endParaRPr lang="en-US" altLang="zh-CN" dirty="0" smtClean="0"/>
          </a:p>
          <a:p>
            <a:pPr lvl="1">
              <a:buFont typeface="Wingdings" panose="05000000000000000000" pitchFamily="2" charset="2"/>
              <a:buNone/>
              <a:defRPr/>
            </a:pPr>
            <a:endParaRPr lang="zh-CN" altLang="en-US" dirty="0"/>
          </a:p>
        </p:txBody>
      </p:sp>
      <p:pic>
        <p:nvPicPr>
          <p:cNvPr id="26628" name="Picture 2" descr="E:\work\A8\mybatis-PPT\mybatis-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063" y="981075"/>
            <a:ext cx="33353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5963" y="69850"/>
            <a:ext cx="3168650" cy="955675"/>
          </a:xfrm>
        </p:spPr>
        <p:txBody>
          <a:bodyPr/>
          <a:lstStyle/>
          <a:p>
            <a:pPr>
              <a:defRPr/>
            </a:pPr>
            <a:r>
              <a:rPr dirty="0" smtClean="0"/>
              <a:t>持久化与</a:t>
            </a:r>
            <a:r>
              <a:rPr lang="en-US" altLang="zh-CN" dirty="0" smtClean="0"/>
              <a:t>ORM2-1</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a:t>持久化是程序数据在瞬时状态和持久状态间转换的</a:t>
            </a:r>
            <a:r>
              <a:rPr lang="zh-CN" altLang="en-US" dirty="0" smtClean="0"/>
              <a:t>过程</a:t>
            </a:r>
            <a:endParaRPr lang="en-US" altLang="zh-CN" dirty="0"/>
          </a:p>
          <a:p>
            <a:pPr lvl="1">
              <a:buFont typeface="Wingdings" panose="05000000000000000000" pitchFamily="2" charset="2"/>
              <a:buNone/>
              <a:defRPr/>
            </a:pPr>
            <a:endParaRPr lang="zh-CN" altLang="en-US" dirty="0"/>
          </a:p>
        </p:txBody>
      </p:sp>
      <p:grpSp>
        <p:nvGrpSpPr>
          <p:cNvPr id="27652" name="组合 4"/>
          <p:cNvGrpSpPr/>
          <p:nvPr/>
        </p:nvGrpSpPr>
        <p:grpSpPr bwMode="auto">
          <a:xfrm>
            <a:off x="3143250" y="1989138"/>
            <a:ext cx="1714500" cy="1403350"/>
            <a:chOff x="5929322" y="1965090"/>
            <a:chExt cx="1714512" cy="1403185"/>
          </a:xfrm>
        </p:grpSpPr>
        <p:sp>
          <p:nvSpPr>
            <p:cNvPr id="6" name="AutoShape 27"/>
            <p:cNvSpPr>
              <a:spLocks noChangeArrowheads="1"/>
            </p:cNvSpPr>
            <p:nvPr/>
          </p:nvSpPr>
          <p:spPr bwMode="gray">
            <a:xfrm>
              <a:off x="6072198" y="1965090"/>
              <a:ext cx="714380" cy="714291"/>
            </a:xfrm>
            <a:prstGeom prst="roundRect">
              <a:avLst>
                <a:gd name="adj" fmla="val 16667"/>
              </a:avLst>
            </a:prstGeom>
            <a:no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a:defRPr/>
              </a:pPr>
              <a:r>
                <a:rPr lang="zh-CN" altLang="en-US" b="1" dirty="0">
                  <a:latin typeface="Arial" panose="020B0604020202020204" pitchFamily="34" charset="0"/>
                </a:rPr>
                <a:t>内存</a:t>
              </a:r>
              <a:endParaRPr lang="en-US" altLang="zh-CN" b="1" dirty="0">
                <a:latin typeface="Arial" panose="020B0604020202020204" pitchFamily="34" charset="0"/>
              </a:endParaRPr>
            </a:p>
            <a:p>
              <a:pPr>
                <a:defRPr/>
              </a:pPr>
              <a:endParaRPr lang="zh-CN" altLang="en-US" b="1" dirty="0">
                <a:latin typeface="Arial" panose="020B0604020202020204" pitchFamily="34" charset="0"/>
              </a:endParaRPr>
            </a:p>
          </p:txBody>
        </p:sp>
        <p:sp>
          <p:nvSpPr>
            <p:cNvPr id="7" name="AutoShape 27"/>
            <p:cNvSpPr>
              <a:spLocks noChangeArrowheads="1"/>
            </p:cNvSpPr>
            <p:nvPr/>
          </p:nvSpPr>
          <p:spPr bwMode="gray">
            <a:xfrm>
              <a:off x="5929322" y="2346045"/>
              <a:ext cx="1714512" cy="102223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a:defRPr/>
              </a:pPr>
              <a:r>
                <a:rPr lang="zh-CN" altLang="en-US" b="1" dirty="0">
                  <a:solidFill>
                    <a:schemeClr val="bg1"/>
                  </a:solidFill>
                  <a:latin typeface="Arial" panose="020B0604020202020204" pitchFamily="34" charset="0"/>
                </a:rPr>
                <a:t>姓名：小颖</a:t>
              </a:r>
              <a:endParaRPr lang="en-US" altLang="zh-CN" b="1" dirty="0">
                <a:solidFill>
                  <a:schemeClr val="bg1"/>
                </a:solidFill>
                <a:latin typeface="Arial" panose="020B0604020202020204" pitchFamily="34" charset="0"/>
              </a:endParaRPr>
            </a:p>
            <a:p>
              <a:pPr>
                <a:defRPr/>
              </a:pPr>
              <a:r>
                <a:rPr lang="zh-CN" altLang="en-US" b="1" dirty="0">
                  <a:solidFill>
                    <a:schemeClr val="bg1"/>
                  </a:solidFill>
                  <a:latin typeface="Arial" panose="020B0604020202020204" pitchFamily="34" charset="0"/>
                </a:rPr>
                <a:t>性别：女</a:t>
              </a:r>
              <a:endParaRPr lang="en-US" altLang="zh-CN" b="1" dirty="0">
                <a:solidFill>
                  <a:schemeClr val="bg1"/>
                </a:solidFill>
                <a:latin typeface="Arial" panose="020B0604020202020204" pitchFamily="34" charset="0"/>
              </a:endParaRPr>
            </a:p>
            <a:p>
              <a:pPr>
                <a:defRPr/>
              </a:pPr>
              <a:r>
                <a:rPr lang="zh-CN" altLang="en-US" b="1" dirty="0">
                  <a:solidFill>
                    <a:schemeClr val="bg1"/>
                  </a:solidFill>
                  <a:latin typeface="Arial" panose="020B0604020202020204" pitchFamily="34" charset="0"/>
                </a:rPr>
                <a:t>特长：英语</a:t>
              </a:r>
              <a:endParaRPr lang="zh-CN" altLang="en-US" b="1" dirty="0">
                <a:solidFill>
                  <a:schemeClr val="bg1"/>
                </a:solidFill>
                <a:latin typeface="Arial" panose="020B0604020202020204" pitchFamily="34" charset="0"/>
              </a:endParaRPr>
            </a:p>
          </p:txBody>
        </p:sp>
      </p:grpSp>
      <p:sp>
        <p:nvSpPr>
          <p:cNvPr id="8" name="AutoShape 27"/>
          <p:cNvSpPr>
            <a:spLocks noChangeArrowheads="1"/>
          </p:cNvSpPr>
          <p:nvPr/>
        </p:nvSpPr>
        <p:spPr bwMode="gray">
          <a:xfrm>
            <a:off x="2928938" y="3467100"/>
            <a:ext cx="2928937" cy="132873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a:defRPr/>
            </a:pPr>
            <a:r>
              <a:rPr lang="en-US" altLang="zh-CN" b="1" dirty="0">
                <a:solidFill>
                  <a:schemeClr val="bg1"/>
                </a:solidFill>
                <a:latin typeface="Arial" panose="020B0604020202020204" pitchFamily="34" charset="0"/>
              </a:rPr>
              <a:t>JDBC</a:t>
            </a:r>
            <a:endParaRPr lang="en-US" altLang="zh-CN" b="1" dirty="0">
              <a:solidFill>
                <a:schemeClr val="bg1"/>
              </a:solidFill>
              <a:latin typeface="Arial" panose="020B0604020202020204" pitchFamily="34" charset="0"/>
            </a:endParaRPr>
          </a:p>
          <a:p>
            <a:pPr>
              <a:defRPr/>
            </a:pPr>
            <a:r>
              <a:rPr lang="en-US" altLang="zh-CN" b="1" dirty="0">
                <a:solidFill>
                  <a:schemeClr val="bg1"/>
                </a:solidFill>
                <a:latin typeface="Arial" panose="020B0604020202020204" pitchFamily="34" charset="0"/>
              </a:rPr>
              <a:t>…</a:t>
            </a:r>
            <a:endParaRPr lang="en-US" altLang="zh-CN" b="1" dirty="0">
              <a:solidFill>
                <a:schemeClr val="bg1"/>
              </a:solidFill>
              <a:latin typeface="Arial" panose="020B0604020202020204" pitchFamily="34" charset="0"/>
            </a:endParaRPr>
          </a:p>
          <a:p>
            <a:pPr>
              <a:defRPr/>
            </a:pPr>
            <a:r>
              <a:rPr lang="en-US" altLang="zh-CN" b="1" dirty="0" err="1">
                <a:solidFill>
                  <a:schemeClr val="bg1"/>
                </a:solidFill>
                <a:latin typeface="Arial" panose="020B0604020202020204" pitchFamily="34" charset="0"/>
              </a:rPr>
              <a:t>Stmt.execute</a:t>
            </a:r>
            <a:r>
              <a:rPr lang="en-US" altLang="zh-CN" b="1" dirty="0" smtClean="0">
                <a:solidFill>
                  <a:schemeClr val="bg1"/>
                </a:solidFill>
                <a:latin typeface="Arial" panose="020B0604020202020204" pitchFamily="34" charset="0"/>
              </a:rPr>
              <a:t>(</a:t>
            </a:r>
            <a:r>
              <a:rPr lang="zh-CN" altLang="en-US" b="1" dirty="0" smtClean="0">
                <a:solidFill>
                  <a:schemeClr val="bg1"/>
                </a:solidFill>
                <a:latin typeface="Arial" panose="020B0604020202020204" pitchFamily="34" charset="0"/>
              </a:rPr>
              <a:t>＂</a:t>
            </a:r>
            <a:r>
              <a:rPr lang="en-US" altLang="zh-CN" b="1" dirty="0" smtClean="0">
                <a:solidFill>
                  <a:schemeClr val="bg1"/>
                </a:solidFill>
                <a:latin typeface="Arial" panose="020B0604020202020204" pitchFamily="34" charset="0"/>
              </a:rPr>
              <a:t>…</a:t>
            </a:r>
            <a:r>
              <a:rPr lang="zh-CN" altLang="en-US" b="1" dirty="0">
                <a:solidFill>
                  <a:schemeClr val="bg1"/>
                </a:solidFill>
                <a:latin typeface="Arial" panose="020B0604020202020204" pitchFamily="34" charset="0"/>
              </a:rPr>
              <a:t>＂</a:t>
            </a:r>
            <a:r>
              <a:rPr lang="en-US" altLang="zh-CN" b="1" dirty="0">
                <a:solidFill>
                  <a:schemeClr val="bg1"/>
                </a:solidFill>
                <a:latin typeface="Arial" panose="020B0604020202020204" pitchFamily="34" charset="0"/>
              </a:rPr>
              <a:t>)</a:t>
            </a:r>
            <a:endParaRPr lang="en-US" altLang="zh-CN" b="1" dirty="0">
              <a:solidFill>
                <a:schemeClr val="bg1"/>
              </a:solidFill>
              <a:latin typeface="Arial" panose="020B0604020202020204" pitchFamily="34" charset="0"/>
            </a:endParaRPr>
          </a:p>
          <a:p>
            <a:pPr>
              <a:defRPr/>
            </a:pPr>
            <a:r>
              <a:rPr lang="en-US" altLang="zh-CN" b="1" dirty="0">
                <a:solidFill>
                  <a:schemeClr val="bg1"/>
                </a:solidFill>
                <a:latin typeface="Arial" panose="020B0604020202020204" pitchFamily="34" charset="0"/>
              </a:rPr>
              <a:t>…</a:t>
            </a:r>
            <a:endParaRPr lang="en-US" altLang="zh-CN" b="1" dirty="0">
              <a:solidFill>
                <a:schemeClr val="bg1"/>
              </a:solidFill>
              <a:latin typeface="Arial" panose="020B0604020202020204" pitchFamily="34" charset="0"/>
            </a:endParaRPr>
          </a:p>
        </p:txBody>
      </p:sp>
      <p:grpSp>
        <p:nvGrpSpPr>
          <p:cNvPr id="27654" name="组合 8"/>
          <p:cNvGrpSpPr/>
          <p:nvPr/>
        </p:nvGrpSpPr>
        <p:grpSpPr bwMode="auto">
          <a:xfrm>
            <a:off x="2786063" y="5024438"/>
            <a:ext cx="3225800" cy="1500187"/>
            <a:chOff x="5572132" y="5000636"/>
            <a:chExt cx="3225813" cy="1500198"/>
          </a:xfrm>
        </p:grpSpPr>
        <p:sp>
          <p:nvSpPr>
            <p:cNvPr id="27659" name="AutoShape 45"/>
            <p:cNvSpPr>
              <a:spLocks noChangeArrowheads="1"/>
            </p:cNvSpPr>
            <p:nvPr/>
          </p:nvSpPr>
          <p:spPr bwMode="auto">
            <a:xfrm>
              <a:off x="5572132" y="5000636"/>
              <a:ext cx="3225813" cy="1500198"/>
            </a:xfrm>
            <a:prstGeom prst="can">
              <a:avLst>
                <a:gd name="adj" fmla="val 20218"/>
              </a:avLst>
            </a:prstGeom>
            <a:gradFill rotWithShape="0">
              <a:gsLst>
                <a:gs pos="0">
                  <a:srgbClr val="0099CC"/>
                </a:gs>
                <a:gs pos="50000">
                  <a:srgbClr val="66CCFF"/>
                </a:gs>
                <a:gs pos="100000">
                  <a:srgbClr val="0099CC"/>
                </a:gs>
              </a:gsLst>
              <a:lin ang="0" scaled="1"/>
            </a:gradFill>
            <a:ln w="12700" cap="rnd">
              <a:solidFill>
                <a:srgbClr val="000000"/>
              </a:solidFill>
              <a:round/>
            </a:ln>
          </p:spPr>
          <p:txBody>
            <a:bodyPr/>
            <a:lstStyle/>
            <a:p>
              <a:endParaRPr lang="en-US" altLang="zh-CN" b="1"/>
            </a:p>
          </p:txBody>
        </p:sp>
        <p:pic>
          <p:nvPicPr>
            <p:cNvPr id="27660" name="Picture 2"/>
            <p:cNvPicPr>
              <a:picLocks noChangeAspect="1" noChangeArrowheads="1"/>
            </p:cNvPicPr>
            <p:nvPr/>
          </p:nvPicPr>
          <p:blipFill>
            <a:blip r:embed="rId1">
              <a:extLst>
                <a:ext uri="{28A0092B-C50C-407E-A947-70E740481C1C}">
                  <a14:useLocalDpi xmlns:a14="http://schemas.microsoft.com/office/drawing/2010/main" val="0"/>
                </a:ext>
              </a:extLst>
            </a:blip>
            <a:srcRect l="5034" t="76743" r="29755" b="3094"/>
            <a:stretch>
              <a:fillRect/>
            </a:stretch>
          </p:blipFill>
          <p:spPr bwMode="auto">
            <a:xfrm>
              <a:off x="5857884" y="5500702"/>
              <a:ext cx="2776557" cy="7858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12" name="下箭头 11"/>
          <p:cNvSpPr/>
          <p:nvPr/>
        </p:nvSpPr>
        <p:spPr bwMode="auto">
          <a:xfrm>
            <a:off x="4071938" y="4667250"/>
            <a:ext cx="500062" cy="492125"/>
          </a:xfrm>
          <a:prstGeom prst="downArrow">
            <a:avLst/>
          </a:prstGeom>
          <a:gradFill flip="none" rotWithShape="1">
            <a:gsLst>
              <a:gs pos="0">
                <a:srgbClr val="03D4A8"/>
              </a:gs>
              <a:gs pos="25000">
                <a:srgbClr val="21D6E0"/>
              </a:gs>
              <a:gs pos="75000">
                <a:srgbClr val="0087E6"/>
              </a:gs>
              <a:gs pos="100000">
                <a:srgbClr val="005CBF"/>
              </a:gs>
            </a:gsLst>
            <a:lin ang="5400000" scaled="1"/>
            <a:tileRect/>
          </a:gradFill>
          <a:ln w="9525" algn="ctr">
            <a:solidFill>
              <a:schemeClr val="accent5">
                <a:lumMod val="50000"/>
                <a:alpha val="31000"/>
              </a:schemeClr>
            </a:solidFill>
            <a:miter lim="800000"/>
          </a:ln>
        </p:spPr>
        <p:txBody>
          <a:bodyPr anchor="ctr">
            <a:spAutoFit/>
          </a:bodyPr>
          <a:lstStyle/>
          <a:p>
            <a:pPr>
              <a:defRPr/>
            </a:pPr>
            <a:endParaRPr lang="zh-CN" altLang="en-US">
              <a:latin typeface="Arial" panose="020B0604020202020204" pitchFamily="34" charset="0"/>
            </a:endParaRPr>
          </a:p>
        </p:txBody>
      </p:sp>
      <p:sp>
        <p:nvSpPr>
          <p:cNvPr id="13" name="内容占位符 2"/>
          <p:cNvSpPr txBox="1"/>
          <p:nvPr/>
        </p:nvSpPr>
        <p:spPr bwMode="auto">
          <a:xfrm>
            <a:off x="6008688" y="5595938"/>
            <a:ext cx="1992312" cy="642937"/>
          </a:xfrm>
          <a:prstGeom prst="rect">
            <a:avLst/>
          </a:prstGeom>
          <a:noFill/>
          <a:ln w="9525">
            <a:noFill/>
            <a:miter lim="800000"/>
          </a:ln>
        </p:spPr>
        <p:txBody>
          <a:bodyPr/>
          <a:lstStyle/>
          <a:p>
            <a:pPr marL="342900" indent="-342900" eaLnBrk="0" hangingPunct="0">
              <a:spcBef>
                <a:spcPct val="20000"/>
              </a:spcBef>
              <a:buClr>
                <a:schemeClr val="tx2"/>
              </a:buClr>
              <a:buSzPct val="80000"/>
              <a:defRPr/>
            </a:pPr>
            <a:r>
              <a:rPr lang="zh-CN" altLang="en-US" sz="2000" b="1" kern="0" dirty="0">
                <a:latin typeface="+mn-lt"/>
                <a:ea typeface="+mn-ea"/>
              </a:rPr>
              <a:t>持久状态</a:t>
            </a:r>
            <a:endParaRPr lang="zh-CN" altLang="en-US" sz="2000" b="1" kern="0" dirty="0">
              <a:latin typeface="+mn-lt"/>
              <a:ea typeface="+mn-ea"/>
            </a:endParaRPr>
          </a:p>
        </p:txBody>
      </p:sp>
      <p:sp>
        <p:nvSpPr>
          <p:cNvPr id="14" name="下箭头 13"/>
          <p:cNvSpPr/>
          <p:nvPr/>
        </p:nvSpPr>
        <p:spPr bwMode="auto">
          <a:xfrm flipV="1">
            <a:off x="4071938" y="3238500"/>
            <a:ext cx="500062" cy="492125"/>
          </a:xfrm>
          <a:prstGeom prst="downArrow">
            <a:avLst/>
          </a:prstGeom>
          <a:gradFill flip="none" rotWithShape="1">
            <a:gsLst>
              <a:gs pos="0">
                <a:srgbClr val="03D4A8"/>
              </a:gs>
              <a:gs pos="25000">
                <a:srgbClr val="21D6E0"/>
              </a:gs>
              <a:gs pos="75000">
                <a:srgbClr val="0087E6"/>
              </a:gs>
              <a:gs pos="100000">
                <a:srgbClr val="005CBF"/>
              </a:gs>
            </a:gsLst>
            <a:lin ang="5400000" scaled="1"/>
            <a:tileRect/>
          </a:gradFill>
          <a:ln w="9525" algn="ctr">
            <a:solidFill>
              <a:schemeClr val="accent5">
                <a:lumMod val="50000"/>
                <a:alpha val="31000"/>
              </a:schemeClr>
            </a:solidFill>
            <a:miter lim="800000"/>
          </a:ln>
        </p:spPr>
        <p:txBody>
          <a:bodyPr anchor="ctr">
            <a:spAutoFit/>
          </a:bodyPr>
          <a:lstStyle/>
          <a:p>
            <a:pPr>
              <a:defRPr/>
            </a:pPr>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5963" y="285750"/>
            <a:ext cx="3168650" cy="523875"/>
          </a:xfrm>
        </p:spPr>
        <p:txBody>
          <a:bodyPr/>
          <a:lstStyle/>
          <a:p>
            <a:pPr>
              <a:defRPr/>
            </a:pPr>
            <a:r>
              <a:rPr dirty="0" smtClean="0"/>
              <a:t>持久化与</a:t>
            </a:r>
            <a:r>
              <a:rPr lang="en-US" altLang="zh-CN" dirty="0" smtClean="0"/>
              <a:t>ORM2-2</a:t>
            </a:r>
            <a:endParaRPr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smtClean="0"/>
              <a:t>ORM</a:t>
            </a:r>
            <a:r>
              <a:rPr lang="zh-CN" altLang="en-US" dirty="0"/>
              <a:t>（</a:t>
            </a:r>
            <a:r>
              <a:rPr lang="en-US" altLang="zh-CN" dirty="0"/>
              <a:t>Object Relational Mapping</a:t>
            </a:r>
            <a:r>
              <a:rPr lang="zh-CN" altLang="en-US" dirty="0"/>
              <a:t>）</a:t>
            </a:r>
            <a:endParaRPr lang="zh-CN" altLang="en-US" dirty="0"/>
          </a:p>
          <a:p>
            <a:pPr lvl="1">
              <a:defRPr/>
            </a:pPr>
            <a:r>
              <a:rPr lang="zh-CN" altLang="en-US" dirty="0"/>
              <a:t>编写程序的时候，以面向对象的方式处理数据</a:t>
            </a:r>
            <a:endParaRPr lang="zh-CN" altLang="en-US" dirty="0"/>
          </a:p>
          <a:p>
            <a:pPr lvl="1">
              <a:defRPr/>
            </a:pPr>
            <a:r>
              <a:rPr lang="zh-CN" altLang="en-US" dirty="0"/>
              <a:t>保存数据的时候，却以关系型数据库的方式存储</a:t>
            </a:r>
            <a:endParaRPr lang="zh-CN" altLang="en-US" dirty="0"/>
          </a:p>
          <a:p>
            <a:pPr>
              <a:defRPr/>
            </a:pPr>
            <a:r>
              <a:rPr lang="en-US" altLang="zh-CN" dirty="0"/>
              <a:t>ORM</a:t>
            </a:r>
            <a:r>
              <a:rPr lang="zh-CN" altLang="en-US" dirty="0"/>
              <a:t>解决方案包含下面四个部分</a:t>
            </a:r>
            <a:endParaRPr lang="zh-CN" altLang="en-US" dirty="0"/>
          </a:p>
          <a:p>
            <a:pPr lvl="1">
              <a:defRPr/>
            </a:pPr>
            <a:r>
              <a:rPr lang="zh-CN" altLang="en-US" dirty="0"/>
              <a:t>在持久化对象上执行基本的增、删、改、查操作</a:t>
            </a:r>
            <a:endParaRPr lang="zh-CN" altLang="en-US" dirty="0"/>
          </a:p>
          <a:p>
            <a:pPr lvl="1">
              <a:defRPr/>
            </a:pPr>
            <a:r>
              <a:rPr lang="zh-CN" altLang="en-US" dirty="0"/>
              <a:t>对持久化对象提供一种查询语言或者</a:t>
            </a:r>
            <a:r>
              <a:rPr lang="en-US" altLang="zh-CN" dirty="0"/>
              <a:t>API</a:t>
            </a:r>
            <a:endParaRPr lang="en-US" altLang="zh-CN" dirty="0"/>
          </a:p>
          <a:p>
            <a:pPr lvl="1">
              <a:defRPr/>
            </a:pPr>
            <a:r>
              <a:rPr lang="zh-CN" altLang="en-US" dirty="0"/>
              <a:t>对象关系映射工具</a:t>
            </a:r>
            <a:endParaRPr lang="zh-CN" altLang="en-US" dirty="0"/>
          </a:p>
          <a:p>
            <a:pPr lvl="1">
              <a:defRPr/>
            </a:pPr>
            <a:r>
              <a:rPr lang="zh-CN" altLang="en-US" dirty="0"/>
              <a:t>提供与事务对象交互、执行检查、延迟加载以及其他优化功能</a:t>
            </a:r>
            <a:r>
              <a:rPr lang="en-US" altLang="zh-CN" dirty="0"/>
              <a:t>	</a:t>
            </a:r>
            <a:endParaRPr lang="en-US" altLang="zh-CN" dirty="0"/>
          </a:p>
          <a:p>
            <a:pPr lvl="1">
              <a:buFont typeface="Wingdings" panose="05000000000000000000" pitchFamily="2" charset="2"/>
              <a:buNone/>
              <a:defRPr/>
            </a:pPr>
            <a:endParaRPr lang="zh-CN" altLang="en-US" dirty="0"/>
          </a:p>
        </p:txBody>
      </p:sp>
      <p:graphicFrame>
        <p:nvGraphicFramePr>
          <p:cNvPr id="16" name="Group 29"/>
          <p:cNvGraphicFramePr>
            <a:graphicFrameLocks noGrp="1"/>
          </p:cNvGraphicFramePr>
          <p:nvPr/>
        </p:nvGraphicFramePr>
        <p:xfrm>
          <a:off x="2524048" y="3009516"/>
          <a:ext cx="3732577" cy="135730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99673"/>
                <a:gridCol w="2132904"/>
              </a:tblGrid>
              <a:tr h="3393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rPr>
                        <a:t>属性</a:t>
                      </a:r>
                      <a:endParaRPr kumimoji="0" lang="zh-CN" altLang="en-US" sz="16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rPr>
                        <a:t>字段</a:t>
                      </a:r>
                      <a:endParaRPr kumimoji="0" lang="zh-CN" altLang="en-US" sz="16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39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rPr>
                        <a:t>name</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Arial" panose="020B0604020202020204" pitchFamily="34" charset="0"/>
                          <a:ea typeface="黑体" panose="02010609060101010101" pitchFamily="2" charset="-122"/>
                        </a:rPr>
                        <a:t>user_name</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9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rPr>
                        <a:t>sex</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Arial" panose="020B0604020202020204" pitchFamily="34" charset="0"/>
                          <a:ea typeface="黑体" panose="02010609060101010101" pitchFamily="2" charset="-122"/>
                        </a:rPr>
                        <a:t>user_Sex</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393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skill</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Arial" panose="020B0604020202020204" pitchFamily="34" charset="0"/>
                          <a:ea typeface="黑体" panose="02010609060101010101" pitchFamily="2" charset="-122"/>
                        </a:rPr>
                        <a:t>user_</a:t>
                      </a:r>
                      <a:r>
                        <a:rPr kumimoji="0" lang="en-US" altLang="zh-CN" sz="1600" b="1" i="0" u="none" strike="noStrike" cap="none" normalizeH="0" baseline="0" dirty="0" err="1"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rPr>
                        <a:t>skill</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80110" marR="80110" marT="40054" marB="4005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17" name="组合 16"/>
          <p:cNvGrpSpPr/>
          <p:nvPr/>
        </p:nvGrpSpPr>
        <p:grpSpPr bwMode="auto">
          <a:xfrm>
            <a:off x="3000375" y="1122363"/>
            <a:ext cx="2357438" cy="1730375"/>
            <a:chOff x="5929322" y="2232832"/>
            <a:chExt cx="2357454" cy="1729741"/>
          </a:xfrm>
        </p:grpSpPr>
        <p:sp>
          <p:nvSpPr>
            <p:cNvPr id="18" name="AutoShape 27"/>
            <p:cNvSpPr>
              <a:spLocks noChangeArrowheads="1"/>
            </p:cNvSpPr>
            <p:nvPr/>
          </p:nvSpPr>
          <p:spPr bwMode="gray">
            <a:xfrm>
              <a:off x="6072198" y="2232832"/>
              <a:ext cx="1428760" cy="407838"/>
            </a:xfrm>
            <a:prstGeom prst="roundRect">
              <a:avLst>
                <a:gd name="adj" fmla="val 16667"/>
              </a:avLst>
            </a:prstGeom>
            <a:no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a:defRPr/>
              </a:pPr>
              <a:r>
                <a:rPr lang="en-US" altLang="zh-CN" b="1" dirty="0">
                  <a:latin typeface="Arial" panose="020B0604020202020204" pitchFamily="34" charset="0"/>
                </a:rPr>
                <a:t>User</a:t>
              </a:r>
              <a:r>
                <a:rPr lang="zh-CN" altLang="en-US" b="1" dirty="0">
                  <a:latin typeface="Arial" panose="020B0604020202020204" pitchFamily="34" charset="0"/>
                </a:rPr>
                <a:t>对象</a:t>
              </a:r>
              <a:endParaRPr lang="zh-CN" altLang="en-US" b="1" dirty="0">
                <a:latin typeface="Arial" panose="020B0604020202020204" pitchFamily="34" charset="0"/>
              </a:endParaRPr>
            </a:p>
          </p:txBody>
        </p:sp>
        <p:sp>
          <p:nvSpPr>
            <p:cNvPr id="19" name="AutoShape 27"/>
            <p:cNvSpPr>
              <a:spLocks noChangeArrowheads="1"/>
            </p:cNvSpPr>
            <p:nvPr/>
          </p:nvSpPr>
          <p:spPr bwMode="gray">
            <a:xfrm>
              <a:off x="5929322" y="2634322"/>
              <a:ext cx="2357454" cy="132825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spAutoFit/>
            </a:bodyPr>
            <a:lstStyle/>
            <a:p>
              <a:pPr>
                <a:defRPr/>
              </a:pPr>
              <a:r>
                <a:rPr lang="en-US" altLang="zh-CN" b="1" dirty="0">
                  <a:solidFill>
                    <a:schemeClr val="bg1"/>
                  </a:solidFill>
                  <a:latin typeface="Arial" panose="020B0604020202020204" pitchFamily="34" charset="0"/>
                </a:rPr>
                <a:t>name</a:t>
              </a:r>
              <a:r>
                <a:rPr lang="zh-CN" altLang="en-US" b="1" dirty="0">
                  <a:solidFill>
                    <a:schemeClr val="bg1"/>
                  </a:solidFill>
                  <a:latin typeface="Arial" panose="020B0604020202020204" pitchFamily="34" charset="0"/>
                </a:rPr>
                <a:t>：小颖</a:t>
              </a:r>
              <a:endParaRPr lang="en-US" altLang="zh-CN" b="1" dirty="0">
                <a:solidFill>
                  <a:schemeClr val="bg1"/>
                </a:solidFill>
                <a:latin typeface="Arial" panose="020B0604020202020204" pitchFamily="34" charset="0"/>
              </a:endParaRPr>
            </a:p>
            <a:p>
              <a:pPr>
                <a:defRPr/>
              </a:pPr>
              <a:r>
                <a:rPr lang="en-US" altLang="zh-CN" b="1" dirty="0">
                  <a:solidFill>
                    <a:schemeClr val="bg1"/>
                  </a:solidFill>
                  <a:latin typeface="Arial" panose="020B0604020202020204" pitchFamily="34" charset="0"/>
                </a:rPr>
                <a:t>sex</a:t>
              </a:r>
              <a:r>
                <a:rPr lang="zh-CN" altLang="en-US" b="1" dirty="0">
                  <a:solidFill>
                    <a:schemeClr val="bg1"/>
                  </a:solidFill>
                  <a:latin typeface="Arial" panose="020B0604020202020204" pitchFamily="34" charset="0"/>
                </a:rPr>
                <a:t>：女</a:t>
              </a:r>
              <a:endParaRPr lang="en-US" altLang="zh-CN" b="1" dirty="0">
                <a:solidFill>
                  <a:schemeClr val="bg1"/>
                </a:solidFill>
                <a:latin typeface="Arial" panose="020B0604020202020204" pitchFamily="34" charset="0"/>
              </a:endParaRPr>
            </a:p>
            <a:p>
              <a:pPr>
                <a:defRPr/>
              </a:pPr>
              <a:r>
                <a:rPr lang="en-US" altLang="zh-CN" b="1" dirty="0">
                  <a:solidFill>
                    <a:schemeClr val="bg1"/>
                  </a:solidFill>
                  <a:latin typeface="Arial" panose="020B0604020202020204" pitchFamily="34" charset="0"/>
                </a:rPr>
                <a:t>skill</a:t>
              </a:r>
              <a:r>
                <a:rPr lang="zh-CN" altLang="en-US" b="1" dirty="0">
                  <a:solidFill>
                    <a:schemeClr val="bg1"/>
                  </a:solidFill>
                  <a:latin typeface="Arial" panose="020B0604020202020204" pitchFamily="34" charset="0"/>
                </a:rPr>
                <a:t>：英语、程序设计</a:t>
              </a:r>
              <a:endParaRPr lang="zh-CN" altLang="en-US" b="1" dirty="0">
                <a:solidFill>
                  <a:schemeClr val="bg1"/>
                </a:solidFill>
                <a:latin typeface="Arial" panose="020B0604020202020204" pitchFamily="34" charset="0"/>
              </a:endParaRPr>
            </a:p>
          </p:txBody>
        </p:sp>
      </p:grpSp>
      <p:grpSp>
        <p:nvGrpSpPr>
          <p:cNvPr id="20" name="组合 19"/>
          <p:cNvGrpSpPr/>
          <p:nvPr/>
        </p:nvGrpSpPr>
        <p:grpSpPr bwMode="auto">
          <a:xfrm>
            <a:off x="2774950" y="4795838"/>
            <a:ext cx="3225800" cy="1500187"/>
            <a:chOff x="5572132" y="5000636"/>
            <a:chExt cx="3225813" cy="1500198"/>
          </a:xfrm>
        </p:grpSpPr>
        <p:sp>
          <p:nvSpPr>
            <p:cNvPr id="28681" name="AutoShape 45"/>
            <p:cNvSpPr>
              <a:spLocks noChangeArrowheads="1"/>
            </p:cNvSpPr>
            <p:nvPr/>
          </p:nvSpPr>
          <p:spPr bwMode="auto">
            <a:xfrm>
              <a:off x="5572132" y="5000636"/>
              <a:ext cx="3225813" cy="1500198"/>
            </a:xfrm>
            <a:prstGeom prst="can">
              <a:avLst>
                <a:gd name="adj" fmla="val 20218"/>
              </a:avLst>
            </a:prstGeom>
            <a:gradFill rotWithShape="0">
              <a:gsLst>
                <a:gs pos="0">
                  <a:srgbClr val="0099CC"/>
                </a:gs>
                <a:gs pos="50000">
                  <a:srgbClr val="66CCFF"/>
                </a:gs>
                <a:gs pos="100000">
                  <a:srgbClr val="0099CC"/>
                </a:gs>
              </a:gsLst>
              <a:lin ang="0" scaled="1"/>
            </a:gradFill>
            <a:ln w="12700" cap="rnd">
              <a:solidFill>
                <a:srgbClr val="000000"/>
              </a:solidFill>
              <a:round/>
            </a:ln>
          </p:spPr>
          <p:txBody>
            <a:bodyPr/>
            <a:lstStyle/>
            <a:p>
              <a:endParaRPr lang="en-US" altLang="zh-CN" b="1"/>
            </a:p>
          </p:txBody>
        </p:sp>
        <p:pic>
          <p:nvPicPr>
            <p:cNvPr id="28682" name="Picture 2"/>
            <p:cNvPicPr>
              <a:picLocks noChangeAspect="1" noChangeArrowheads="1"/>
            </p:cNvPicPr>
            <p:nvPr/>
          </p:nvPicPr>
          <p:blipFill>
            <a:blip r:embed="rId1">
              <a:extLst>
                <a:ext uri="{28A0092B-C50C-407E-A947-70E740481C1C}">
                  <a14:useLocalDpi xmlns:a14="http://schemas.microsoft.com/office/drawing/2010/main" val="0"/>
                </a:ext>
              </a:extLst>
            </a:blip>
            <a:srcRect l="46835" t="71999" r="1266" b="12196"/>
            <a:stretch>
              <a:fillRect/>
            </a:stretch>
          </p:blipFill>
          <p:spPr bwMode="auto">
            <a:xfrm>
              <a:off x="5730248" y="5556900"/>
              <a:ext cx="2928958" cy="64294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23" name="内容占位符 2"/>
          <p:cNvSpPr txBox="1"/>
          <p:nvPr/>
        </p:nvSpPr>
        <p:spPr bwMode="auto">
          <a:xfrm>
            <a:off x="6572250" y="3214688"/>
            <a:ext cx="2286000" cy="642937"/>
          </a:xfrm>
          <a:prstGeom prst="rect">
            <a:avLst/>
          </a:prstGeom>
          <a:noFill/>
          <a:ln w="9525">
            <a:noFill/>
            <a:miter lim="800000"/>
          </a:ln>
        </p:spPr>
        <p:txBody>
          <a:bodyPr/>
          <a:lstStyle/>
          <a:p>
            <a:pPr marL="342900" indent="-342900" eaLnBrk="0" hangingPunct="0">
              <a:spcBef>
                <a:spcPct val="20000"/>
              </a:spcBef>
              <a:buClr>
                <a:schemeClr val="tx2"/>
              </a:buClr>
              <a:buSzPct val="80000"/>
              <a:defRPr/>
            </a:pPr>
            <a:r>
              <a:rPr lang="zh-CN" altLang="en-US" sz="2400" b="1" kern="0" dirty="0">
                <a:latin typeface="+mn-lt"/>
                <a:ea typeface="+mn-ea"/>
              </a:rPr>
              <a:t>对象</a:t>
            </a:r>
            <a:r>
              <a:rPr lang="en-US" altLang="zh-CN" sz="2400" b="1" kern="0" dirty="0">
                <a:latin typeface="+mn-lt"/>
                <a:ea typeface="+mn-ea"/>
              </a:rPr>
              <a:t>-</a:t>
            </a:r>
            <a:r>
              <a:rPr lang="zh-CN" altLang="en-US" sz="2400" b="1" kern="0" dirty="0">
                <a:latin typeface="+mn-lt"/>
                <a:ea typeface="+mn-ea"/>
              </a:rPr>
              <a:t>关系映射</a:t>
            </a:r>
            <a:endParaRPr lang="zh-CN" altLang="en-US" sz="2400" b="1"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hidden"/>
                                      </p:to>
                                    </p:set>
                                  </p:childTnLst>
                                </p:cTn>
                              </p:par>
                            </p:childTnLst>
                          </p:cTn>
                        </p:par>
                        <p:par>
                          <p:cTn id="21" fill="hold">
                            <p:stCondLst>
                              <p:cond delay="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8"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688" y="285750"/>
            <a:ext cx="2447925" cy="523875"/>
          </a:xfrm>
        </p:spPr>
        <p:txBody>
          <a:bodyPr/>
          <a:lstStyle/>
          <a:p>
            <a:pPr>
              <a:defRPr/>
            </a:pPr>
            <a:r>
              <a:rPr lang="en-US" dirty="0" err="1" smtClean="0"/>
              <a:t>M</a:t>
            </a:r>
            <a:r>
              <a:rPr lang="en-US" altLang="zh-CN" dirty="0" err="1" smtClean="0"/>
              <a:t>yBatis</a:t>
            </a:r>
            <a:r>
              <a:rPr dirty="0" smtClean="0"/>
              <a:t>简介</a:t>
            </a:r>
            <a:endParaRPr dirty="0"/>
          </a:p>
        </p:txBody>
      </p:sp>
      <p:sp>
        <p:nvSpPr>
          <p:cNvPr id="3" name="内容占位符 2"/>
          <p:cNvSpPr>
            <a:spLocks noGrp="1"/>
          </p:cNvSpPr>
          <p:nvPr>
            <p:ph idx="1"/>
          </p:nvPr>
        </p:nvSpPr>
        <p:spPr>
          <a:xfrm>
            <a:off x="784225" y="1214438"/>
            <a:ext cx="7645400" cy="5143500"/>
          </a:xfrm>
        </p:spPr>
        <p:txBody>
          <a:bodyPr/>
          <a:lstStyle/>
          <a:p>
            <a:pPr>
              <a:defRPr/>
            </a:pPr>
            <a:r>
              <a:rPr lang="en-US" altLang="zh-CN" dirty="0" err="1" smtClean="0"/>
              <a:t>MyBatis</a:t>
            </a:r>
            <a:r>
              <a:rPr lang="zh-CN" altLang="en-US" dirty="0" smtClean="0"/>
              <a:t>前身是</a:t>
            </a:r>
            <a:r>
              <a:rPr lang="en-US" altLang="zh-CN" dirty="0" err="1" smtClean="0"/>
              <a:t>iBatis</a:t>
            </a:r>
            <a:r>
              <a:rPr lang="zh-CN" altLang="en-US" dirty="0" smtClean="0"/>
              <a:t>，本是</a:t>
            </a:r>
            <a:r>
              <a:rPr lang="en-US" altLang="zh-CN" dirty="0" smtClean="0"/>
              <a:t>Apache</a:t>
            </a:r>
            <a:r>
              <a:rPr lang="zh-CN" altLang="en-US" dirty="0"/>
              <a:t>的一个开源的</a:t>
            </a:r>
            <a:r>
              <a:rPr lang="zh-CN" altLang="en-US" dirty="0" smtClean="0"/>
              <a:t>项目</a:t>
            </a:r>
            <a:endParaRPr lang="en-US" altLang="zh-CN" dirty="0"/>
          </a:p>
          <a:p>
            <a:pPr>
              <a:defRPr/>
            </a:pPr>
            <a:r>
              <a:rPr lang="zh-CN" altLang="en-US" dirty="0" smtClean="0"/>
              <a:t>官方网站</a:t>
            </a:r>
            <a:endParaRPr lang="en-US" altLang="zh-CN" dirty="0" smtClean="0"/>
          </a:p>
          <a:p>
            <a:pPr lvl="1">
              <a:defRPr/>
            </a:pPr>
            <a:r>
              <a:rPr lang="en-US" altLang="zh-CN" dirty="0" smtClean="0"/>
              <a:t>http://mybatis.org</a:t>
            </a:r>
            <a:endParaRPr lang="en-US" altLang="zh-CN" dirty="0" smtClean="0"/>
          </a:p>
          <a:p>
            <a:pPr>
              <a:defRPr/>
            </a:pPr>
            <a:r>
              <a:rPr lang="en-US" altLang="zh-CN" dirty="0" smtClean="0"/>
              <a:t>ORM</a:t>
            </a:r>
            <a:r>
              <a:rPr lang="zh-CN" altLang="en-US" dirty="0" smtClean="0"/>
              <a:t>框架</a:t>
            </a:r>
            <a:endParaRPr lang="en-US" altLang="zh-CN" dirty="0" smtClean="0"/>
          </a:p>
          <a:p>
            <a:pPr>
              <a:defRPr/>
            </a:pPr>
            <a:r>
              <a:rPr lang="zh-CN" altLang="en-US" dirty="0"/>
              <a:t>实体</a:t>
            </a:r>
            <a:r>
              <a:rPr lang="zh-CN" altLang="en-US" dirty="0" smtClean="0"/>
              <a:t>类和</a:t>
            </a:r>
            <a:r>
              <a:rPr lang="en-US" altLang="zh-CN" dirty="0" smtClean="0"/>
              <a:t>SQL</a:t>
            </a:r>
            <a:r>
              <a:rPr lang="zh-CN" altLang="en-US" dirty="0" smtClean="0"/>
              <a:t>语句之间建立映射关系</a:t>
            </a:r>
            <a:endParaRPr lang="en-US" altLang="zh-CN" dirty="0" smtClean="0"/>
          </a:p>
          <a:p>
            <a:pPr>
              <a:defRPr/>
            </a:pPr>
            <a:r>
              <a:rPr lang="zh-CN" altLang="en-US" smtClean="0"/>
              <a:t>特点</a:t>
            </a:r>
            <a:endParaRPr lang="en-US" altLang="zh-CN" dirty="0" smtClean="0"/>
          </a:p>
          <a:p>
            <a:pPr lvl="1">
              <a:defRPr/>
            </a:pPr>
            <a:r>
              <a:rPr lang="zh-CN" altLang="en-US" dirty="0" smtClean="0"/>
              <a:t>基于</a:t>
            </a:r>
            <a:r>
              <a:rPr lang="en-US" altLang="zh-CN" dirty="0" smtClean="0"/>
              <a:t>SQL</a:t>
            </a:r>
            <a:r>
              <a:rPr lang="zh-CN" altLang="en-US" dirty="0" smtClean="0"/>
              <a:t>语法，简单易学</a:t>
            </a:r>
            <a:endParaRPr lang="en-US" altLang="zh-CN" dirty="0" smtClean="0"/>
          </a:p>
          <a:p>
            <a:pPr lvl="1">
              <a:defRPr/>
            </a:pPr>
            <a:r>
              <a:rPr lang="zh-CN" altLang="en-US" dirty="0" smtClean="0"/>
              <a:t>能了解底层封装过程</a:t>
            </a:r>
            <a:endParaRPr lang="en-US" altLang="zh-CN" dirty="0" smtClean="0"/>
          </a:p>
          <a:p>
            <a:pPr lvl="1">
              <a:defRPr/>
            </a:pPr>
            <a:r>
              <a:rPr lang="en-US" altLang="zh-CN" dirty="0" smtClean="0"/>
              <a:t>SQL</a:t>
            </a:r>
            <a:r>
              <a:rPr lang="zh-CN" altLang="en-US" dirty="0" smtClean="0"/>
              <a:t>语句封装在配置文件中，便于统一管理与维护，降低程序的耦合度</a:t>
            </a:r>
            <a:endParaRPr lang="en-US" altLang="zh-CN" dirty="0" smtClean="0"/>
          </a:p>
          <a:p>
            <a:pPr lvl="1">
              <a:defRPr/>
            </a:pPr>
            <a:r>
              <a:rPr lang="zh-CN" altLang="en-US" dirty="0" smtClean="0"/>
              <a:t>方便程序代码调试</a:t>
            </a:r>
            <a:endParaRPr lang="en-US" altLang="zh-CN" dirty="0" smtClean="0"/>
          </a:p>
          <a:p>
            <a:pPr lvl="1">
              <a:buFont typeface="Wingdings" panose="05000000000000000000" pitchFamily="2" charset="2"/>
              <a:buNone/>
              <a:defRPr/>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600" y="285750"/>
            <a:ext cx="3529013" cy="523875"/>
          </a:xfrm>
        </p:spPr>
        <p:txBody>
          <a:bodyPr/>
          <a:lstStyle/>
          <a:p>
            <a:pPr>
              <a:defRPr/>
            </a:pPr>
            <a:r>
              <a:rPr lang="en-US" dirty="0" err="1" smtClean="0"/>
              <a:t>MyBatis</a:t>
            </a:r>
            <a:r>
              <a:rPr lang="zh-CN" altLang="en-US" dirty="0" smtClean="0"/>
              <a:t>框架优缺点</a:t>
            </a:r>
            <a:endParaRPr dirty="0"/>
          </a:p>
        </p:txBody>
      </p:sp>
      <p:sp>
        <p:nvSpPr>
          <p:cNvPr id="3" name="内容占位符 2"/>
          <p:cNvSpPr>
            <a:spLocks noGrp="1"/>
          </p:cNvSpPr>
          <p:nvPr>
            <p:ph idx="1"/>
          </p:nvPr>
        </p:nvSpPr>
        <p:spPr>
          <a:xfrm>
            <a:off x="684212" y="1268413"/>
            <a:ext cx="7848227" cy="5018087"/>
          </a:xfrm>
        </p:spPr>
        <p:txBody>
          <a:bodyPr/>
          <a:lstStyle/>
          <a:p>
            <a:pPr>
              <a:defRPr/>
            </a:pPr>
            <a:r>
              <a:rPr lang="zh-CN" altLang="en-US" sz="2800" dirty="0"/>
              <a:t>优点</a:t>
            </a:r>
            <a:endParaRPr lang="en-US" altLang="zh-CN" sz="2800" dirty="0" smtClean="0"/>
          </a:p>
          <a:p>
            <a:pPr lvl="1">
              <a:defRPr/>
            </a:pPr>
            <a:r>
              <a:rPr lang="zh-CN" altLang="en-US" dirty="0" smtClean="0"/>
              <a:t>与</a:t>
            </a:r>
            <a:r>
              <a:rPr lang="en-US" altLang="zh-CN" dirty="0" smtClean="0"/>
              <a:t>JDBC</a:t>
            </a:r>
            <a:r>
              <a:rPr lang="zh-CN" altLang="en-US" dirty="0" smtClean="0"/>
              <a:t>相比，减少了</a:t>
            </a:r>
            <a:r>
              <a:rPr lang="en-US" altLang="zh-CN" dirty="0" smtClean="0"/>
              <a:t>50%</a:t>
            </a:r>
            <a:r>
              <a:rPr lang="zh-CN" altLang="en-US" dirty="0" smtClean="0"/>
              <a:t>以上的代码量</a:t>
            </a:r>
            <a:endParaRPr lang="en-US" altLang="zh-CN" dirty="0" smtClean="0"/>
          </a:p>
          <a:p>
            <a:pPr lvl="1">
              <a:defRPr/>
            </a:pPr>
            <a:r>
              <a:rPr lang="zh-CN" altLang="en-US" dirty="0"/>
              <a:t>最</a:t>
            </a:r>
            <a:r>
              <a:rPr lang="zh-CN" altLang="en-US" dirty="0" smtClean="0"/>
              <a:t>简单的持久化框架，小巧并简单易学</a:t>
            </a:r>
            <a:endParaRPr lang="en-US" altLang="zh-CN" dirty="0" smtClean="0"/>
          </a:p>
          <a:p>
            <a:pPr lvl="1">
              <a:defRPr/>
            </a:pPr>
            <a:r>
              <a:rPr lang="en-US" altLang="zh-CN" dirty="0" smtClean="0"/>
              <a:t>SQL</a:t>
            </a:r>
            <a:r>
              <a:rPr lang="zh-CN" altLang="en-US" dirty="0" smtClean="0"/>
              <a:t>代码从程序代码中彻底分离，可重用</a:t>
            </a:r>
            <a:endParaRPr lang="en-US" altLang="zh-CN" dirty="0" smtClean="0"/>
          </a:p>
          <a:p>
            <a:pPr lvl="1">
              <a:defRPr/>
            </a:pPr>
            <a:r>
              <a:rPr lang="zh-CN" altLang="en-US" dirty="0" smtClean="0"/>
              <a:t>提供</a:t>
            </a:r>
            <a:r>
              <a:rPr lang="en-US" altLang="zh-CN" dirty="0" smtClean="0"/>
              <a:t>XML</a:t>
            </a:r>
            <a:r>
              <a:rPr lang="zh-CN" altLang="en-US" dirty="0" smtClean="0"/>
              <a:t>标签，支持编写动态</a:t>
            </a:r>
            <a:r>
              <a:rPr lang="en-US" altLang="zh-CN" dirty="0" smtClean="0"/>
              <a:t>SQL</a:t>
            </a:r>
            <a:endParaRPr lang="en-US" altLang="zh-CN" dirty="0" smtClean="0"/>
          </a:p>
          <a:p>
            <a:pPr lvl="1">
              <a:defRPr/>
            </a:pPr>
            <a:r>
              <a:rPr lang="zh-CN" altLang="en-US" dirty="0" smtClean="0"/>
              <a:t>提供映射标签，支持对象与数据库的</a:t>
            </a:r>
            <a:r>
              <a:rPr lang="en-US" altLang="zh-CN" dirty="0" smtClean="0"/>
              <a:t>ORM</a:t>
            </a:r>
            <a:r>
              <a:rPr lang="zh-CN" altLang="en-US" dirty="0" smtClean="0"/>
              <a:t>字段映射</a:t>
            </a:r>
            <a:endParaRPr lang="en-US" altLang="zh-CN" dirty="0" smtClean="0"/>
          </a:p>
          <a:p>
            <a:pPr marL="342900" lvl="1" indent="-342900">
              <a:buFont typeface="Wingdings" panose="05000000000000000000" pitchFamily="2" charset="2"/>
              <a:buChar char="n"/>
              <a:defRPr/>
            </a:pPr>
            <a:r>
              <a:rPr lang="zh-CN" altLang="en-US" sz="2800" dirty="0" smtClean="0">
                <a:cs typeface="+mn-cs"/>
              </a:rPr>
              <a:t>缺点</a:t>
            </a:r>
            <a:endParaRPr lang="en-US" altLang="zh-CN" sz="2800" dirty="0" smtClean="0">
              <a:cs typeface="+mn-cs"/>
            </a:endParaRPr>
          </a:p>
          <a:p>
            <a:pPr lvl="1">
              <a:defRPr/>
            </a:pPr>
            <a:r>
              <a:rPr lang="en-US" altLang="zh-CN" dirty="0" smtClean="0"/>
              <a:t>SQL</a:t>
            </a:r>
            <a:r>
              <a:rPr lang="zh-CN" altLang="en-US" dirty="0" smtClean="0"/>
              <a:t>语句编写工作量大，对开发人员有一定要求</a:t>
            </a:r>
            <a:endParaRPr lang="en-US" altLang="zh-CN" dirty="0" smtClean="0"/>
          </a:p>
          <a:p>
            <a:pPr lvl="1">
              <a:defRPr/>
            </a:pPr>
            <a:r>
              <a:rPr lang="zh-CN" altLang="en-US" dirty="0" smtClean="0"/>
              <a:t>数据库移植性差</a:t>
            </a:r>
            <a:endParaRPr lang="en-US" altLang="zh-CN" sz="2800" dirty="0">
              <a:cs typeface="+mn-cs"/>
            </a:endParaRPr>
          </a:p>
        </p:txBody>
      </p:sp>
      <p:grpSp>
        <p:nvGrpSpPr>
          <p:cNvPr id="6" name="组合 21"/>
          <p:cNvGrpSpPr/>
          <p:nvPr/>
        </p:nvGrpSpPr>
        <p:grpSpPr bwMode="auto">
          <a:xfrm>
            <a:off x="1331640" y="5517232"/>
            <a:ext cx="6696744" cy="936104"/>
            <a:chOff x="1908175" y="4635426"/>
            <a:chExt cx="4306888" cy="1081204"/>
          </a:xfrm>
        </p:grpSpPr>
        <p:sp>
          <p:nvSpPr>
            <p:cNvPr id="7" name="AutoShape 4"/>
            <p:cNvSpPr>
              <a:spLocks noChangeArrowheads="1"/>
            </p:cNvSpPr>
            <p:nvPr/>
          </p:nvSpPr>
          <p:spPr bwMode="gray">
            <a:xfrm>
              <a:off x="1908175" y="4837122"/>
              <a:ext cx="4306888" cy="879508"/>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err="1" smtClean="0">
                  <a:latin typeface="微软雅黑" panose="020B0503020204020204" pitchFamily="34" charset="-122"/>
                  <a:ea typeface="微软雅黑" panose="020B0503020204020204" pitchFamily="34" charset="-122"/>
                </a:rPr>
                <a:t>MyBatis</a:t>
              </a:r>
              <a:r>
                <a:rPr lang="zh-CN" altLang="en-US" b="1" dirty="0" smtClean="0">
                  <a:latin typeface="微软雅黑" panose="020B0503020204020204" pitchFamily="34" charset="-122"/>
                  <a:ea typeface="微软雅黑" panose="020B0503020204020204" pitchFamily="34" charset="-122"/>
                </a:rPr>
                <a:t>专注于</a:t>
              </a:r>
              <a:r>
                <a:rPr lang="en-US" altLang="zh-CN" b="1" dirty="0" smtClean="0">
                  <a:latin typeface="微软雅黑" panose="020B0503020204020204" pitchFamily="34" charset="-122"/>
                  <a:ea typeface="微软雅黑" panose="020B0503020204020204" pitchFamily="34" charset="-122"/>
                </a:rPr>
                <a:t>SQL</a:t>
              </a:r>
              <a:r>
                <a:rPr lang="zh-CN" altLang="en-US" b="1" dirty="0" smtClean="0">
                  <a:latin typeface="微软雅黑" panose="020B0503020204020204" pitchFamily="34" charset="-122"/>
                  <a:ea typeface="微软雅黑" panose="020B0503020204020204" pitchFamily="34" charset="-122"/>
                </a:rPr>
                <a:t>本身，是一个足够灵活的</a:t>
              </a:r>
              <a:r>
                <a:rPr lang="en-US" altLang="zh-CN" b="1" dirty="0" smtClean="0">
                  <a:latin typeface="微软雅黑" panose="020B0503020204020204" pitchFamily="34" charset="-122"/>
                  <a:ea typeface="微软雅黑" panose="020B0503020204020204" pitchFamily="34" charset="-122"/>
                </a:rPr>
                <a:t>DAO</a:t>
              </a:r>
              <a:r>
                <a:rPr lang="zh-CN" altLang="en-US" b="1" dirty="0" smtClean="0">
                  <a:latin typeface="微软雅黑" panose="020B0503020204020204" pitchFamily="34" charset="-122"/>
                  <a:ea typeface="微软雅黑" panose="020B0503020204020204" pitchFamily="34" charset="-122"/>
                </a:rPr>
                <a:t>层解决方案，适用于性能要求较高或者需求多变的互联网项目</a:t>
              </a:r>
              <a:endParaRPr lang="en-US" altLang="zh-CN" b="1" dirty="0">
                <a:latin typeface="微软雅黑" panose="020B0503020204020204" pitchFamily="34" charset="-122"/>
                <a:ea typeface="微软雅黑" panose="020B0503020204020204" pitchFamily="34" charset="-122"/>
              </a:endParaRPr>
            </a:p>
          </p:txBody>
        </p:sp>
        <p:sp>
          <p:nvSpPr>
            <p:cNvPr id="8" name="AutoShape 4"/>
            <p:cNvSpPr>
              <a:spLocks noChangeArrowheads="1"/>
            </p:cNvSpPr>
            <p:nvPr/>
          </p:nvSpPr>
          <p:spPr bwMode="gray">
            <a:xfrm>
              <a:off x="5888870" y="4635426"/>
              <a:ext cx="233572" cy="360363"/>
            </a:xfrm>
            <a:prstGeom prst="ellipse">
              <a:avLst/>
            </a:prstGeom>
            <a:solidFill>
              <a:schemeClr val="bg1"/>
            </a:solidFill>
            <a:ln w="19050">
              <a:solidFill>
                <a:schemeClr val="accent1"/>
              </a:solidFill>
              <a:round/>
            </a:ln>
          </p:spPr>
          <p:txBody>
            <a:bodyPr anchor="ctr"/>
            <a:lstStyle/>
            <a:p>
              <a:pPr algn="ctr"/>
              <a:r>
                <a:rPr lang="en-US" altLang="zh-CN" sz="2000" b="1" dirty="0">
                  <a:solidFill>
                    <a:srgbClr val="0C83B8"/>
                  </a:solidFill>
                  <a:latin typeface="微软雅黑" panose="020B0503020204020204" pitchFamily="34" charset="-122"/>
                  <a:ea typeface="微软雅黑" panose="020B0503020204020204" pitchFamily="34" charset="-122"/>
                </a:rPr>
                <a:t>!</a:t>
              </a:r>
              <a:endParaRPr lang="en-US" altLang="zh-CN" sz="2000" b="1" dirty="0">
                <a:solidFill>
                  <a:srgbClr val="0C83B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2077</Words>
  <Application>WPS 演示</Application>
  <PresentationFormat>全屏显示(4:3)</PresentationFormat>
  <Paragraphs>301</Paragraphs>
  <Slides>21</Slides>
  <Notes>42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黑体</vt:lpstr>
      <vt:lpstr>微软雅黑</vt:lpstr>
      <vt:lpstr>楷体_GB2312</vt:lpstr>
      <vt:lpstr>楷体_GB2312</vt:lpstr>
      <vt:lpstr>Calibri</vt:lpstr>
      <vt:lpstr>Tahoma</vt:lpstr>
      <vt:lpstr>Times New Roman</vt:lpstr>
      <vt:lpstr>Arial</vt:lpstr>
      <vt:lpstr>Arial Unicode MS</vt:lpstr>
      <vt:lpstr>新宋体</vt:lpstr>
      <vt:lpstr>模板</vt:lpstr>
      <vt:lpstr>为什么需要框架技术</vt:lpstr>
      <vt:lpstr>框架技术</vt:lpstr>
      <vt:lpstr>主流框架介绍3-1</vt:lpstr>
      <vt:lpstr>主流框架介绍3-2</vt:lpstr>
      <vt:lpstr>主流框架介绍3-3</vt:lpstr>
      <vt:lpstr>持久化与ORM2-1</vt:lpstr>
      <vt:lpstr>持久化与ORM2-2</vt:lpstr>
      <vt:lpstr>MyBatis简介</vt:lpstr>
      <vt:lpstr>MyBatis框架优缺点</vt:lpstr>
      <vt:lpstr>Java企业级框架</vt:lpstr>
      <vt:lpstr>Spring的绿草丛4-1</vt:lpstr>
      <vt:lpstr>Spring的绿草丛4-2</vt:lpstr>
      <vt:lpstr>Spring的绿草丛4-3</vt:lpstr>
      <vt:lpstr>Spring的绿草丛4-4</vt:lpstr>
      <vt:lpstr>控制反转 / 依赖注入</vt:lpstr>
      <vt:lpstr>MVC设计模式5-1</vt:lpstr>
      <vt:lpstr>MVC设计模式5-2</vt:lpstr>
      <vt:lpstr>MVC设计模式5-3</vt:lpstr>
      <vt:lpstr>MVC设计模式5-4</vt:lpstr>
      <vt:lpstr>MVC设计模式5-5</vt:lpstr>
      <vt:lpstr>Spring MVC架构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1609</cp:revision>
  <dcterms:created xsi:type="dcterms:W3CDTF">2006-03-08T06:55:00Z</dcterms:created>
  <dcterms:modified xsi:type="dcterms:W3CDTF">2018-08-02T00:55:08Z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