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12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FB45-28C0-C728-3DC7-FC4D1B8E9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AAC13-2434-D338-4D70-8C5DE9CDD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E114C-3575-2E0B-48D6-DA870B69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1CAD-45D5-47FD-A3F5-DDE5F80B898E}" type="datetimeFigureOut">
              <a:rPr lang="en-SG" smtClean="0"/>
              <a:t>26/12/2023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78B47-6BF9-559C-8095-A4D01A1C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C8CD5-CB31-3094-0206-0A6EBB38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7C30-7EC9-450F-94D8-DE5EA5D321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822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80F6-D785-A247-3C87-ECB78392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94324-B330-3E64-DF7C-1505CC5BB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16939-1386-A509-C771-9DD2BC85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1CAD-45D5-47FD-A3F5-DDE5F80B898E}" type="datetimeFigureOut">
              <a:rPr lang="en-SG" smtClean="0"/>
              <a:t>26/12/2023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2ED01-BCB6-53F2-9908-6740336BF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6074D-DF75-FDC3-69BD-C93F6C19C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7C30-7EC9-450F-94D8-DE5EA5D321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53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D79FA-B709-90C0-6578-E73AF4457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738B7-3BD5-4254-498F-51999FE7E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A619F-9F69-E768-68BA-AD00E10C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1CAD-45D5-47FD-A3F5-DDE5F80B898E}" type="datetimeFigureOut">
              <a:rPr lang="en-SG" smtClean="0"/>
              <a:t>26/12/2023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19BF2-5161-BD2E-F6E8-46040DA02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CE598-2EAE-173D-5B22-43E455F6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7C30-7EC9-450F-94D8-DE5EA5D321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188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4F3C-CE02-B933-1A1F-779B4D53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2A122-B8AE-51A3-1A33-906E0E5F3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17364-D1C6-5076-63EE-DA55D0268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1CAD-45D5-47FD-A3F5-DDE5F80B898E}" type="datetimeFigureOut">
              <a:rPr lang="en-SG" smtClean="0"/>
              <a:t>26/12/2023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9A41F-F460-76CF-10A3-5C40FACE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75A9D-D707-B01A-9639-7466ED4D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7C30-7EC9-450F-94D8-DE5EA5D321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161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E7AE-E19A-ED69-A942-82BB53FC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60B73-F22F-4BC4-5539-01C974726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F012B-2E38-85BD-6B79-D6FA0E4B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1CAD-45D5-47FD-A3F5-DDE5F80B898E}" type="datetimeFigureOut">
              <a:rPr lang="en-SG" smtClean="0"/>
              <a:t>26/12/2023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5C964-D804-979F-DAFC-C5B79E8B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9DE7A-34AE-EBEA-2144-4FF70393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7C30-7EC9-450F-94D8-DE5EA5D321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323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3FDD-5EFC-34C3-0FED-013D8F0C6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7CEF6-242F-9AC8-EC93-DB7F95BCB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1C781-DE76-A7CA-5FB2-5414759AF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60F46-C6A7-7566-4C4C-41EAFCDEF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1CAD-45D5-47FD-A3F5-DDE5F80B898E}" type="datetimeFigureOut">
              <a:rPr lang="en-SG" smtClean="0"/>
              <a:t>26/12/2023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37FBA-26B2-3680-9D41-EDDD7D17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04FD4-EA4B-2EAF-6B65-3EB0EA56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7C30-7EC9-450F-94D8-DE5EA5D321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96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D104F-216B-1335-3AAE-849C5C062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34AAB-BE90-B0E0-6237-53EC8F690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56AA5-291C-5EA2-B01A-3BE3C3EAD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5C3BA-ADFA-7A22-C092-3CD6AC1BF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06082-E076-783C-DB67-9F8C15902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FA2108-7762-A945-BF1B-B7E2C0DF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1CAD-45D5-47FD-A3F5-DDE5F80B898E}" type="datetimeFigureOut">
              <a:rPr lang="en-SG" smtClean="0"/>
              <a:t>26/12/2023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5D8B23-8CF1-2773-B634-EA79091A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A3F9B1-D4B6-F86E-EA29-3446DAC5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7C30-7EC9-450F-94D8-DE5EA5D321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227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EE738-1086-40B4-EEF1-FC5B4CCD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32776-A9BB-365A-ABBF-9BE64205E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1CAD-45D5-47FD-A3F5-DDE5F80B898E}" type="datetimeFigureOut">
              <a:rPr lang="en-SG" smtClean="0"/>
              <a:t>26/12/2023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167B5-7FE3-B72A-FC44-7E6D22C5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C7586D-A8A0-F1FD-4E0F-1472BF4B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7C30-7EC9-450F-94D8-DE5EA5D321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823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73C9B6-8FE6-0E72-1EB6-E4B3E1FA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1CAD-45D5-47FD-A3F5-DDE5F80B898E}" type="datetimeFigureOut">
              <a:rPr lang="en-SG" smtClean="0"/>
              <a:t>26/12/2023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4813B-33E2-A08B-0FDD-5418182A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4259F-4459-F460-9450-A8657218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7C30-7EC9-450F-94D8-DE5EA5D321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604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7745-7258-9064-9952-F9BC55D74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F32AE-456A-A5E5-14A2-C995F8392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74B61-BB12-F0C3-2057-36A8A965D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0CE08-01EB-C7C3-80DA-1160CFD3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1CAD-45D5-47FD-A3F5-DDE5F80B898E}" type="datetimeFigureOut">
              <a:rPr lang="en-SG" smtClean="0"/>
              <a:t>26/12/2023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70EF9-99F3-FA6C-FAC2-C1720696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9DC70-36EF-3E5A-2E06-E21BF19F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7C30-7EC9-450F-94D8-DE5EA5D321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8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A468-33A6-DC89-055A-F694992F9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0F54AC-58BB-B2E7-C7D7-35219016D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98014-780D-C458-C08A-E77B657E8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5758C-6CE8-0CA3-D4F9-5A3B5F352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1CAD-45D5-47FD-A3F5-DDE5F80B898E}" type="datetimeFigureOut">
              <a:rPr lang="en-SG" smtClean="0"/>
              <a:t>26/12/2023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74C34-F3E3-354D-AF47-BCEF1E2F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30DB2-5430-167C-3A24-C6AF1B29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7C30-7EC9-450F-94D8-DE5EA5D321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292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FE5803-A10A-CFBC-52CC-DC217D13C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0C9DF-6E11-775A-BE0A-752C153FA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E1642-6CCA-7B6A-6511-F57A026C6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01CAD-45D5-47FD-A3F5-DDE5F80B898E}" type="datetimeFigureOut">
              <a:rPr lang="en-SG" smtClean="0"/>
              <a:t>26/12/2023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BF2F3-E0AF-E3CC-7586-89DFBB7C0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5E4F3-730F-01B4-5E6E-28AE7DE04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D7C30-7EC9-450F-94D8-DE5EA5D321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884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3E2BB-D07B-B89A-DF7B-23436832A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0123"/>
            <a:ext cx="9144000" cy="2387600"/>
          </a:xfrm>
        </p:spPr>
        <p:txBody>
          <a:bodyPr anchor="t">
            <a:normAutofit/>
          </a:bodyPr>
          <a:lstStyle/>
          <a:p>
            <a:r>
              <a:rPr lang="en-SG" sz="13800" dirty="0">
                <a:latin typeface="Brush Script MT" panose="03060802040406070304" pitchFamily="66" charset="0"/>
              </a:rPr>
              <a:t>Team 12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72E42E-73B2-C24E-0D84-649ECE918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134186"/>
              </p:ext>
            </p:extLst>
          </p:nvPr>
        </p:nvGraphicFramePr>
        <p:xfrm>
          <a:off x="2920365" y="3307080"/>
          <a:ext cx="6351270" cy="252984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175635">
                  <a:extLst>
                    <a:ext uri="{9D8B030D-6E8A-4147-A177-3AD203B41FA5}">
                      <a16:colId xmlns:a16="http://schemas.microsoft.com/office/drawing/2014/main" val="3595210768"/>
                    </a:ext>
                  </a:extLst>
                </a:gridCol>
                <a:gridCol w="3175635">
                  <a:extLst>
                    <a:ext uri="{9D8B030D-6E8A-4147-A177-3AD203B41FA5}">
                      <a16:colId xmlns:a16="http://schemas.microsoft.com/office/drawing/2014/main" val="3421676896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SG" sz="2000" b="1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en-SG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SG" sz="2000" b="1" dirty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endParaRPr lang="en-SG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179298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00"/>
                          </a:solidFill>
                          <a:effectLst/>
                        </a:rPr>
                        <a:t>Chen </a:t>
                      </a:r>
                      <a:r>
                        <a:rPr lang="en-SG" sz="2400" dirty="0" err="1">
                          <a:solidFill>
                            <a:srgbClr val="000000"/>
                          </a:solidFill>
                          <a:effectLst/>
                        </a:rPr>
                        <a:t>Linjiang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00"/>
                          </a:solidFill>
                          <a:effectLst/>
                        </a:rPr>
                        <a:t>A0286052E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930231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err="1">
                          <a:solidFill>
                            <a:srgbClr val="000000"/>
                          </a:solidFill>
                          <a:effectLst/>
                        </a:rPr>
                        <a:t>Geng</a:t>
                      </a:r>
                      <a:r>
                        <a:rPr lang="en-SG" sz="24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SG" sz="2400" dirty="0" err="1">
                          <a:solidFill>
                            <a:srgbClr val="000000"/>
                          </a:solidFill>
                          <a:effectLst/>
                        </a:rPr>
                        <a:t>Yanrui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00"/>
                          </a:solidFill>
                          <a:effectLst/>
                        </a:rPr>
                        <a:t>A0286024H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69770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solidFill>
                            <a:srgbClr val="000000"/>
                          </a:solidFill>
                          <a:effectLst/>
                        </a:rPr>
                        <a:t>Lee Siew Chen</a:t>
                      </a:r>
                      <a:endParaRPr lang="en-SG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00"/>
                          </a:solidFill>
                          <a:effectLst/>
                        </a:rPr>
                        <a:t>A0287383N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097008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solidFill>
                            <a:srgbClr val="000000"/>
                          </a:solidFill>
                          <a:effectLst/>
                        </a:rPr>
                        <a:t>Yao Haihan</a:t>
                      </a:r>
                      <a:endParaRPr lang="en-SG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00"/>
                          </a:solidFill>
                          <a:effectLst/>
                        </a:rPr>
                        <a:t>A0285864L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101013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solidFill>
                            <a:srgbClr val="000000"/>
                          </a:solidFill>
                          <a:effectLst/>
                        </a:rPr>
                        <a:t>Zhang Chi</a:t>
                      </a:r>
                      <a:endParaRPr lang="en-SG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00"/>
                          </a:solidFill>
                          <a:effectLst/>
                        </a:rPr>
                        <a:t>A0286006H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914104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00"/>
                          </a:solidFill>
                          <a:effectLst/>
                        </a:rPr>
                        <a:t>Zhu </a:t>
                      </a:r>
                      <a:r>
                        <a:rPr lang="en-SG" sz="2400" dirty="0" err="1">
                          <a:solidFill>
                            <a:srgbClr val="000000"/>
                          </a:solidFill>
                          <a:effectLst/>
                        </a:rPr>
                        <a:t>Xuanji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00"/>
                          </a:solidFill>
                          <a:effectLst/>
                        </a:rPr>
                        <a:t>A0285889X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7226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8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850495-D781-FF66-33C8-A22D095AE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008242" y="830647"/>
            <a:ext cx="4814996" cy="52883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048561-AF02-787D-E029-683F3CD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4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SG" sz="4800" dirty="0"/>
              <a:t>Work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295DD-70D3-142C-9CBD-A245C6589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40" y="1876425"/>
            <a:ext cx="6375400" cy="4351338"/>
          </a:xfrm>
        </p:spPr>
        <p:txBody>
          <a:bodyPr/>
          <a:lstStyle/>
          <a:p>
            <a:r>
              <a:rPr lang="en-SG" dirty="0"/>
              <a:t>By actor</a:t>
            </a:r>
          </a:p>
          <a:p>
            <a:r>
              <a:rPr lang="en-SG" dirty="0"/>
              <a:t>Worked in pairs</a:t>
            </a:r>
          </a:p>
          <a:p>
            <a:pPr lvl="1"/>
            <a:r>
              <a:rPr lang="en-SG" dirty="0"/>
              <a:t>User and Admin – by </a:t>
            </a:r>
            <a:r>
              <a:rPr lang="en-SG" dirty="0" err="1"/>
              <a:t>Linjiang</a:t>
            </a:r>
            <a:r>
              <a:rPr lang="en-SG" dirty="0"/>
              <a:t> and Zhang Chi</a:t>
            </a:r>
          </a:p>
          <a:p>
            <a:pPr lvl="1"/>
            <a:r>
              <a:rPr lang="en-SG" dirty="0"/>
              <a:t>Staff – by Siew Chen and </a:t>
            </a:r>
            <a:r>
              <a:rPr lang="en-SG" dirty="0" err="1"/>
              <a:t>Xuanji</a:t>
            </a:r>
            <a:endParaRPr lang="en-SG" dirty="0"/>
          </a:p>
          <a:p>
            <a:pPr lvl="1"/>
            <a:r>
              <a:rPr lang="en-SG" dirty="0"/>
              <a:t>Manager – by </a:t>
            </a:r>
            <a:r>
              <a:rPr lang="en-SG" dirty="0" err="1"/>
              <a:t>Haihan</a:t>
            </a:r>
            <a:r>
              <a:rPr lang="en-SG" dirty="0"/>
              <a:t> and </a:t>
            </a:r>
            <a:r>
              <a:rPr lang="en-SG" dirty="0" err="1"/>
              <a:t>Yanrui</a:t>
            </a:r>
            <a:endParaRPr lang="en-SG" dirty="0"/>
          </a:p>
          <a:p>
            <a:r>
              <a:rPr lang="en-SG" dirty="0"/>
              <a:t>Worked as a team to merge the mandatory features and implement optional features</a:t>
            </a:r>
          </a:p>
        </p:txBody>
      </p:sp>
    </p:spTree>
    <p:extLst>
      <p:ext uri="{BB962C8B-B14F-4D97-AF65-F5344CB8AC3E}">
        <p14:creationId xmlns:p14="http://schemas.microsoft.com/office/powerpoint/2010/main" val="267237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8561-AF02-787D-E029-683F3CD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40" y="365125"/>
            <a:ext cx="11546840" cy="1325563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Architecture/Layer Description/Dependencies used</a:t>
            </a:r>
            <a:endParaRPr lang="en-SG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BFF10E-DC51-1AAD-31F1-DEC45F88B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750" y="2778061"/>
            <a:ext cx="1847945" cy="19241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EE4550-4210-A1A5-F2F6-262C0D456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664" y="2739894"/>
            <a:ext cx="1416123" cy="3683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871FB5-471C-C170-724F-96290D99E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617" y="2603428"/>
            <a:ext cx="1397072" cy="22734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BB8CA3-060D-E263-D932-790FCBB1E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9831" y="1510471"/>
            <a:ext cx="1866996" cy="15875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31E431-4DE5-2DB9-07AE-0ACD2F007D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9831" y="3433333"/>
            <a:ext cx="1847945" cy="29783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60522B-F4F4-F75D-EDC0-D3C2A9770C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5664" y="3314665"/>
            <a:ext cx="1619333" cy="15621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AEEDF1-4838-8736-15AD-96F11196C7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158" y="1503069"/>
            <a:ext cx="2178162" cy="490245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4FA72E-5058-E894-8218-D075DE31A6B5}"/>
              </a:ext>
            </a:extLst>
          </p:cNvPr>
          <p:cNvCxnSpPr>
            <a:stCxn id="9" idx="1"/>
            <a:endCxn id="19" idx="3"/>
          </p:cNvCxnSpPr>
          <p:nvPr/>
        </p:nvCxnSpPr>
        <p:spPr>
          <a:xfrm flipH="1">
            <a:off x="2814320" y="2924054"/>
            <a:ext cx="541344" cy="1030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5E7F82-5FED-CBBE-45BB-D689C0A22B9B}"/>
              </a:ext>
            </a:extLst>
          </p:cNvPr>
          <p:cNvCxnSpPr>
            <a:stCxn id="17" idx="1"/>
            <a:endCxn id="19" idx="3"/>
          </p:cNvCxnSpPr>
          <p:nvPr/>
        </p:nvCxnSpPr>
        <p:spPr>
          <a:xfrm flipH="1" flipV="1">
            <a:off x="2814320" y="3954295"/>
            <a:ext cx="541344" cy="141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6AF3F1-FF14-51C1-6865-2CA77A806046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4771787" y="2924054"/>
            <a:ext cx="641963" cy="816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492D4E1-501E-3156-2BD8-9F8FAA6C4DEE}"/>
              </a:ext>
            </a:extLst>
          </p:cNvPr>
          <p:cNvCxnSpPr>
            <a:stCxn id="17" idx="3"/>
            <a:endCxn id="4" idx="1"/>
          </p:cNvCxnSpPr>
          <p:nvPr/>
        </p:nvCxnSpPr>
        <p:spPr>
          <a:xfrm flipV="1">
            <a:off x="4974997" y="3740136"/>
            <a:ext cx="438753" cy="355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71335F2-BF13-3D61-3D19-C5A87665BEFE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7261695" y="3740136"/>
            <a:ext cx="4389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8242A9F-E086-9148-BB2F-AAA14E13292C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9097689" y="3740137"/>
            <a:ext cx="522142" cy="1182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7D4457-367E-9558-0390-C27186A6869B}"/>
              </a:ext>
            </a:extLst>
          </p:cNvPr>
          <p:cNvCxnSpPr>
            <a:stCxn id="15" idx="0"/>
            <a:endCxn id="13" idx="2"/>
          </p:cNvCxnSpPr>
          <p:nvPr/>
        </p:nvCxnSpPr>
        <p:spPr>
          <a:xfrm flipV="1">
            <a:off x="10543804" y="3098053"/>
            <a:ext cx="9525" cy="335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67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A793DE1-B4A1-083C-7B87-59568108A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4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SG" sz="4800" dirty="0"/>
              <a:t>Entity Relationship Diagram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4022426-2AC9-71D0-FEE5-A68192098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241522"/>
              </p:ext>
            </p:extLst>
          </p:nvPr>
        </p:nvGraphicFramePr>
        <p:xfrm>
          <a:off x="5836920" y="1994217"/>
          <a:ext cx="1955800" cy="96667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val="1309786465"/>
                    </a:ext>
                  </a:extLst>
                </a:gridCol>
              </a:tblGrid>
              <a:tr h="275065"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Approve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8425169"/>
                  </a:ext>
                </a:extLst>
              </a:tr>
              <a:tr h="631398"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- decision: String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- comment: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039128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7A1B2BF-EEA0-7200-1DB7-A63927A4E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866610"/>
              </p:ext>
            </p:extLst>
          </p:nvPr>
        </p:nvGraphicFramePr>
        <p:xfrm>
          <a:off x="3460750" y="3083505"/>
          <a:ext cx="2270760" cy="16459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270760">
                  <a:extLst>
                    <a:ext uri="{9D8B030D-6E8A-4147-A177-3AD203B41FA5}">
                      <a16:colId xmlns:a16="http://schemas.microsoft.com/office/drawing/2014/main" val="1309786465"/>
                    </a:ext>
                  </a:extLst>
                </a:gridCol>
              </a:tblGrid>
              <a:tr h="187960"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8425169"/>
                  </a:ext>
                </a:extLst>
              </a:tr>
              <a:tr h="769620"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categoryId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- name: String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- description: String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daysOff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: int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differenceForAdmin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: 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039128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028A0CC-8B10-9B96-1C30-5B5E8E403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644129"/>
              </p:ext>
            </p:extLst>
          </p:nvPr>
        </p:nvGraphicFramePr>
        <p:xfrm>
          <a:off x="381000" y="1802655"/>
          <a:ext cx="1955800" cy="1158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val="1309786465"/>
                    </a:ext>
                  </a:extLst>
                </a:gridCol>
              </a:tblGrid>
              <a:tr h="328663"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8425169"/>
                  </a:ext>
                </a:extLst>
              </a:tr>
              <a:tr h="806717"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employeeId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- name: String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managerId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039128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A1E937A-D84D-BADB-A8C4-A92303B94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443716"/>
              </p:ext>
            </p:extLst>
          </p:nvPr>
        </p:nvGraphicFramePr>
        <p:xfrm>
          <a:off x="5836920" y="3079059"/>
          <a:ext cx="2712720" cy="31089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12720">
                  <a:extLst>
                    <a:ext uri="{9D8B030D-6E8A-4147-A177-3AD203B41FA5}">
                      <a16:colId xmlns:a16="http://schemas.microsoft.com/office/drawing/2014/main" val="1309786465"/>
                    </a:ext>
                  </a:extLst>
                </a:gridCol>
              </a:tblGrid>
              <a:tr h="327062"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Leave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8425169"/>
                  </a:ext>
                </a:extLst>
              </a:tr>
              <a:tr h="2416455"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leaveId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: int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employeeId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fromDate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LocalDate</a:t>
                      </a:r>
                      <a:endParaRPr lang="en-SG" sz="16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toDate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LocalDate</a:t>
                      </a:r>
                      <a:endParaRPr lang="en-SG" sz="16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numOfDays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: int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additionalReasons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workDissemination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contactDetails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- comment: String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- status: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LeaveStatusEnum</a:t>
                      </a:r>
                      <a:endParaRPr lang="en-SG" sz="16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SG" sz="1600" b="0" dirty="0">
                          <a:solidFill>
                            <a:schemeClr val="tx1"/>
                          </a:solidFill>
                        </a:rPr>
                        <a:t>- category: 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0391285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2126AC8-46C2-DA25-4716-5A1890755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453966"/>
              </p:ext>
            </p:extLst>
          </p:nvPr>
        </p:nvGraphicFramePr>
        <p:xfrm>
          <a:off x="8658860" y="2271395"/>
          <a:ext cx="2372360" cy="21336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72360">
                  <a:extLst>
                    <a:ext uri="{9D8B030D-6E8A-4147-A177-3AD203B41FA5}">
                      <a16:colId xmlns:a16="http://schemas.microsoft.com/office/drawing/2014/main" val="1309786465"/>
                    </a:ext>
                  </a:extLst>
                </a:gridCol>
              </a:tblGrid>
              <a:tr h="187960"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Overtime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8425169"/>
                  </a:ext>
                </a:extLst>
              </a:tr>
              <a:tr h="769620"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- id: int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employeeId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overtimeDate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LocalDate</a:t>
                      </a:r>
                      <a:endParaRPr lang="en-SG" sz="16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comeTime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LocalTime</a:t>
                      </a:r>
                      <a:endParaRPr lang="en-SG" sz="16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leaveTime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LocalTime</a:t>
                      </a:r>
                      <a:endParaRPr lang="en-SG" sz="16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overtimeHours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: double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- status: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LeaveStatusEnum</a:t>
                      </a:r>
                      <a:endParaRPr lang="en-SG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0391285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C5F45335-6BCD-8B11-B164-D616A23CF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406960"/>
              </p:ext>
            </p:extLst>
          </p:nvPr>
        </p:nvGraphicFramePr>
        <p:xfrm>
          <a:off x="8655050" y="4542099"/>
          <a:ext cx="3342640" cy="16459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342640">
                  <a:extLst>
                    <a:ext uri="{9D8B030D-6E8A-4147-A177-3AD203B41FA5}">
                      <a16:colId xmlns:a16="http://schemas.microsoft.com/office/drawing/2014/main" val="1309786465"/>
                    </a:ext>
                  </a:extLst>
                </a:gridCol>
              </a:tblGrid>
              <a:tr h="187960">
                <a:tc>
                  <a:txBody>
                    <a:bodyPr/>
                    <a:lstStyle/>
                    <a:p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OvertimeCalculate</a:t>
                      </a:r>
                      <a:endParaRPr lang="en-SG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8425169"/>
                  </a:ext>
                </a:extLst>
              </a:tr>
              <a:tr h="769620"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- id: int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employeeId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overtimeHours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: double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compensationdays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: double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approvedCompensationdays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: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0391285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096E83F5-2F42-893F-0F82-77F88E380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320378"/>
              </p:ext>
            </p:extLst>
          </p:nvPr>
        </p:nvGraphicFramePr>
        <p:xfrm>
          <a:off x="3460750" y="4846955"/>
          <a:ext cx="2270760" cy="16459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270760">
                  <a:extLst>
                    <a:ext uri="{9D8B030D-6E8A-4147-A177-3AD203B41FA5}">
                      <a16:colId xmlns:a16="http://schemas.microsoft.com/office/drawing/2014/main" val="1309786465"/>
                    </a:ext>
                  </a:extLst>
                </a:gridCol>
              </a:tblGrid>
              <a:tr h="187960">
                <a:tc>
                  <a:txBody>
                    <a:bodyPr/>
                    <a:lstStyle/>
                    <a:p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PublicHoliday</a:t>
                      </a:r>
                      <a:endParaRPr lang="en-SG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8425169"/>
                  </a:ext>
                </a:extLst>
              </a:tr>
              <a:tr h="769620"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holidayId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- name: String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- description: String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fromDate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LocalDate</a:t>
                      </a:r>
                      <a:endParaRPr lang="en-SG" sz="16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toDate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LocalDate</a:t>
                      </a:r>
                      <a:endParaRPr lang="en-SG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0391285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22BBE64-D709-1F8E-0439-25B7E624B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469989"/>
              </p:ext>
            </p:extLst>
          </p:nvPr>
        </p:nvGraphicFramePr>
        <p:xfrm>
          <a:off x="2414270" y="1802655"/>
          <a:ext cx="2270760" cy="1158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270760">
                  <a:extLst>
                    <a:ext uri="{9D8B030D-6E8A-4147-A177-3AD203B41FA5}">
                      <a16:colId xmlns:a16="http://schemas.microsoft.com/office/drawing/2014/main" val="1309786465"/>
                    </a:ext>
                  </a:extLst>
                </a:gridCol>
              </a:tblGrid>
              <a:tr h="187960"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Role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8425169"/>
                  </a:ext>
                </a:extLst>
              </a:tr>
              <a:tr h="769620"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roleId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- name: String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- description: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0391285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7704023D-4895-44B9-16A7-C84ED965F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442854"/>
              </p:ext>
            </p:extLst>
          </p:nvPr>
        </p:nvGraphicFramePr>
        <p:xfrm>
          <a:off x="370840" y="4364355"/>
          <a:ext cx="2712720" cy="21336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12720">
                  <a:extLst>
                    <a:ext uri="{9D8B030D-6E8A-4147-A177-3AD203B41FA5}">
                      <a16:colId xmlns:a16="http://schemas.microsoft.com/office/drawing/2014/main" val="1309786465"/>
                    </a:ext>
                  </a:extLst>
                </a:gridCol>
              </a:tblGrid>
              <a:tr h="187960"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8425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userId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- name: String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- password: String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employeeId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annualLeaveUsed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: int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medicalLeaveUsed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: int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compensationLeaveUsed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: 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0391285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5D0C1D17-7A53-9639-3930-472DEC842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033335"/>
              </p:ext>
            </p:extLst>
          </p:nvPr>
        </p:nvGraphicFramePr>
        <p:xfrm>
          <a:off x="370840" y="3083505"/>
          <a:ext cx="2984500" cy="1158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984500">
                  <a:extLst>
                    <a:ext uri="{9D8B030D-6E8A-4147-A177-3AD203B41FA5}">
                      <a16:colId xmlns:a16="http://schemas.microsoft.com/office/drawing/2014/main" val="1309786465"/>
                    </a:ext>
                  </a:extLst>
                </a:gridCol>
              </a:tblGrid>
              <a:tr h="187960">
                <a:tc>
                  <a:txBody>
                    <a:bodyPr/>
                    <a:lstStyle/>
                    <a:p>
                      <a:r>
                        <a:rPr lang="en-SG" sz="1600" dirty="0" err="1">
                          <a:solidFill>
                            <a:schemeClr val="tx1"/>
                          </a:solidFill>
                        </a:rPr>
                        <a:t>UserSession</a:t>
                      </a:r>
                      <a:endParaRPr lang="en-SG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8425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- user: User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- employee: Employee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- subordinates: List&lt;Employee&gt;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0391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89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C2E81F-0BE2-4BAA-7778-ACE0CE91D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4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SG" sz="4800" dirty="0"/>
              <a:t>Technologies Used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B66FD9D-15E4-0F09-0B50-51C9272F3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248190"/>
              </p:ext>
            </p:extLst>
          </p:nvPr>
        </p:nvGraphicFramePr>
        <p:xfrm>
          <a:off x="1650999" y="2581169"/>
          <a:ext cx="8890001" cy="27364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22563">
                  <a:extLst>
                    <a:ext uri="{9D8B030D-6E8A-4147-A177-3AD203B41FA5}">
                      <a16:colId xmlns:a16="http://schemas.microsoft.com/office/drawing/2014/main" val="1674008248"/>
                    </a:ext>
                  </a:extLst>
                </a:gridCol>
                <a:gridCol w="3083719">
                  <a:extLst>
                    <a:ext uri="{9D8B030D-6E8A-4147-A177-3AD203B41FA5}">
                      <a16:colId xmlns:a16="http://schemas.microsoft.com/office/drawing/2014/main" val="1931139101"/>
                    </a:ext>
                  </a:extLst>
                </a:gridCol>
                <a:gridCol w="3083719">
                  <a:extLst>
                    <a:ext uri="{9D8B030D-6E8A-4147-A177-3AD203B41FA5}">
                      <a16:colId xmlns:a16="http://schemas.microsoft.com/office/drawing/2014/main" val="2463767999"/>
                    </a:ext>
                  </a:extLst>
                </a:gridCol>
              </a:tblGrid>
              <a:tr h="68283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Tool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Software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034747"/>
                  </a:ext>
                </a:extLst>
              </a:tr>
              <a:tr h="68283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Java 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JDK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SpringToolSuite4,</a:t>
                      </a:r>
                    </a:p>
                    <a:p>
                      <a:pPr algn="ctr"/>
                      <a:r>
                        <a:rPr lang="en-SG" sz="2400" dirty="0"/>
                        <a:t>Visual Studio Code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683168"/>
                  </a:ext>
                </a:extLst>
              </a:tr>
              <a:tr h="68791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Spring Framework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STS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-SG" dirty="0"/>
                        <a:t>SpringToolSuite4, Visual Studio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971548"/>
                  </a:ext>
                </a:extLst>
              </a:tr>
              <a:tr h="68283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Database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JPA, </a:t>
                      </a:r>
                      <a:r>
                        <a:rPr lang="en-SG" sz="2400" b="0" dirty="0"/>
                        <a:t>MySQL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 err="1"/>
                        <a:t>HeidiSQL</a:t>
                      </a:r>
                      <a:endParaRPr lang="en-SG" sz="2400" b="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533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41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74934B2-6194-4E06-6E4F-275EDFC20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4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SG" sz="4800" dirty="0"/>
              <a:t>Lessons Learnt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11E9B8-6C1D-DED6-E651-D20648E51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40" y="2019860"/>
            <a:ext cx="11394440" cy="4351338"/>
          </a:xfrm>
        </p:spPr>
        <p:txBody>
          <a:bodyPr>
            <a:normAutofit/>
          </a:bodyPr>
          <a:lstStyle/>
          <a:p>
            <a:r>
              <a:rPr lang="en-SG" dirty="0"/>
              <a:t>How to use </a:t>
            </a:r>
            <a:r>
              <a:rPr lang="en-SG" dirty="0" err="1"/>
              <a:t>github</a:t>
            </a:r>
            <a:r>
              <a:rPr lang="en-SG" dirty="0"/>
              <a:t> and git for code collaboration and development</a:t>
            </a:r>
          </a:p>
          <a:p>
            <a:r>
              <a:rPr lang="en-SG" dirty="0"/>
              <a:t>Power of learning how to debug which would have saved us a lot of time</a:t>
            </a:r>
          </a:p>
          <a:p>
            <a:r>
              <a:rPr lang="en-SG" dirty="0"/>
              <a:t>Importance of having a good entity/table relationships structure to minimise time spend to edit and ensure consistency when a data field changes</a:t>
            </a:r>
          </a:p>
          <a:p>
            <a:r>
              <a:rPr lang="en-US" altLang="zh-CN" dirty="0">
                <a:solidFill>
                  <a:srgbClr val="374151"/>
                </a:solidFill>
                <a:latin typeface="Söhne"/>
              </a:rPr>
              <a:t>C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ollaborate in a team for project development </a:t>
            </a:r>
            <a:r>
              <a:rPr lang="en-US" altLang="zh-CN" dirty="0">
                <a:solidFill>
                  <a:srgbClr val="374151"/>
                </a:solidFill>
                <a:latin typeface="Söhne"/>
              </a:rPr>
              <a:t>to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allocate tasks effectively, and facilitate teamwork among team members</a:t>
            </a:r>
            <a:endParaRPr lang="en-SG" dirty="0"/>
          </a:p>
          <a:p>
            <a:r>
              <a:rPr lang="en-US" altLang="zh-CN" dirty="0">
                <a:solidFill>
                  <a:srgbClr val="374151"/>
                </a:solidFill>
                <a:latin typeface="Söhne"/>
              </a:rPr>
              <a:t>Usefulness of the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official Spring documentation in helping to </a:t>
            </a:r>
            <a:r>
              <a:rPr lang="en-US" altLang="zh-CN" dirty="0">
                <a:solidFill>
                  <a:srgbClr val="374151"/>
                </a:solidFill>
                <a:latin typeface="Söhne"/>
              </a:rPr>
              <a:t>resolve coding issues that we are unable to solve with the knowledge we gained in class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26100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410</Words>
  <Application>Microsoft Office PowerPoint</Application>
  <PresentationFormat>Widescreen</PresentationFormat>
  <Paragraphs>104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Söhne</vt:lpstr>
      <vt:lpstr>Arial</vt:lpstr>
      <vt:lpstr>Brush Script MT</vt:lpstr>
      <vt:lpstr>Calibri</vt:lpstr>
      <vt:lpstr>Calibri Light</vt:lpstr>
      <vt:lpstr>Times New Roman</vt:lpstr>
      <vt:lpstr>Office Theme</vt:lpstr>
      <vt:lpstr>Team 12</vt:lpstr>
      <vt:lpstr>Work Distribution</vt:lpstr>
      <vt:lpstr>Architecture/Layer Description/Dependencies used</vt:lpstr>
      <vt:lpstr>Entity Relationship Diagram</vt:lpstr>
      <vt:lpstr>Technologies Used</vt:lpstr>
      <vt:lpstr>Lessons Learnt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12</dc:title>
  <dc:creator>Siew Chen Lee</dc:creator>
  <cp:lastModifiedBy>Siew Chen Lee</cp:lastModifiedBy>
  <cp:revision>3</cp:revision>
  <dcterms:created xsi:type="dcterms:W3CDTF">2023-12-25T05:00:44Z</dcterms:created>
  <dcterms:modified xsi:type="dcterms:W3CDTF">2023-12-26T08:54:37Z</dcterms:modified>
</cp:coreProperties>
</file>