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Average"/>
      <p:regular r:id="rId11"/>
    </p:embeddedFont>
    <p:embeddedFont>
      <p:font typeface="Oswald"/>
      <p:regular r:id="rId12"/>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Average-regular.fntdata"/><Relationship Id="rId10" Type="http://schemas.openxmlformats.org/officeDocument/2006/relationships/slide" Target="slides/slide5.xml"/><Relationship Id="rId13" Type="http://schemas.openxmlformats.org/officeDocument/2006/relationships/font" Target="fonts/Oswald-bold.fntdata"/><Relationship Id="rId12"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6c3bb8ff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6c3bb8ff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6c3bb8ff8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6c3bb8ff8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6c3bb8ff8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6c3bb8ff8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6c3bb8ff8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6c3bb8ff8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nvSpPr>
        <p:spPr>
          <a:xfrm>
            <a:off x="2348700" y="3004650"/>
            <a:ext cx="4446600" cy="3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rgbClr val="D9D9D9"/>
                </a:solidFill>
                <a:latin typeface="Comic Sans MS"/>
                <a:ea typeface="Comic Sans MS"/>
                <a:cs typeface="Comic Sans MS"/>
                <a:sym typeface="Comic Sans MS"/>
              </a:rPr>
              <a:t>By Mikhail Ponomarev</a:t>
            </a:r>
            <a:r>
              <a:rPr lang="ru" sz="1800">
                <a:solidFill>
                  <a:srgbClr val="D9D9D9"/>
                </a:solidFill>
                <a:latin typeface="Comic Sans MS"/>
                <a:ea typeface="Comic Sans MS"/>
                <a:cs typeface="Comic Sans MS"/>
                <a:sym typeface="Comic Sans MS"/>
              </a:rPr>
              <a:t> &amp;</a:t>
            </a:r>
            <a:r>
              <a:rPr lang="ru" sz="1800">
                <a:solidFill>
                  <a:srgbClr val="D9D9D9"/>
                </a:solidFill>
                <a:latin typeface="Comic Sans MS"/>
                <a:ea typeface="Comic Sans MS"/>
                <a:cs typeface="Comic Sans MS"/>
                <a:sym typeface="Comic Sans MS"/>
              </a:rPr>
              <a:t> Amir Zhumabek</a:t>
            </a:r>
            <a:endParaRPr sz="1800">
              <a:solidFill>
                <a:srgbClr val="D9D9D9"/>
              </a:solidFill>
              <a:latin typeface="Comic Sans MS"/>
              <a:ea typeface="Comic Sans MS"/>
              <a:cs typeface="Comic Sans MS"/>
              <a:sym typeface="Comic Sans MS"/>
            </a:endParaRPr>
          </a:p>
        </p:txBody>
      </p:sp>
      <p:sp>
        <p:nvSpPr>
          <p:cNvPr id="60" name="Google Shape;60;p13"/>
          <p:cNvSpPr txBox="1"/>
          <p:nvPr/>
        </p:nvSpPr>
        <p:spPr>
          <a:xfrm>
            <a:off x="2566350" y="1565200"/>
            <a:ext cx="4011300" cy="9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4800">
                <a:solidFill>
                  <a:srgbClr val="D9D9D9"/>
                </a:solidFill>
                <a:latin typeface="Comic Sans MS"/>
                <a:ea typeface="Comic Sans MS"/>
                <a:cs typeface="Comic Sans MS"/>
                <a:sym typeface="Comic Sans MS"/>
              </a:rPr>
              <a:t>Logue Regacy</a:t>
            </a:r>
            <a:endParaRPr sz="4800">
              <a:solidFill>
                <a:srgbClr val="D9D9D9"/>
              </a:solidFill>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363500" y="1914725"/>
            <a:ext cx="8520600" cy="1131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solidFill>
                  <a:srgbClr val="D9D9D9"/>
                </a:solidFill>
                <a:latin typeface="Comic Sans MS"/>
                <a:ea typeface="Comic Sans MS"/>
                <a:cs typeface="Comic Sans MS"/>
                <a:sym typeface="Comic Sans MS"/>
              </a:rPr>
              <a:t>Logue Regacy создана </a:t>
            </a:r>
            <a:r>
              <a:rPr lang="ru">
                <a:solidFill>
                  <a:srgbClr val="D9D9D9"/>
                </a:solidFill>
                <a:latin typeface="Comic Sans MS"/>
                <a:ea typeface="Comic Sans MS"/>
                <a:cs typeface="Comic Sans MS"/>
                <a:sym typeface="Comic Sans MS"/>
              </a:rPr>
              <a:t>наподобие</a:t>
            </a:r>
            <a:r>
              <a:rPr lang="ru">
                <a:solidFill>
                  <a:srgbClr val="D9D9D9"/>
                </a:solidFill>
                <a:latin typeface="Comic Sans MS"/>
                <a:ea typeface="Comic Sans MS"/>
                <a:cs typeface="Comic Sans MS"/>
                <a:sym typeface="Comic Sans MS"/>
              </a:rPr>
              <a:t> игры Rogue Legacy, которая является платформером с элементами roguelike </a:t>
            </a:r>
            <a:r>
              <a:rPr lang="ru">
                <a:solidFill>
                  <a:srgbClr val="D9D9D9"/>
                </a:solidFill>
                <a:latin typeface="Comic Sans MS"/>
                <a:ea typeface="Comic Sans MS"/>
                <a:cs typeface="Comic Sans MS"/>
                <a:sym typeface="Comic Sans MS"/>
              </a:rPr>
              <a:t>выпущенная</a:t>
            </a:r>
            <a:r>
              <a:rPr lang="ru">
                <a:solidFill>
                  <a:srgbClr val="D9D9D9"/>
                </a:solidFill>
                <a:latin typeface="Comic Sans MS"/>
                <a:ea typeface="Comic Sans MS"/>
                <a:cs typeface="Comic Sans MS"/>
                <a:sym typeface="Comic Sans MS"/>
              </a:rPr>
              <a:t> в 2013 году </a:t>
            </a:r>
            <a:r>
              <a:rPr lang="ru">
                <a:solidFill>
                  <a:srgbClr val="D9D9D9"/>
                </a:solidFill>
                <a:latin typeface="Comic Sans MS"/>
                <a:ea typeface="Comic Sans MS"/>
                <a:cs typeface="Comic Sans MS"/>
                <a:sym typeface="Comic Sans MS"/>
              </a:rPr>
              <a:t>командой</a:t>
            </a:r>
            <a:r>
              <a:rPr lang="ru">
                <a:solidFill>
                  <a:srgbClr val="D9D9D9"/>
                </a:solidFill>
                <a:latin typeface="Comic Sans MS"/>
                <a:ea typeface="Comic Sans MS"/>
                <a:cs typeface="Comic Sans MS"/>
                <a:sym typeface="Comic Sans MS"/>
              </a:rPr>
              <a:t> </a:t>
            </a:r>
            <a:r>
              <a:rPr lang="ru">
                <a:solidFill>
                  <a:srgbClr val="D9D9D9"/>
                </a:solidFill>
                <a:latin typeface="Comic Sans MS"/>
                <a:ea typeface="Comic Sans MS"/>
                <a:cs typeface="Comic Sans MS"/>
                <a:sym typeface="Comic Sans MS"/>
              </a:rPr>
              <a:t>разработчиков</a:t>
            </a:r>
            <a:r>
              <a:rPr lang="ru">
                <a:solidFill>
                  <a:srgbClr val="D9D9D9"/>
                </a:solidFill>
                <a:latin typeface="Comic Sans MS"/>
                <a:ea typeface="Comic Sans MS"/>
                <a:cs typeface="Comic Sans MS"/>
                <a:sym typeface="Comic Sans MS"/>
              </a:rPr>
              <a:t> Cellar Door Games</a:t>
            </a:r>
            <a:endParaRPr>
              <a:solidFill>
                <a:srgbClr val="D9D9D9"/>
              </a:solidFill>
              <a:latin typeface="Comic Sans MS"/>
              <a:ea typeface="Comic Sans MS"/>
              <a:cs typeface="Comic Sans MS"/>
              <a:sym typeface="Comic Sans MS"/>
            </a:endParaRPr>
          </a:p>
        </p:txBody>
      </p:sp>
      <p:pic>
        <p:nvPicPr>
          <p:cNvPr descr="Логотип Rogue Legacy.png" id="66" name="Google Shape;66;p14"/>
          <p:cNvPicPr preferRelativeResize="0"/>
          <p:nvPr/>
        </p:nvPicPr>
        <p:blipFill>
          <a:blip r:embed="rId3">
            <a:alphaModFix/>
          </a:blip>
          <a:stretch>
            <a:fillRect/>
          </a:stretch>
        </p:blipFill>
        <p:spPr>
          <a:xfrm>
            <a:off x="444900" y="130575"/>
            <a:ext cx="2609850" cy="1628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nvSpPr>
        <p:spPr>
          <a:xfrm>
            <a:off x="185025" y="788675"/>
            <a:ext cx="8799300" cy="251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ru" sz="1500">
                <a:solidFill>
                  <a:srgbClr val="D9D9D9"/>
                </a:solidFill>
                <a:latin typeface="Comic Sans MS"/>
                <a:ea typeface="Comic Sans MS"/>
                <a:cs typeface="Comic Sans MS"/>
                <a:sym typeface="Comic Sans MS"/>
              </a:rPr>
              <a:t>Персонаж вооружен мечом и щитом, с помощью которых может совершать ближние атаки по сторонам и вниз, блокировать удары. Игрок начинает в большой комнате. В ней есть торговец, у которого можно качать героя за золото. Золото получаешь за убийство врагов. Gopnik забирает все золото до прохождения внутрь замка(уровня), так что необходимо сразу все тратить. Карта генерируется рандомно. Из замка выйти нельзя. Внутри рандомно появляются монстры, в конце есть босс. </a:t>
            </a:r>
            <a:endParaRPr sz="1800">
              <a:solidFill>
                <a:srgbClr val="D9D9D9"/>
              </a:solidFill>
              <a:latin typeface="Comic Sans MS"/>
              <a:ea typeface="Comic Sans MS"/>
              <a:cs typeface="Comic Sans MS"/>
              <a:sym typeface="Comic Sans MS"/>
            </a:endParaRPr>
          </a:p>
          <a:p>
            <a:pPr indent="0" lvl="0" marL="0" rtl="0" algn="l">
              <a:lnSpc>
                <a:spcPct val="115000"/>
              </a:lnSpc>
              <a:spcBef>
                <a:spcPts val="1200"/>
              </a:spcBef>
              <a:spcAft>
                <a:spcPts val="1200"/>
              </a:spcAft>
              <a:buNone/>
            </a:pPr>
            <a:r>
              <a:rPr lang="ru" sz="1800">
                <a:solidFill>
                  <a:srgbClr val="D9D9D9"/>
                </a:solidFill>
                <a:latin typeface="Comic Sans MS"/>
                <a:ea typeface="Comic Sans MS"/>
                <a:cs typeface="Comic Sans MS"/>
                <a:sym typeface="Comic Sans MS"/>
              </a:rPr>
              <a:t>Цель игры: убить босса.</a:t>
            </a:r>
            <a:endParaRPr sz="1800">
              <a:solidFill>
                <a:srgbClr val="D9D9D9"/>
              </a:solidFill>
              <a:latin typeface="Comic Sans MS"/>
              <a:ea typeface="Comic Sans MS"/>
              <a:cs typeface="Comic Sans MS"/>
              <a:sym typeface="Comic Sans MS"/>
            </a:endParaRPr>
          </a:p>
        </p:txBody>
      </p:sp>
      <p:sp>
        <p:nvSpPr>
          <p:cNvPr id="72" name="Google Shape;72;p15"/>
          <p:cNvSpPr txBox="1"/>
          <p:nvPr/>
        </p:nvSpPr>
        <p:spPr>
          <a:xfrm>
            <a:off x="3128850" y="189175"/>
            <a:ext cx="2886300" cy="5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400">
                <a:solidFill>
                  <a:srgbClr val="D9D9D9"/>
                </a:solidFill>
                <a:latin typeface="Comic Sans MS"/>
                <a:ea typeface="Comic Sans MS"/>
                <a:cs typeface="Comic Sans MS"/>
                <a:sym typeface="Comic Sans MS"/>
              </a:rPr>
              <a:t>Игровой процесс</a:t>
            </a:r>
            <a:endParaRPr sz="2400">
              <a:solidFill>
                <a:srgbClr val="D9D9D9"/>
              </a:solidFill>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nvSpPr>
        <p:spPr>
          <a:xfrm>
            <a:off x="3072000" y="192400"/>
            <a:ext cx="3000000" cy="6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400">
                <a:solidFill>
                  <a:srgbClr val="D9D9D9"/>
                </a:solidFill>
                <a:latin typeface="Comic Sans MS"/>
                <a:ea typeface="Comic Sans MS"/>
                <a:cs typeface="Comic Sans MS"/>
                <a:sym typeface="Comic Sans MS"/>
              </a:rPr>
              <a:t>Создание </a:t>
            </a:r>
            <a:r>
              <a:rPr lang="ru" sz="2400">
                <a:solidFill>
                  <a:srgbClr val="D9D9D9"/>
                </a:solidFill>
                <a:latin typeface="Comic Sans MS"/>
                <a:ea typeface="Comic Sans MS"/>
                <a:cs typeface="Comic Sans MS"/>
                <a:sym typeface="Comic Sans MS"/>
              </a:rPr>
              <a:t>проекта</a:t>
            </a:r>
            <a:endParaRPr sz="2400">
              <a:solidFill>
                <a:srgbClr val="D9D9D9"/>
              </a:solidFill>
              <a:latin typeface="Comic Sans MS"/>
              <a:ea typeface="Comic Sans MS"/>
              <a:cs typeface="Comic Sans MS"/>
              <a:sym typeface="Comic Sans MS"/>
            </a:endParaRPr>
          </a:p>
        </p:txBody>
      </p:sp>
      <p:sp>
        <p:nvSpPr>
          <p:cNvPr id="78" name="Google Shape;78;p16"/>
          <p:cNvSpPr txBox="1"/>
          <p:nvPr/>
        </p:nvSpPr>
        <p:spPr>
          <a:xfrm>
            <a:off x="168575" y="754875"/>
            <a:ext cx="86145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ru" sz="1500">
                <a:solidFill>
                  <a:srgbClr val="D9D9D9"/>
                </a:solidFill>
                <a:latin typeface="Comic Sans MS"/>
                <a:ea typeface="Comic Sans MS"/>
                <a:cs typeface="Comic Sans MS"/>
                <a:sym typeface="Comic Sans MS"/>
              </a:rPr>
              <a:t>Для реализации проекта понадобился хороший план. Необходимо было правильно придумать идею и распределить работу. При создании игры было около 20 классов и 30 функций. Классов получилось очень много так как объекты сильно различались и пришлось для каждого объекта делать свой класс. Код распределен на 4 части: Создание констант, функции, классы и сам игровой код. Между собой части также разделены по значениям. В итоге получился неплохой платформер с множеством </a:t>
            </a:r>
            <a:r>
              <a:rPr lang="ru" sz="1500">
                <a:solidFill>
                  <a:srgbClr val="D9D9D9"/>
                </a:solidFill>
                <a:latin typeface="Comic Sans MS"/>
                <a:ea typeface="Comic Sans MS"/>
                <a:cs typeface="Comic Sans MS"/>
                <a:sym typeface="Comic Sans MS"/>
              </a:rPr>
              <a:t>особенностей, спрайтов, анимаций, звуковых эффектов.</a:t>
            </a:r>
            <a:endParaRPr sz="1500">
              <a:solidFill>
                <a:srgbClr val="D9D9D9"/>
              </a:solidFill>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nvSpPr>
        <p:spPr>
          <a:xfrm>
            <a:off x="3500550" y="222000"/>
            <a:ext cx="2079600" cy="5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400">
                <a:solidFill>
                  <a:srgbClr val="D9D9D9"/>
                </a:solidFill>
                <a:latin typeface="Comic Sans MS"/>
                <a:ea typeface="Comic Sans MS"/>
                <a:cs typeface="Comic Sans MS"/>
                <a:sym typeface="Comic Sans MS"/>
              </a:rPr>
              <a:t>Заключение</a:t>
            </a:r>
            <a:endParaRPr sz="2400">
              <a:solidFill>
                <a:srgbClr val="D9D9D9"/>
              </a:solidFill>
              <a:latin typeface="Comic Sans MS"/>
              <a:ea typeface="Comic Sans MS"/>
              <a:cs typeface="Comic Sans MS"/>
              <a:sym typeface="Comic Sans MS"/>
            </a:endParaRPr>
          </a:p>
        </p:txBody>
      </p:sp>
      <p:sp>
        <p:nvSpPr>
          <p:cNvPr id="84" name="Google Shape;84;p17"/>
          <p:cNvSpPr txBox="1"/>
          <p:nvPr/>
        </p:nvSpPr>
        <p:spPr>
          <a:xfrm>
            <a:off x="347850" y="1151275"/>
            <a:ext cx="8385000" cy="943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1200"/>
              </a:spcAft>
              <a:buNone/>
            </a:pPr>
            <a:r>
              <a:rPr lang="ru" sz="1500">
                <a:solidFill>
                  <a:srgbClr val="D9D9D9"/>
                </a:solidFill>
                <a:latin typeface="Comic Sans MS"/>
                <a:ea typeface="Comic Sans MS"/>
                <a:cs typeface="Comic Sans MS"/>
                <a:sym typeface="Comic Sans MS"/>
              </a:rPr>
              <a:t>Данный проект является неплохим примером использования библиотеки pygame и его </a:t>
            </a:r>
            <a:r>
              <a:rPr lang="ru" sz="1500">
                <a:solidFill>
                  <a:srgbClr val="D9D9D9"/>
                </a:solidFill>
                <a:latin typeface="Comic Sans MS"/>
                <a:ea typeface="Comic Sans MS"/>
                <a:cs typeface="Comic Sans MS"/>
                <a:sym typeface="Comic Sans MS"/>
              </a:rPr>
              <a:t>вполне можно использовать как основу для более крупного проекта</a:t>
            </a:r>
            <a:endParaRPr sz="1500">
              <a:solidFill>
                <a:srgbClr val="D9D9D9"/>
              </a:solidFill>
              <a:latin typeface="Comic Sans MS"/>
              <a:ea typeface="Comic Sans MS"/>
              <a:cs typeface="Comic Sans MS"/>
              <a:sym typeface="Comic Sans MS"/>
            </a:endParaRPr>
          </a:p>
        </p:txBody>
      </p:sp>
      <p:sp>
        <p:nvSpPr>
          <p:cNvPr id="85" name="Google Shape;85;p17"/>
          <p:cNvSpPr txBox="1"/>
          <p:nvPr/>
        </p:nvSpPr>
        <p:spPr>
          <a:xfrm>
            <a:off x="2360250" y="3155600"/>
            <a:ext cx="4423500" cy="537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1200"/>
              </a:spcAft>
              <a:buNone/>
            </a:pPr>
            <a:r>
              <a:rPr lang="ru" sz="3000">
                <a:solidFill>
                  <a:srgbClr val="D9D9D9"/>
                </a:solidFill>
                <a:latin typeface="Comic Sans MS"/>
                <a:ea typeface="Comic Sans MS"/>
                <a:cs typeface="Comic Sans MS"/>
                <a:sym typeface="Comic Sans MS"/>
              </a:rPr>
              <a:t>Спасибо за внимание!</a:t>
            </a:r>
            <a:endParaRPr sz="3000">
              <a:solidFill>
                <a:srgbClr val="D9D9D9"/>
              </a:solidFill>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