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sldIdLst>
    <p:sldId id="256" r:id="rId3"/>
    <p:sldId id="415" r:id="rId4"/>
    <p:sldId id="303" r:id="rId5"/>
    <p:sldId id="304" r:id="rId6"/>
    <p:sldId id="305" r:id="rId7"/>
    <p:sldId id="306" r:id="rId8"/>
    <p:sldId id="351" r:id="rId9"/>
    <p:sldId id="307" r:id="rId10"/>
    <p:sldId id="352" r:id="rId11"/>
    <p:sldId id="308" r:id="rId12"/>
    <p:sldId id="309" r:id="rId13"/>
    <p:sldId id="311" r:id="rId14"/>
    <p:sldId id="350" r:id="rId15"/>
    <p:sldId id="322" r:id="rId16"/>
    <p:sldId id="323" r:id="rId17"/>
    <p:sldId id="324" r:id="rId18"/>
    <p:sldId id="331" r:id="rId19"/>
    <p:sldId id="332" r:id="rId20"/>
    <p:sldId id="325" r:id="rId21"/>
    <p:sldId id="334" r:id="rId22"/>
    <p:sldId id="353" r:id="rId23"/>
    <p:sldId id="335" r:id="rId24"/>
    <p:sldId id="327" r:id="rId25"/>
    <p:sldId id="336" r:id="rId26"/>
    <p:sldId id="337" r:id="rId27"/>
    <p:sldId id="328" r:id="rId28"/>
    <p:sldId id="338" r:id="rId29"/>
    <p:sldId id="339" r:id="rId30"/>
    <p:sldId id="329" r:id="rId31"/>
    <p:sldId id="341" r:id="rId32"/>
    <p:sldId id="340" r:id="rId33"/>
    <p:sldId id="354" r:id="rId34"/>
    <p:sldId id="343" r:id="rId35"/>
    <p:sldId id="344" r:id="rId36"/>
    <p:sldId id="345" r:id="rId37"/>
    <p:sldId id="330" r:id="rId38"/>
    <p:sldId id="355" r:id="rId39"/>
    <p:sldId id="356" r:id="rId40"/>
    <p:sldId id="357" r:id="rId41"/>
    <p:sldId id="358" r:id="rId42"/>
    <p:sldId id="333" r:id="rId43"/>
    <p:sldId id="359" r:id="rId44"/>
    <p:sldId id="360" r:id="rId45"/>
    <p:sldId id="347" r:id="rId46"/>
    <p:sldId id="361" r:id="rId47"/>
    <p:sldId id="362" r:id="rId48"/>
    <p:sldId id="363" r:id="rId49"/>
    <p:sldId id="349" r:id="rId50"/>
    <p:sldId id="364" r:id="rId51"/>
    <p:sldId id="365" r:id="rId52"/>
    <p:sldId id="366" r:id="rId53"/>
    <p:sldId id="367" r:id="rId54"/>
    <p:sldId id="368" r:id="rId55"/>
    <p:sldId id="369" r:id="rId56"/>
    <p:sldId id="370" r:id="rId57"/>
    <p:sldId id="408" r:id="rId58"/>
    <p:sldId id="346" r:id="rId59"/>
    <p:sldId id="409" r:id="rId60"/>
    <p:sldId id="413" r:id="rId61"/>
    <p:sldId id="414" r:id="rId62"/>
    <p:sldId id="34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2" autoAdjust="0"/>
    <p:restoredTop sz="94710" autoAdjust="0"/>
  </p:normalViewPr>
  <p:slideViewPr>
    <p:cSldViewPr snapToGrid="0">
      <p:cViewPr>
        <p:scale>
          <a:sx n="66" d="100"/>
          <a:sy n="66" d="100"/>
        </p:scale>
        <p:origin x="2082"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6C2C444E-DBC0-4ED6-AF95-F4C895815491}" type="datetimeFigureOut">
              <a:rPr lang="pl-PL" smtClean="0"/>
              <a:t>8.03.2025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D4EB1C5-EED7-4794-9874-D53271E7AC98}" type="slidenum">
              <a:rPr lang="pl-PL" smtClean="0"/>
              <a:t>‹#›</a:t>
            </a:fld>
            <a:endParaRPr lang="pl-PL"/>
          </a:p>
        </p:txBody>
      </p:sp>
    </p:spTree>
    <p:extLst>
      <p:ext uri="{BB962C8B-B14F-4D97-AF65-F5344CB8AC3E}">
        <p14:creationId xmlns:p14="http://schemas.microsoft.com/office/powerpoint/2010/main" val="106815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C2C444E-DBC0-4ED6-AF95-F4C895815491}" type="datetimeFigureOut">
              <a:rPr lang="pl-PL" smtClean="0"/>
              <a:t>8.03.2025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D4EB1C5-EED7-4794-9874-D53271E7AC98}" type="slidenum">
              <a:rPr lang="pl-PL" smtClean="0"/>
              <a:t>‹#›</a:t>
            </a:fld>
            <a:endParaRPr lang="pl-PL"/>
          </a:p>
        </p:txBody>
      </p:sp>
    </p:spTree>
    <p:extLst>
      <p:ext uri="{BB962C8B-B14F-4D97-AF65-F5344CB8AC3E}">
        <p14:creationId xmlns:p14="http://schemas.microsoft.com/office/powerpoint/2010/main" val="107019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6C2C444E-DBC0-4ED6-AF95-F4C895815491}" type="datetimeFigureOut">
              <a:rPr lang="pl-PL" smtClean="0"/>
              <a:t>8.03.2025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D4EB1C5-EED7-4794-9874-D53271E7AC98}" type="slidenum">
              <a:rPr lang="pl-PL" smtClean="0"/>
              <a:t>‹#›</a:t>
            </a:fld>
            <a:endParaRPr lang="pl-PL"/>
          </a:p>
        </p:txBody>
      </p:sp>
    </p:spTree>
    <p:extLst>
      <p:ext uri="{BB962C8B-B14F-4D97-AF65-F5344CB8AC3E}">
        <p14:creationId xmlns:p14="http://schemas.microsoft.com/office/powerpoint/2010/main" val="889019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4" name="Trójkąt prostokątny 3">
            <a:extLst>
              <a:ext uri="{FF2B5EF4-FFF2-40B4-BE49-F238E27FC236}">
                <a16:creationId xmlns:a16="http://schemas.microsoft.com/office/drawing/2014/main" id="{53FEB214-3DBC-4755-9C6B-6287EB8904AB}"/>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Grupa 15">
            <a:extLst>
              <a:ext uri="{FF2B5EF4-FFF2-40B4-BE49-F238E27FC236}">
                <a16:creationId xmlns:a16="http://schemas.microsoft.com/office/drawing/2014/main" id="{B356A09D-74A1-4AE8-A5C4-2710AA750BC9}"/>
              </a:ext>
            </a:extLst>
          </p:cNvPr>
          <p:cNvGrpSpPr>
            <a:grpSpLocks/>
          </p:cNvGrpSpPr>
          <p:nvPr/>
        </p:nvGrpSpPr>
        <p:grpSpPr bwMode="auto">
          <a:xfrm>
            <a:off x="-4233" y="4953000"/>
            <a:ext cx="12196233" cy="1911350"/>
            <a:chOff x="-3765" y="4832896"/>
            <a:chExt cx="9147765" cy="2032192"/>
          </a:xfrm>
        </p:grpSpPr>
        <p:sp>
          <p:nvSpPr>
            <p:cNvPr id="6" name="Dowolny kształt 16">
              <a:extLst>
                <a:ext uri="{FF2B5EF4-FFF2-40B4-BE49-F238E27FC236}">
                  <a16:creationId xmlns:a16="http://schemas.microsoft.com/office/drawing/2014/main" id="{49C44606-D930-4AF6-A58F-C5C6863D9082}"/>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latin typeface="Arial" charset="0"/>
              </a:endParaRPr>
            </a:p>
          </p:txBody>
        </p:sp>
        <p:sp>
          <p:nvSpPr>
            <p:cNvPr id="7" name="Dowolny kształt 18">
              <a:extLst>
                <a:ext uri="{FF2B5EF4-FFF2-40B4-BE49-F238E27FC236}">
                  <a16:creationId xmlns:a16="http://schemas.microsoft.com/office/drawing/2014/main" id="{6A1AD74E-E744-4BF5-85C3-C507B68A6363}"/>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pl-PL" sz="1800"/>
            </a:p>
          </p:txBody>
        </p:sp>
        <p:sp>
          <p:nvSpPr>
            <p:cNvPr id="8" name="Dowolny kształt 19">
              <a:extLst>
                <a:ext uri="{FF2B5EF4-FFF2-40B4-BE49-F238E27FC236}">
                  <a16:creationId xmlns:a16="http://schemas.microsoft.com/office/drawing/2014/main" id="{B12A8E04-813D-4618-BCE2-B0EA9B23F84A}"/>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Łącznik prosty 9">
              <a:extLst>
                <a:ext uri="{FF2B5EF4-FFF2-40B4-BE49-F238E27FC236}">
                  <a16:creationId xmlns:a16="http://schemas.microsoft.com/office/drawing/2014/main" id="{25A5ED45-8906-48F1-B67D-A16EC2ED07E4}"/>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ytuł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pl-PL"/>
              <a:t>Kliknij, aby edytować styl</a:t>
            </a:r>
            <a:endParaRPr lang="en-US"/>
          </a:p>
        </p:txBody>
      </p:sp>
      <p:sp>
        <p:nvSpPr>
          <p:cNvPr id="17" name="Podtytuł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l-PL"/>
              <a:t>Kliknij, aby edytować styl wzorca podtytułu</a:t>
            </a:r>
            <a:endParaRPr lang="en-US"/>
          </a:p>
        </p:txBody>
      </p:sp>
      <p:sp>
        <p:nvSpPr>
          <p:cNvPr id="11" name="Symbol zastępczy daty 29">
            <a:extLst>
              <a:ext uri="{FF2B5EF4-FFF2-40B4-BE49-F238E27FC236}">
                <a16:creationId xmlns:a16="http://schemas.microsoft.com/office/drawing/2014/main" id="{F33C44CB-27AE-4CD3-AF30-971C074E9C7E}"/>
              </a:ext>
            </a:extLst>
          </p:cNvPr>
          <p:cNvSpPr>
            <a:spLocks noGrp="1"/>
          </p:cNvSpPr>
          <p:nvPr>
            <p:ph type="dt" sz="half" idx="10"/>
          </p:nvPr>
        </p:nvSpPr>
        <p:spPr/>
        <p:txBody>
          <a:bodyPr/>
          <a:lstStyle>
            <a:lvl1pPr>
              <a:defRPr>
                <a:solidFill>
                  <a:srgbClr val="FFFFFF"/>
                </a:solidFill>
              </a:defRPr>
            </a:lvl1pPr>
            <a:extLst/>
          </a:lstStyle>
          <a:p>
            <a:fld id="{6C2C444E-DBC0-4ED6-AF95-F4C895815491}" type="datetimeFigureOut">
              <a:rPr lang="pl-PL" smtClean="0"/>
              <a:t>8.03.2025</a:t>
            </a:fld>
            <a:endParaRPr lang="pl-PL"/>
          </a:p>
        </p:txBody>
      </p:sp>
      <p:sp>
        <p:nvSpPr>
          <p:cNvPr id="12" name="Symbol zastępczy stopki 18">
            <a:extLst>
              <a:ext uri="{FF2B5EF4-FFF2-40B4-BE49-F238E27FC236}">
                <a16:creationId xmlns:a16="http://schemas.microsoft.com/office/drawing/2014/main" id="{9DAFEA76-D38A-4181-B40C-92FA07FDEDAA}"/>
              </a:ext>
            </a:extLst>
          </p:cNvPr>
          <p:cNvSpPr>
            <a:spLocks noGrp="1"/>
          </p:cNvSpPr>
          <p:nvPr>
            <p:ph type="ftr" sz="quarter" idx="11"/>
          </p:nvPr>
        </p:nvSpPr>
        <p:spPr/>
        <p:txBody>
          <a:bodyPr/>
          <a:lstStyle>
            <a:lvl1pPr>
              <a:defRPr>
                <a:solidFill>
                  <a:schemeClr val="accent1">
                    <a:tint val="20000"/>
                  </a:schemeClr>
                </a:solidFill>
              </a:defRPr>
            </a:lvl1pPr>
            <a:extLst/>
          </a:lstStyle>
          <a:p>
            <a:endParaRPr lang="pl-PL"/>
          </a:p>
        </p:txBody>
      </p:sp>
      <p:sp>
        <p:nvSpPr>
          <p:cNvPr id="13" name="Symbol zastępczy numeru slajdu 26">
            <a:extLst>
              <a:ext uri="{FF2B5EF4-FFF2-40B4-BE49-F238E27FC236}">
                <a16:creationId xmlns:a16="http://schemas.microsoft.com/office/drawing/2014/main" id="{EC8BB391-41E1-4E8F-B6D8-48AA95035DA7}"/>
              </a:ext>
            </a:extLst>
          </p:cNvPr>
          <p:cNvSpPr>
            <a:spLocks noGrp="1"/>
          </p:cNvSpPr>
          <p:nvPr>
            <p:ph type="sldNum" sz="quarter" idx="12"/>
          </p:nvPr>
        </p:nvSpPr>
        <p:spPr/>
        <p:txBody>
          <a:bodyPr/>
          <a:lstStyle>
            <a:lvl1pPr>
              <a:defRPr>
                <a:solidFill>
                  <a:srgbClr val="FFFFFF"/>
                </a:solidFill>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78113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Tytuł 6"/>
          <p:cNvSpPr>
            <a:spLocks noGrp="1"/>
          </p:cNvSpPr>
          <p:nvPr>
            <p:ph type="title"/>
          </p:nvPr>
        </p:nvSpPr>
        <p:spPr/>
        <p:txBody>
          <a:bodyPr rtlCol="0"/>
          <a:lstStyle/>
          <a:p>
            <a:r>
              <a:rPr lang="pl-PL"/>
              <a:t>Kliknij, aby edytować styl</a:t>
            </a:r>
            <a:endParaRPr lang="en-US"/>
          </a:p>
        </p:txBody>
      </p:sp>
      <p:sp>
        <p:nvSpPr>
          <p:cNvPr id="4" name="Symbol zastępczy daty 9">
            <a:extLst>
              <a:ext uri="{FF2B5EF4-FFF2-40B4-BE49-F238E27FC236}">
                <a16:creationId xmlns:a16="http://schemas.microsoft.com/office/drawing/2014/main" id="{AD5894ED-902B-451D-9F11-A0549941A75B}"/>
              </a:ext>
            </a:extLst>
          </p:cNvPr>
          <p:cNvSpPr>
            <a:spLocks noGrp="1"/>
          </p:cNvSpPr>
          <p:nvPr>
            <p:ph type="dt" sz="half" idx="10"/>
          </p:nvPr>
        </p:nvSpPr>
        <p:spPr/>
        <p:txBody>
          <a:bodyPr/>
          <a:lstStyle>
            <a:lvl1pPr>
              <a:defRPr/>
            </a:lvl1pPr>
          </a:lstStyle>
          <a:p>
            <a:fld id="{6C2C444E-DBC0-4ED6-AF95-F4C895815491}" type="datetimeFigureOut">
              <a:rPr lang="pl-PL" smtClean="0"/>
              <a:t>8.03.2025</a:t>
            </a:fld>
            <a:endParaRPr lang="pl-PL"/>
          </a:p>
        </p:txBody>
      </p:sp>
      <p:sp>
        <p:nvSpPr>
          <p:cNvPr id="5" name="Symbol zastępczy stopki 21">
            <a:extLst>
              <a:ext uri="{FF2B5EF4-FFF2-40B4-BE49-F238E27FC236}">
                <a16:creationId xmlns:a16="http://schemas.microsoft.com/office/drawing/2014/main" id="{87102450-D96A-4B35-BD70-38F190A55E8C}"/>
              </a:ext>
            </a:extLst>
          </p:cNvPr>
          <p:cNvSpPr>
            <a:spLocks noGrp="1"/>
          </p:cNvSpPr>
          <p:nvPr>
            <p:ph type="ftr" sz="quarter" idx="11"/>
          </p:nvPr>
        </p:nvSpPr>
        <p:spPr/>
        <p:txBody>
          <a:bodyPr/>
          <a:lstStyle>
            <a:lvl1pPr>
              <a:defRPr/>
            </a:lvl1pPr>
          </a:lstStyle>
          <a:p>
            <a:endParaRPr lang="pl-PL"/>
          </a:p>
        </p:txBody>
      </p:sp>
      <p:sp>
        <p:nvSpPr>
          <p:cNvPr id="6" name="Symbol zastępczy numeru slajdu 17">
            <a:extLst>
              <a:ext uri="{FF2B5EF4-FFF2-40B4-BE49-F238E27FC236}">
                <a16:creationId xmlns:a16="http://schemas.microsoft.com/office/drawing/2014/main" id="{BD7EF6F7-FC61-41EF-8B91-9607E1E5E157}"/>
              </a:ext>
            </a:extLst>
          </p:cNvPr>
          <p:cNvSpPr>
            <a:spLocks noGrp="1"/>
          </p:cNvSpPr>
          <p:nvPr>
            <p:ph type="sldNum" sz="quarter" idx="12"/>
          </p:nvPr>
        </p:nvSpPr>
        <p:spPr/>
        <p:txBody>
          <a:bodyPr/>
          <a:lstStyle>
            <a:lvl1pPr>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1188395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4" name="Pagon 10">
            <a:extLst>
              <a:ext uri="{FF2B5EF4-FFF2-40B4-BE49-F238E27FC236}">
                <a16:creationId xmlns:a16="http://schemas.microsoft.com/office/drawing/2014/main" id="{597FE7A4-AD57-469A-98B4-9FDF10429923}"/>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Pagon 15">
            <a:extLst>
              <a:ext uri="{FF2B5EF4-FFF2-40B4-BE49-F238E27FC236}">
                <a16:creationId xmlns:a16="http://schemas.microsoft.com/office/drawing/2014/main" id="{AEA7D736-D0F7-4CD4-ABED-E74C41CFB50B}"/>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ytuł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pl-PL"/>
              <a:t>Kliknij, aby edytować styl</a:t>
            </a:r>
            <a:endParaRPr lang="en-US"/>
          </a:p>
        </p:txBody>
      </p:sp>
      <p:sp>
        <p:nvSpPr>
          <p:cNvPr id="3" name="Symbol zastępczy tekstu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l-PL"/>
              <a:t>Kliknij, aby edytować style wzorca tekstu</a:t>
            </a:r>
          </a:p>
        </p:txBody>
      </p:sp>
      <p:sp>
        <p:nvSpPr>
          <p:cNvPr id="6" name="Symbol zastępczy daty 3">
            <a:extLst>
              <a:ext uri="{FF2B5EF4-FFF2-40B4-BE49-F238E27FC236}">
                <a16:creationId xmlns:a16="http://schemas.microsoft.com/office/drawing/2014/main" id="{27DC13CD-A770-4C5F-93AA-D9051FBD16AD}"/>
              </a:ext>
            </a:extLst>
          </p:cNvPr>
          <p:cNvSpPr>
            <a:spLocks noGrp="1"/>
          </p:cNvSpPr>
          <p:nvPr>
            <p:ph type="dt" sz="half" idx="10"/>
          </p:nvPr>
        </p:nvSpPr>
        <p:spPr/>
        <p:txBody>
          <a:bodyPr/>
          <a:lstStyle>
            <a:lvl1pPr>
              <a:defRPr/>
            </a:lvl1pPr>
            <a:extLst/>
          </a:lstStyle>
          <a:p>
            <a:fld id="{6C2C444E-DBC0-4ED6-AF95-F4C895815491}" type="datetimeFigureOut">
              <a:rPr lang="pl-PL" smtClean="0"/>
              <a:t>8.03.2025</a:t>
            </a:fld>
            <a:endParaRPr lang="pl-PL"/>
          </a:p>
        </p:txBody>
      </p:sp>
      <p:sp>
        <p:nvSpPr>
          <p:cNvPr id="7" name="Symbol zastępczy stopki 4">
            <a:extLst>
              <a:ext uri="{FF2B5EF4-FFF2-40B4-BE49-F238E27FC236}">
                <a16:creationId xmlns:a16="http://schemas.microsoft.com/office/drawing/2014/main" id="{9F6F8459-9FCA-44A0-BBE2-F0C0B7A78461}"/>
              </a:ext>
            </a:extLst>
          </p:cNvPr>
          <p:cNvSpPr>
            <a:spLocks noGrp="1"/>
          </p:cNvSpPr>
          <p:nvPr>
            <p:ph type="ftr" sz="quarter" idx="11"/>
          </p:nvPr>
        </p:nvSpPr>
        <p:spPr/>
        <p:txBody>
          <a:bodyPr/>
          <a:lstStyle>
            <a:lvl1pPr>
              <a:defRPr/>
            </a:lvl1pPr>
            <a:extLst/>
          </a:lstStyle>
          <a:p>
            <a:endParaRPr lang="pl-PL"/>
          </a:p>
        </p:txBody>
      </p:sp>
      <p:sp>
        <p:nvSpPr>
          <p:cNvPr id="8" name="Symbol zastępczy numeru slajdu 5">
            <a:extLst>
              <a:ext uri="{FF2B5EF4-FFF2-40B4-BE49-F238E27FC236}">
                <a16:creationId xmlns:a16="http://schemas.microsoft.com/office/drawing/2014/main" id="{AD5E4C69-98E5-49C9-9693-6170A741162D}"/>
              </a:ext>
            </a:extLst>
          </p:cNvPr>
          <p:cNvSpPr>
            <a:spLocks noGrp="1"/>
          </p:cNvSpPr>
          <p:nvPr>
            <p:ph type="sldNum" sz="quarter" idx="12"/>
          </p:nvPr>
        </p:nvSpPr>
        <p:spPr/>
        <p:txBody>
          <a:bodyPr/>
          <a:lstStyle>
            <a:lvl1pPr>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426829797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3" name="Symbol zastępczy zawartości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zawartości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8" name="Tytuł 7"/>
          <p:cNvSpPr>
            <a:spLocks noGrp="1"/>
          </p:cNvSpPr>
          <p:nvPr>
            <p:ph type="title"/>
          </p:nvPr>
        </p:nvSpPr>
        <p:spPr/>
        <p:txBody>
          <a:bodyPr rtlCol="0"/>
          <a:lstStyle/>
          <a:p>
            <a:r>
              <a:rPr lang="pl-PL"/>
              <a:t>Kliknij, aby edytować styl</a:t>
            </a:r>
            <a:endParaRPr lang="en-US"/>
          </a:p>
        </p:txBody>
      </p:sp>
      <p:sp>
        <p:nvSpPr>
          <p:cNvPr id="5" name="Symbol zastępczy daty 4">
            <a:extLst>
              <a:ext uri="{FF2B5EF4-FFF2-40B4-BE49-F238E27FC236}">
                <a16:creationId xmlns:a16="http://schemas.microsoft.com/office/drawing/2014/main" id="{AD1CA43A-1449-4C71-A1B7-A90449AB159C}"/>
              </a:ext>
            </a:extLst>
          </p:cNvPr>
          <p:cNvSpPr>
            <a:spLocks noGrp="1"/>
          </p:cNvSpPr>
          <p:nvPr>
            <p:ph type="dt" sz="half" idx="10"/>
          </p:nvPr>
        </p:nvSpPr>
        <p:spPr/>
        <p:txBody>
          <a:bodyPr/>
          <a:lstStyle>
            <a:lvl1pPr>
              <a:defRPr/>
            </a:lvl1pPr>
            <a:extLst/>
          </a:lstStyle>
          <a:p>
            <a:fld id="{6C2C444E-DBC0-4ED6-AF95-F4C895815491}" type="datetimeFigureOut">
              <a:rPr lang="pl-PL" smtClean="0"/>
              <a:t>8.03.2025</a:t>
            </a:fld>
            <a:endParaRPr lang="pl-PL"/>
          </a:p>
        </p:txBody>
      </p:sp>
      <p:sp>
        <p:nvSpPr>
          <p:cNvPr id="6" name="Symbol zastępczy stopki 5">
            <a:extLst>
              <a:ext uri="{FF2B5EF4-FFF2-40B4-BE49-F238E27FC236}">
                <a16:creationId xmlns:a16="http://schemas.microsoft.com/office/drawing/2014/main" id="{CBB6E0C9-512F-4167-9B29-741CE6337AE1}"/>
              </a:ext>
            </a:extLst>
          </p:cNvPr>
          <p:cNvSpPr>
            <a:spLocks noGrp="1"/>
          </p:cNvSpPr>
          <p:nvPr>
            <p:ph type="ftr" sz="quarter" idx="11"/>
          </p:nvPr>
        </p:nvSpPr>
        <p:spPr/>
        <p:txBody>
          <a:bodyPr/>
          <a:lstStyle>
            <a:lvl1pPr>
              <a:defRPr/>
            </a:lvl1pPr>
            <a:extLst/>
          </a:lstStyle>
          <a:p>
            <a:endParaRPr lang="pl-PL"/>
          </a:p>
        </p:txBody>
      </p:sp>
      <p:sp>
        <p:nvSpPr>
          <p:cNvPr id="7" name="Symbol zastępczy numeru slajdu 6">
            <a:extLst>
              <a:ext uri="{FF2B5EF4-FFF2-40B4-BE49-F238E27FC236}">
                <a16:creationId xmlns:a16="http://schemas.microsoft.com/office/drawing/2014/main" id="{783C44C7-6804-404E-B7BE-2256A49B6783}"/>
              </a:ext>
            </a:extLst>
          </p:cNvPr>
          <p:cNvSpPr>
            <a:spLocks noGrp="1"/>
          </p:cNvSpPr>
          <p:nvPr>
            <p:ph type="sldNum" sz="quarter" idx="12"/>
          </p:nvPr>
        </p:nvSpPr>
        <p:spPr/>
        <p:txBody>
          <a:bodyPr/>
          <a:lstStyle>
            <a:lvl1pPr>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118723829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609600" y="273050"/>
            <a:ext cx="10972800" cy="1143000"/>
          </a:xfrm>
        </p:spPr>
        <p:txBody>
          <a:bodyPr/>
          <a:lstStyle>
            <a:lvl1pPr>
              <a:defRPr/>
            </a:lvl1pPr>
            <a:extLst/>
          </a:lstStyle>
          <a:p>
            <a:r>
              <a:rPr lang="pl-PL"/>
              <a:t>Kliknij, aby edytować styl</a:t>
            </a:r>
            <a:endParaRPr lang="en-US"/>
          </a:p>
        </p:txBody>
      </p:sp>
      <p:sp>
        <p:nvSpPr>
          <p:cNvPr id="3" name="Symbol zastępczy tekstu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a:t>Kliknij, aby edytować style wzorca tekstu</a:t>
            </a:r>
          </a:p>
        </p:txBody>
      </p:sp>
      <p:sp>
        <p:nvSpPr>
          <p:cNvPr id="4" name="Symbol zastępczy tekstu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a:t>Kliknij, aby edytować style wzorca tekstu</a:t>
            </a:r>
          </a:p>
        </p:txBody>
      </p:sp>
      <p:sp>
        <p:nvSpPr>
          <p:cNvPr id="5" name="Symbol zastępczy zawartości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zawartości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Symbol zastępczy daty 6">
            <a:extLst>
              <a:ext uri="{FF2B5EF4-FFF2-40B4-BE49-F238E27FC236}">
                <a16:creationId xmlns:a16="http://schemas.microsoft.com/office/drawing/2014/main" id="{F9179C9B-3F15-4591-A9DD-F664D8A17231}"/>
              </a:ext>
            </a:extLst>
          </p:cNvPr>
          <p:cNvSpPr>
            <a:spLocks noGrp="1"/>
          </p:cNvSpPr>
          <p:nvPr>
            <p:ph type="dt" sz="half" idx="10"/>
          </p:nvPr>
        </p:nvSpPr>
        <p:spPr/>
        <p:txBody>
          <a:bodyPr/>
          <a:lstStyle>
            <a:lvl1pPr>
              <a:defRPr/>
            </a:lvl1pPr>
            <a:extLst/>
          </a:lstStyle>
          <a:p>
            <a:fld id="{6C2C444E-DBC0-4ED6-AF95-F4C895815491}" type="datetimeFigureOut">
              <a:rPr lang="pl-PL" smtClean="0"/>
              <a:t>8.03.2025</a:t>
            </a:fld>
            <a:endParaRPr lang="pl-PL"/>
          </a:p>
        </p:txBody>
      </p:sp>
      <p:sp>
        <p:nvSpPr>
          <p:cNvPr id="8" name="Symbol zastępczy stopki 7">
            <a:extLst>
              <a:ext uri="{FF2B5EF4-FFF2-40B4-BE49-F238E27FC236}">
                <a16:creationId xmlns:a16="http://schemas.microsoft.com/office/drawing/2014/main" id="{8837E3A8-056B-49FA-918B-A99D1BDD6527}"/>
              </a:ext>
            </a:extLst>
          </p:cNvPr>
          <p:cNvSpPr>
            <a:spLocks noGrp="1"/>
          </p:cNvSpPr>
          <p:nvPr>
            <p:ph type="ftr" sz="quarter" idx="11"/>
          </p:nvPr>
        </p:nvSpPr>
        <p:spPr/>
        <p:txBody>
          <a:bodyPr/>
          <a:lstStyle>
            <a:lvl1pPr>
              <a:defRPr/>
            </a:lvl1pPr>
            <a:extLst/>
          </a:lstStyle>
          <a:p>
            <a:endParaRPr lang="pl-PL"/>
          </a:p>
        </p:txBody>
      </p:sp>
      <p:sp>
        <p:nvSpPr>
          <p:cNvPr id="9" name="Symbol zastępczy numeru slajdu 8">
            <a:extLst>
              <a:ext uri="{FF2B5EF4-FFF2-40B4-BE49-F238E27FC236}">
                <a16:creationId xmlns:a16="http://schemas.microsoft.com/office/drawing/2014/main" id="{150D37B4-F942-484F-8FF4-224B49DCD62B}"/>
              </a:ext>
            </a:extLst>
          </p:cNvPr>
          <p:cNvSpPr>
            <a:spLocks noGrp="1"/>
          </p:cNvSpPr>
          <p:nvPr>
            <p:ph type="sldNum" sz="quarter" idx="12"/>
          </p:nvPr>
        </p:nvSpPr>
        <p:spPr/>
        <p:txBody>
          <a:bodyPr/>
          <a:lstStyle>
            <a:lvl1pPr>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28688154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ytuł 5"/>
          <p:cNvSpPr>
            <a:spLocks noGrp="1"/>
          </p:cNvSpPr>
          <p:nvPr>
            <p:ph type="title"/>
          </p:nvPr>
        </p:nvSpPr>
        <p:spPr/>
        <p:txBody>
          <a:bodyPr rtlCol="0"/>
          <a:lstStyle/>
          <a:p>
            <a:r>
              <a:rPr lang="pl-PL"/>
              <a:t>Kliknij, aby edytować styl</a:t>
            </a:r>
            <a:endParaRPr lang="en-US"/>
          </a:p>
        </p:txBody>
      </p:sp>
      <p:sp>
        <p:nvSpPr>
          <p:cNvPr id="3" name="Symbol zastępczy daty 2">
            <a:extLst>
              <a:ext uri="{FF2B5EF4-FFF2-40B4-BE49-F238E27FC236}">
                <a16:creationId xmlns:a16="http://schemas.microsoft.com/office/drawing/2014/main" id="{20F52341-54CC-40A0-B597-12E1026BA9CA}"/>
              </a:ext>
            </a:extLst>
          </p:cNvPr>
          <p:cNvSpPr>
            <a:spLocks noGrp="1"/>
          </p:cNvSpPr>
          <p:nvPr>
            <p:ph type="dt" sz="half" idx="10"/>
          </p:nvPr>
        </p:nvSpPr>
        <p:spPr/>
        <p:txBody>
          <a:bodyPr/>
          <a:lstStyle>
            <a:lvl1pPr>
              <a:defRPr/>
            </a:lvl1pPr>
            <a:extLst/>
          </a:lstStyle>
          <a:p>
            <a:fld id="{6C2C444E-DBC0-4ED6-AF95-F4C895815491}" type="datetimeFigureOut">
              <a:rPr lang="pl-PL" smtClean="0"/>
              <a:t>8.03.2025</a:t>
            </a:fld>
            <a:endParaRPr lang="pl-PL"/>
          </a:p>
        </p:txBody>
      </p:sp>
      <p:sp>
        <p:nvSpPr>
          <p:cNvPr id="4" name="Symbol zastępczy stopki 3">
            <a:extLst>
              <a:ext uri="{FF2B5EF4-FFF2-40B4-BE49-F238E27FC236}">
                <a16:creationId xmlns:a16="http://schemas.microsoft.com/office/drawing/2014/main" id="{C22BB01D-4451-4412-AD46-4AE3BF06EC7E}"/>
              </a:ext>
            </a:extLst>
          </p:cNvPr>
          <p:cNvSpPr>
            <a:spLocks noGrp="1"/>
          </p:cNvSpPr>
          <p:nvPr>
            <p:ph type="ftr" sz="quarter" idx="11"/>
          </p:nvPr>
        </p:nvSpPr>
        <p:spPr/>
        <p:txBody>
          <a:bodyPr/>
          <a:lstStyle>
            <a:lvl1pPr>
              <a:defRPr/>
            </a:lvl1pPr>
            <a:extLst/>
          </a:lstStyle>
          <a:p>
            <a:endParaRPr lang="pl-PL"/>
          </a:p>
        </p:txBody>
      </p:sp>
      <p:sp>
        <p:nvSpPr>
          <p:cNvPr id="5" name="Symbol zastępczy numeru slajdu 4">
            <a:extLst>
              <a:ext uri="{FF2B5EF4-FFF2-40B4-BE49-F238E27FC236}">
                <a16:creationId xmlns:a16="http://schemas.microsoft.com/office/drawing/2014/main" id="{F6ACD91B-1A84-4C61-A7CA-31AA16CB7B8B}"/>
              </a:ext>
            </a:extLst>
          </p:cNvPr>
          <p:cNvSpPr>
            <a:spLocks noGrp="1"/>
          </p:cNvSpPr>
          <p:nvPr>
            <p:ph type="sldNum" sz="quarter" idx="12"/>
          </p:nvPr>
        </p:nvSpPr>
        <p:spPr/>
        <p:txBody>
          <a:bodyPr/>
          <a:lstStyle>
            <a:lvl1pPr>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131765834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9">
            <a:extLst>
              <a:ext uri="{FF2B5EF4-FFF2-40B4-BE49-F238E27FC236}">
                <a16:creationId xmlns:a16="http://schemas.microsoft.com/office/drawing/2014/main" id="{561A773A-9371-46B7-8B38-5C3F6AC83942}"/>
              </a:ext>
            </a:extLst>
          </p:cNvPr>
          <p:cNvSpPr>
            <a:spLocks noGrp="1"/>
          </p:cNvSpPr>
          <p:nvPr>
            <p:ph type="dt" sz="half" idx="10"/>
          </p:nvPr>
        </p:nvSpPr>
        <p:spPr/>
        <p:txBody>
          <a:bodyPr/>
          <a:lstStyle>
            <a:lvl1pPr>
              <a:defRPr/>
            </a:lvl1pPr>
          </a:lstStyle>
          <a:p>
            <a:fld id="{6C2C444E-DBC0-4ED6-AF95-F4C895815491}" type="datetimeFigureOut">
              <a:rPr lang="pl-PL" smtClean="0"/>
              <a:t>8.03.2025</a:t>
            </a:fld>
            <a:endParaRPr lang="pl-PL"/>
          </a:p>
        </p:txBody>
      </p:sp>
      <p:sp>
        <p:nvSpPr>
          <p:cNvPr id="3" name="Symbol zastępczy stopki 21">
            <a:extLst>
              <a:ext uri="{FF2B5EF4-FFF2-40B4-BE49-F238E27FC236}">
                <a16:creationId xmlns:a16="http://schemas.microsoft.com/office/drawing/2014/main" id="{7F5B17F8-DD70-45CF-874B-3C1A8BD58627}"/>
              </a:ext>
            </a:extLst>
          </p:cNvPr>
          <p:cNvSpPr>
            <a:spLocks noGrp="1"/>
          </p:cNvSpPr>
          <p:nvPr>
            <p:ph type="ftr" sz="quarter" idx="11"/>
          </p:nvPr>
        </p:nvSpPr>
        <p:spPr/>
        <p:txBody>
          <a:bodyPr/>
          <a:lstStyle>
            <a:lvl1pPr>
              <a:defRPr/>
            </a:lvl1pPr>
          </a:lstStyle>
          <a:p>
            <a:endParaRPr lang="pl-PL"/>
          </a:p>
        </p:txBody>
      </p:sp>
      <p:sp>
        <p:nvSpPr>
          <p:cNvPr id="4" name="Symbol zastępczy numeru slajdu 17">
            <a:extLst>
              <a:ext uri="{FF2B5EF4-FFF2-40B4-BE49-F238E27FC236}">
                <a16:creationId xmlns:a16="http://schemas.microsoft.com/office/drawing/2014/main" id="{E70A0240-312E-4034-AC24-0BD6DDF610CF}"/>
              </a:ext>
            </a:extLst>
          </p:cNvPr>
          <p:cNvSpPr>
            <a:spLocks noGrp="1"/>
          </p:cNvSpPr>
          <p:nvPr>
            <p:ph type="sldNum" sz="quarter" idx="12"/>
          </p:nvPr>
        </p:nvSpPr>
        <p:spPr/>
        <p:txBody>
          <a:bodyPr/>
          <a:lstStyle>
            <a:lvl1pPr>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1469118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pl-PL"/>
              <a:t>Kliknij, aby edytować styl</a:t>
            </a:r>
            <a:endParaRPr lang="en-US"/>
          </a:p>
        </p:txBody>
      </p:sp>
      <p:sp>
        <p:nvSpPr>
          <p:cNvPr id="3" name="Symbol zastępczy tekstu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l-PL"/>
              <a:t>Kliknij, aby edytować style wzorca tekstu</a:t>
            </a:r>
          </a:p>
        </p:txBody>
      </p:sp>
      <p:sp>
        <p:nvSpPr>
          <p:cNvPr id="4" name="Symbol zastępczy zawartości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daty 4">
            <a:extLst>
              <a:ext uri="{FF2B5EF4-FFF2-40B4-BE49-F238E27FC236}">
                <a16:creationId xmlns:a16="http://schemas.microsoft.com/office/drawing/2014/main" id="{EF778EEB-006E-4B1C-84AE-104453253F1C}"/>
              </a:ext>
            </a:extLst>
          </p:cNvPr>
          <p:cNvSpPr>
            <a:spLocks noGrp="1"/>
          </p:cNvSpPr>
          <p:nvPr>
            <p:ph type="dt" sz="half" idx="10"/>
          </p:nvPr>
        </p:nvSpPr>
        <p:spPr/>
        <p:txBody>
          <a:bodyPr/>
          <a:lstStyle>
            <a:lvl1pPr>
              <a:defRPr/>
            </a:lvl1pPr>
            <a:extLst/>
          </a:lstStyle>
          <a:p>
            <a:fld id="{6C2C444E-DBC0-4ED6-AF95-F4C895815491}" type="datetimeFigureOut">
              <a:rPr lang="pl-PL" smtClean="0"/>
              <a:t>8.03.2025</a:t>
            </a:fld>
            <a:endParaRPr lang="pl-PL"/>
          </a:p>
        </p:txBody>
      </p:sp>
      <p:sp>
        <p:nvSpPr>
          <p:cNvPr id="6" name="Symbol zastępczy stopki 5">
            <a:extLst>
              <a:ext uri="{FF2B5EF4-FFF2-40B4-BE49-F238E27FC236}">
                <a16:creationId xmlns:a16="http://schemas.microsoft.com/office/drawing/2014/main" id="{4CBE37B9-60BF-4CEF-8044-18768B1803A9}"/>
              </a:ext>
            </a:extLst>
          </p:cNvPr>
          <p:cNvSpPr>
            <a:spLocks noGrp="1"/>
          </p:cNvSpPr>
          <p:nvPr>
            <p:ph type="ftr" sz="quarter" idx="11"/>
          </p:nvPr>
        </p:nvSpPr>
        <p:spPr/>
        <p:txBody>
          <a:bodyPr/>
          <a:lstStyle>
            <a:lvl1pPr>
              <a:defRPr/>
            </a:lvl1pPr>
            <a:extLst/>
          </a:lstStyle>
          <a:p>
            <a:endParaRPr lang="pl-PL"/>
          </a:p>
        </p:txBody>
      </p:sp>
      <p:sp>
        <p:nvSpPr>
          <p:cNvPr id="7" name="Symbol zastępczy numeru slajdu 6">
            <a:extLst>
              <a:ext uri="{FF2B5EF4-FFF2-40B4-BE49-F238E27FC236}">
                <a16:creationId xmlns:a16="http://schemas.microsoft.com/office/drawing/2014/main" id="{4EADBEFD-988D-484A-9E5C-4EB1BABADAF5}"/>
              </a:ext>
            </a:extLst>
          </p:cNvPr>
          <p:cNvSpPr>
            <a:spLocks noGrp="1"/>
          </p:cNvSpPr>
          <p:nvPr>
            <p:ph type="sldNum" sz="quarter" idx="12"/>
          </p:nvPr>
        </p:nvSpPr>
        <p:spPr/>
        <p:txBody>
          <a:bodyPr/>
          <a:lstStyle>
            <a:lvl1pPr>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317006527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C2C444E-DBC0-4ED6-AF95-F4C895815491}" type="datetimeFigureOut">
              <a:rPr lang="pl-PL" smtClean="0"/>
              <a:t>8.03.2025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D4EB1C5-EED7-4794-9874-D53271E7AC98}" type="slidenum">
              <a:rPr lang="pl-PL" smtClean="0"/>
              <a:t>‹#›</a:t>
            </a:fld>
            <a:endParaRPr lang="pl-PL"/>
          </a:p>
        </p:txBody>
      </p:sp>
    </p:spTree>
    <p:extLst>
      <p:ext uri="{BB962C8B-B14F-4D97-AF65-F5344CB8AC3E}">
        <p14:creationId xmlns:p14="http://schemas.microsoft.com/office/powerpoint/2010/main" val="39510087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5" name="Dowolny kształt 10">
            <a:extLst>
              <a:ext uri="{FF2B5EF4-FFF2-40B4-BE49-F238E27FC236}">
                <a16:creationId xmlns:a16="http://schemas.microsoft.com/office/drawing/2014/main" id="{84A28397-F7EA-4872-9A03-E80DDF134FA1}"/>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latin typeface="Arial" charset="0"/>
            </a:endParaRPr>
          </a:p>
        </p:txBody>
      </p:sp>
      <p:sp>
        <p:nvSpPr>
          <p:cNvPr id="6" name="Dowolny kształt 15">
            <a:extLst>
              <a:ext uri="{FF2B5EF4-FFF2-40B4-BE49-F238E27FC236}">
                <a16:creationId xmlns:a16="http://schemas.microsoft.com/office/drawing/2014/main" id="{662709DE-FA34-4842-9524-506AEC8F9926}"/>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pl-PL" sz="1800"/>
          </a:p>
        </p:txBody>
      </p:sp>
      <p:sp>
        <p:nvSpPr>
          <p:cNvPr id="7" name="Trójkąt prostokątny 6">
            <a:extLst>
              <a:ext uri="{FF2B5EF4-FFF2-40B4-BE49-F238E27FC236}">
                <a16:creationId xmlns:a16="http://schemas.microsoft.com/office/drawing/2014/main" id="{B6868B9C-F509-4E06-AB47-C339FC15487E}"/>
              </a:ext>
            </a:extLst>
          </p:cNvPr>
          <p:cNvSpPr>
            <a:spLocks/>
          </p:cNvSpPr>
          <p:nvPr/>
        </p:nvSpPr>
        <p:spPr bwMode="auto">
          <a:xfrm>
            <a:off x="-8056" y="5791253"/>
            <a:ext cx="4536419"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Łącznik prosty 7">
            <a:extLst>
              <a:ext uri="{FF2B5EF4-FFF2-40B4-BE49-F238E27FC236}">
                <a16:creationId xmlns:a16="http://schemas.microsoft.com/office/drawing/2014/main" id="{8FA72969-97D1-4065-A558-B1198C0D3D96}"/>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Pagon 19">
            <a:extLst>
              <a:ext uri="{FF2B5EF4-FFF2-40B4-BE49-F238E27FC236}">
                <a16:creationId xmlns:a16="http://schemas.microsoft.com/office/drawing/2014/main" id="{58991412-3A60-4B15-ABDE-1B351B3991E7}"/>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Pagon 20">
            <a:extLst>
              <a:ext uri="{FF2B5EF4-FFF2-40B4-BE49-F238E27FC236}">
                <a16:creationId xmlns:a16="http://schemas.microsoft.com/office/drawing/2014/main" id="{67100731-B5B3-4136-83AE-F65962EB00DD}"/>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Symbol zastępczy tekstu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pl-PL"/>
              <a:t>Kliknij, aby edytować style wzorca tekstu</a:t>
            </a:r>
          </a:p>
        </p:txBody>
      </p:sp>
      <p:sp>
        <p:nvSpPr>
          <p:cNvPr id="3" name="Symbol zastępczy obrazu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pl-PL" noProof="0"/>
              <a:t>Kliknij ikonę, aby dodać obraz</a:t>
            </a:r>
            <a:endParaRPr lang="en-US" noProof="0" dirty="0"/>
          </a:p>
        </p:txBody>
      </p:sp>
      <p:sp>
        <p:nvSpPr>
          <p:cNvPr id="2" name="Tytuł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l-PL"/>
              <a:t>Kliknij, aby edytować styl</a:t>
            </a:r>
            <a:endParaRPr lang="en-US"/>
          </a:p>
        </p:txBody>
      </p:sp>
      <p:sp>
        <p:nvSpPr>
          <p:cNvPr id="11" name="Symbol zastępczy daty 4">
            <a:extLst>
              <a:ext uri="{FF2B5EF4-FFF2-40B4-BE49-F238E27FC236}">
                <a16:creationId xmlns:a16="http://schemas.microsoft.com/office/drawing/2014/main" id="{2A037A19-2B2D-45CB-8729-B61952D540CB}"/>
              </a:ext>
            </a:extLst>
          </p:cNvPr>
          <p:cNvSpPr>
            <a:spLocks noGrp="1"/>
          </p:cNvSpPr>
          <p:nvPr>
            <p:ph type="dt" sz="half" idx="10"/>
          </p:nvPr>
        </p:nvSpPr>
        <p:spPr/>
        <p:txBody>
          <a:bodyPr/>
          <a:lstStyle>
            <a:lvl1pPr>
              <a:defRPr>
                <a:solidFill>
                  <a:schemeClr val="tx1"/>
                </a:solidFill>
              </a:defRPr>
            </a:lvl1pPr>
            <a:extLst/>
          </a:lstStyle>
          <a:p>
            <a:fld id="{6C2C444E-DBC0-4ED6-AF95-F4C895815491}" type="datetimeFigureOut">
              <a:rPr lang="pl-PL" smtClean="0"/>
              <a:t>8.03.2025</a:t>
            </a:fld>
            <a:endParaRPr lang="pl-PL"/>
          </a:p>
        </p:txBody>
      </p:sp>
      <p:sp>
        <p:nvSpPr>
          <p:cNvPr id="12" name="Symbol zastępczy stopki 5">
            <a:extLst>
              <a:ext uri="{FF2B5EF4-FFF2-40B4-BE49-F238E27FC236}">
                <a16:creationId xmlns:a16="http://schemas.microsoft.com/office/drawing/2014/main" id="{8B3055C1-07D2-474C-925C-AB0A7C28AD06}"/>
              </a:ext>
            </a:extLst>
          </p:cNvPr>
          <p:cNvSpPr>
            <a:spLocks noGrp="1"/>
          </p:cNvSpPr>
          <p:nvPr>
            <p:ph type="ftr" sz="quarter" idx="11"/>
          </p:nvPr>
        </p:nvSpPr>
        <p:spPr/>
        <p:txBody>
          <a:bodyPr/>
          <a:lstStyle>
            <a:lvl1pPr>
              <a:defRPr>
                <a:solidFill>
                  <a:schemeClr val="tx1"/>
                </a:solidFill>
              </a:defRPr>
            </a:lvl1pPr>
            <a:extLst/>
          </a:lstStyle>
          <a:p>
            <a:endParaRPr lang="pl-PL"/>
          </a:p>
        </p:txBody>
      </p:sp>
      <p:sp>
        <p:nvSpPr>
          <p:cNvPr id="13" name="Symbol zastępczy numeru slajdu 6">
            <a:extLst>
              <a:ext uri="{FF2B5EF4-FFF2-40B4-BE49-F238E27FC236}">
                <a16:creationId xmlns:a16="http://schemas.microsoft.com/office/drawing/2014/main" id="{41D34923-544D-409D-94C1-36AFC39629F0}"/>
              </a:ext>
            </a:extLst>
          </p:cNvPr>
          <p:cNvSpPr>
            <a:spLocks noGrp="1"/>
          </p:cNvSpPr>
          <p:nvPr>
            <p:ph type="sldNum" sz="quarter" idx="12"/>
          </p:nvPr>
        </p:nvSpPr>
        <p:spPr/>
        <p:txBody>
          <a:bodyPr/>
          <a:lstStyle>
            <a:lvl1pPr>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331363256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3" name="Symbol zastępczy tytułu pionowego 2"/>
          <p:cNvSpPr>
            <a:spLocks noGrp="1"/>
          </p:cNvSpPr>
          <p:nvPr>
            <p:ph type="body" orient="vert" idx="1"/>
          </p:nvPr>
        </p:nvSpPr>
        <p:spPr>
          <a:xfrm>
            <a:off x="609600" y="1481330"/>
            <a:ext cx="10972800" cy="438607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9">
            <a:extLst>
              <a:ext uri="{FF2B5EF4-FFF2-40B4-BE49-F238E27FC236}">
                <a16:creationId xmlns:a16="http://schemas.microsoft.com/office/drawing/2014/main" id="{3A73D4E2-AC85-4274-9D7A-F204E7918252}"/>
              </a:ext>
            </a:extLst>
          </p:cNvPr>
          <p:cNvSpPr>
            <a:spLocks noGrp="1"/>
          </p:cNvSpPr>
          <p:nvPr>
            <p:ph type="dt" sz="half" idx="10"/>
          </p:nvPr>
        </p:nvSpPr>
        <p:spPr/>
        <p:txBody>
          <a:bodyPr/>
          <a:lstStyle>
            <a:lvl1pPr>
              <a:defRPr/>
            </a:lvl1pPr>
          </a:lstStyle>
          <a:p>
            <a:fld id="{6C2C444E-DBC0-4ED6-AF95-F4C895815491}" type="datetimeFigureOut">
              <a:rPr lang="pl-PL" smtClean="0"/>
              <a:t>8.03.2025</a:t>
            </a:fld>
            <a:endParaRPr lang="pl-PL"/>
          </a:p>
        </p:txBody>
      </p:sp>
      <p:sp>
        <p:nvSpPr>
          <p:cNvPr id="5" name="Symbol zastępczy stopki 21">
            <a:extLst>
              <a:ext uri="{FF2B5EF4-FFF2-40B4-BE49-F238E27FC236}">
                <a16:creationId xmlns:a16="http://schemas.microsoft.com/office/drawing/2014/main" id="{D80DD680-2DCD-417C-A319-7636002EE44F}"/>
              </a:ext>
            </a:extLst>
          </p:cNvPr>
          <p:cNvSpPr>
            <a:spLocks noGrp="1"/>
          </p:cNvSpPr>
          <p:nvPr>
            <p:ph type="ftr" sz="quarter" idx="11"/>
          </p:nvPr>
        </p:nvSpPr>
        <p:spPr/>
        <p:txBody>
          <a:bodyPr/>
          <a:lstStyle>
            <a:lvl1pPr>
              <a:defRPr/>
            </a:lvl1pPr>
          </a:lstStyle>
          <a:p>
            <a:endParaRPr lang="pl-PL"/>
          </a:p>
        </p:txBody>
      </p:sp>
      <p:sp>
        <p:nvSpPr>
          <p:cNvPr id="6" name="Symbol zastępczy numeru slajdu 17">
            <a:extLst>
              <a:ext uri="{FF2B5EF4-FFF2-40B4-BE49-F238E27FC236}">
                <a16:creationId xmlns:a16="http://schemas.microsoft.com/office/drawing/2014/main" id="{6ED8DC20-A5BE-4D79-B23F-A7F56F376384}"/>
              </a:ext>
            </a:extLst>
          </p:cNvPr>
          <p:cNvSpPr>
            <a:spLocks noGrp="1"/>
          </p:cNvSpPr>
          <p:nvPr>
            <p:ph type="sldNum" sz="quarter" idx="12"/>
          </p:nvPr>
        </p:nvSpPr>
        <p:spPr/>
        <p:txBody>
          <a:bodyPr/>
          <a:lstStyle>
            <a:lvl1pPr>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3623888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9125351" y="274641"/>
            <a:ext cx="2369960" cy="5592761"/>
          </a:xfrm>
        </p:spPr>
        <p:txBody>
          <a:bodyPr vert="eaVert"/>
          <a:lstStyle/>
          <a:p>
            <a:r>
              <a:rPr lang="pl-PL"/>
              <a:t>Kliknij, aby edytować styl</a:t>
            </a:r>
            <a:endParaRPr lang="en-US"/>
          </a:p>
        </p:txBody>
      </p:sp>
      <p:sp>
        <p:nvSpPr>
          <p:cNvPr id="3" name="Symbol zastępczy tytułu pionowego 2"/>
          <p:cNvSpPr>
            <a:spLocks noGrp="1"/>
          </p:cNvSpPr>
          <p:nvPr>
            <p:ph type="body" orient="vert" idx="1"/>
          </p:nvPr>
        </p:nvSpPr>
        <p:spPr>
          <a:xfrm>
            <a:off x="609600" y="274641"/>
            <a:ext cx="8432800" cy="559276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9">
            <a:extLst>
              <a:ext uri="{FF2B5EF4-FFF2-40B4-BE49-F238E27FC236}">
                <a16:creationId xmlns:a16="http://schemas.microsoft.com/office/drawing/2014/main" id="{092BC55F-405C-4B42-A65D-166DEB903F4E}"/>
              </a:ext>
            </a:extLst>
          </p:cNvPr>
          <p:cNvSpPr>
            <a:spLocks noGrp="1"/>
          </p:cNvSpPr>
          <p:nvPr>
            <p:ph type="dt" sz="half" idx="10"/>
          </p:nvPr>
        </p:nvSpPr>
        <p:spPr/>
        <p:txBody>
          <a:bodyPr/>
          <a:lstStyle>
            <a:lvl1pPr>
              <a:defRPr/>
            </a:lvl1pPr>
          </a:lstStyle>
          <a:p>
            <a:fld id="{6C2C444E-DBC0-4ED6-AF95-F4C895815491}" type="datetimeFigureOut">
              <a:rPr lang="pl-PL" smtClean="0"/>
              <a:t>8.03.2025</a:t>
            </a:fld>
            <a:endParaRPr lang="pl-PL"/>
          </a:p>
        </p:txBody>
      </p:sp>
      <p:sp>
        <p:nvSpPr>
          <p:cNvPr id="5" name="Symbol zastępczy stopki 21">
            <a:extLst>
              <a:ext uri="{FF2B5EF4-FFF2-40B4-BE49-F238E27FC236}">
                <a16:creationId xmlns:a16="http://schemas.microsoft.com/office/drawing/2014/main" id="{8626C0EA-9A7D-4AA1-96C5-E217EB642569}"/>
              </a:ext>
            </a:extLst>
          </p:cNvPr>
          <p:cNvSpPr>
            <a:spLocks noGrp="1"/>
          </p:cNvSpPr>
          <p:nvPr>
            <p:ph type="ftr" sz="quarter" idx="11"/>
          </p:nvPr>
        </p:nvSpPr>
        <p:spPr/>
        <p:txBody>
          <a:bodyPr/>
          <a:lstStyle>
            <a:lvl1pPr>
              <a:defRPr/>
            </a:lvl1pPr>
          </a:lstStyle>
          <a:p>
            <a:endParaRPr lang="pl-PL"/>
          </a:p>
        </p:txBody>
      </p:sp>
      <p:sp>
        <p:nvSpPr>
          <p:cNvPr id="6" name="Symbol zastępczy numeru slajdu 17">
            <a:extLst>
              <a:ext uri="{FF2B5EF4-FFF2-40B4-BE49-F238E27FC236}">
                <a16:creationId xmlns:a16="http://schemas.microsoft.com/office/drawing/2014/main" id="{DB376A1E-6E4C-4D68-B22D-225C99CA8427}"/>
              </a:ext>
            </a:extLst>
          </p:cNvPr>
          <p:cNvSpPr>
            <a:spLocks noGrp="1"/>
          </p:cNvSpPr>
          <p:nvPr>
            <p:ph type="sldNum" sz="quarter" idx="12"/>
          </p:nvPr>
        </p:nvSpPr>
        <p:spPr/>
        <p:txBody>
          <a:bodyPr/>
          <a:lstStyle>
            <a:lvl1pPr>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2253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6C2C444E-DBC0-4ED6-AF95-F4C895815491}" type="datetimeFigureOut">
              <a:rPr lang="pl-PL" smtClean="0"/>
              <a:t>8.03.2025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D4EB1C5-EED7-4794-9874-D53271E7AC98}" type="slidenum">
              <a:rPr lang="pl-PL" smtClean="0"/>
              <a:t>‹#›</a:t>
            </a:fld>
            <a:endParaRPr lang="pl-PL"/>
          </a:p>
        </p:txBody>
      </p:sp>
    </p:spTree>
    <p:extLst>
      <p:ext uri="{BB962C8B-B14F-4D97-AF65-F5344CB8AC3E}">
        <p14:creationId xmlns:p14="http://schemas.microsoft.com/office/powerpoint/2010/main" val="368197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6C2C444E-DBC0-4ED6-AF95-F4C895815491}" type="datetimeFigureOut">
              <a:rPr lang="pl-PL" smtClean="0"/>
              <a:t>8.03.2025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1D4EB1C5-EED7-4794-9874-D53271E7AC98}" type="slidenum">
              <a:rPr lang="pl-PL" smtClean="0"/>
              <a:t>‹#›</a:t>
            </a:fld>
            <a:endParaRPr lang="pl-PL"/>
          </a:p>
        </p:txBody>
      </p:sp>
    </p:spTree>
    <p:extLst>
      <p:ext uri="{BB962C8B-B14F-4D97-AF65-F5344CB8AC3E}">
        <p14:creationId xmlns:p14="http://schemas.microsoft.com/office/powerpoint/2010/main" val="158872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6C2C444E-DBC0-4ED6-AF95-F4C895815491}" type="datetimeFigureOut">
              <a:rPr lang="pl-PL" smtClean="0"/>
              <a:t>8.03.2025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1D4EB1C5-EED7-4794-9874-D53271E7AC98}"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147190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C2C444E-DBC0-4ED6-AF95-F4C895815491}" type="datetimeFigureOut">
              <a:rPr lang="pl-PL" smtClean="0"/>
              <a:t>8.03.2025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1D4EB1C5-EED7-4794-9874-D53271E7AC98}"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49959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C444E-DBC0-4ED6-AF95-F4C895815491}" type="datetimeFigureOut">
              <a:rPr lang="pl-PL" smtClean="0"/>
              <a:t>8.03.2025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1D4EB1C5-EED7-4794-9874-D53271E7AC98}" type="slidenum">
              <a:rPr lang="pl-PL" smtClean="0"/>
              <a:t>‹#›</a:t>
            </a:fld>
            <a:endParaRPr lang="pl-PL"/>
          </a:p>
        </p:txBody>
      </p:sp>
    </p:spTree>
    <p:extLst>
      <p:ext uri="{BB962C8B-B14F-4D97-AF65-F5344CB8AC3E}">
        <p14:creationId xmlns:p14="http://schemas.microsoft.com/office/powerpoint/2010/main" val="386305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6C2C444E-DBC0-4ED6-AF95-F4C895815491}" type="datetimeFigureOut">
              <a:rPr lang="pl-PL" smtClean="0"/>
              <a:t>8.03.2025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1D4EB1C5-EED7-4794-9874-D53271E7AC98}" type="slidenum">
              <a:rPr lang="pl-PL" smtClean="0"/>
              <a:t>‹#›</a:t>
            </a:fld>
            <a:endParaRPr lang="pl-PL"/>
          </a:p>
        </p:txBody>
      </p:sp>
    </p:spTree>
    <p:extLst>
      <p:ext uri="{BB962C8B-B14F-4D97-AF65-F5344CB8AC3E}">
        <p14:creationId xmlns:p14="http://schemas.microsoft.com/office/powerpoint/2010/main" val="233867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6C2C444E-DBC0-4ED6-AF95-F4C895815491}" type="datetimeFigureOut">
              <a:rPr lang="pl-PL" smtClean="0"/>
              <a:t>8.03.2025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1D4EB1C5-EED7-4794-9874-D53271E7AC98}" type="slidenum">
              <a:rPr lang="pl-PL" smtClean="0"/>
              <a:t>‹#›</a:t>
            </a:fld>
            <a:endParaRPr lang="pl-PL"/>
          </a:p>
        </p:txBody>
      </p:sp>
    </p:spTree>
    <p:extLst>
      <p:ext uri="{BB962C8B-B14F-4D97-AF65-F5344CB8AC3E}">
        <p14:creationId xmlns:p14="http://schemas.microsoft.com/office/powerpoint/2010/main" val="64689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C2C444E-DBC0-4ED6-AF95-F4C895815491}" type="datetimeFigureOut">
              <a:rPr lang="pl-PL" smtClean="0"/>
              <a:t>8.03.2025</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D4EB1C5-EED7-4794-9874-D53271E7AC98}" type="slidenum">
              <a:rPr lang="pl-PL" smtClean="0"/>
              <a:t>‹#›</a:t>
            </a:fld>
            <a:endParaRPr lang="pl-PL"/>
          </a:p>
        </p:txBody>
      </p:sp>
    </p:spTree>
    <p:extLst>
      <p:ext uri="{BB962C8B-B14F-4D97-AF65-F5344CB8AC3E}">
        <p14:creationId xmlns:p14="http://schemas.microsoft.com/office/powerpoint/2010/main" val="3307215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olny kształt 12">
            <a:extLst>
              <a:ext uri="{FF2B5EF4-FFF2-40B4-BE49-F238E27FC236}">
                <a16:creationId xmlns:a16="http://schemas.microsoft.com/office/drawing/2014/main" id="{7B000CEA-BB38-4965-AC1A-EC4560E49ADB}"/>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latin typeface="Arial" charset="0"/>
            </a:endParaRPr>
          </a:p>
        </p:txBody>
      </p:sp>
      <p:sp>
        <p:nvSpPr>
          <p:cNvPr id="1027" name="Dowolny kształt 11">
            <a:extLst>
              <a:ext uri="{FF2B5EF4-FFF2-40B4-BE49-F238E27FC236}">
                <a16:creationId xmlns:a16="http://schemas.microsoft.com/office/drawing/2014/main" id="{224AC91B-A493-4153-9C85-507AE95039E6}"/>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pl-PL" sz="1800"/>
          </a:p>
        </p:txBody>
      </p:sp>
      <p:sp>
        <p:nvSpPr>
          <p:cNvPr id="14" name="Trójkąt prostokątny 13">
            <a:extLst>
              <a:ext uri="{FF2B5EF4-FFF2-40B4-BE49-F238E27FC236}">
                <a16:creationId xmlns:a16="http://schemas.microsoft.com/office/drawing/2014/main" id="{C01C59E8-7234-4247-BC8A-C3F6C5FF30B5}"/>
              </a:ext>
            </a:extLst>
          </p:cNvPr>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Łącznik prosty 14">
            <a:extLst>
              <a:ext uri="{FF2B5EF4-FFF2-40B4-BE49-F238E27FC236}">
                <a16:creationId xmlns:a16="http://schemas.microsoft.com/office/drawing/2014/main" id="{70CEDC3C-FF84-49BD-8264-25C1DEE42222}"/>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Symbol zastępczy tytułu 8">
            <a:extLst>
              <a:ext uri="{FF2B5EF4-FFF2-40B4-BE49-F238E27FC236}">
                <a16:creationId xmlns:a16="http://schemas.microsoft.com/office/drawing/2014/main" id="{D291A2FD-251D-4520-9023-37C6260D1570}"/>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pl-PL"/>
              <a:t>Kliknij, aby edytować styl</a:t>
            </a:r>
            <a:endParaRPr lang="en-US"/>
          </a:p>
        </p:txBody>
      </p:sp>
      <p:sp>
        <p:nvSpPr>
          <p:cNvPr id="1033" name="Symbol zastępczy tekstu 29">
            <a:extLst>
              <a:ext uri="{FF2B5EF4-FFF2-40B4-BE49-F238E27FC236}">
                <a16:creationId xmlns:a16="http://schemas.microsoft.com/office/drawing/2014/main" id="{49118E2D-5D98-443F-A89F-4702CB0524D5}"/>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a:t>Kliknij, aby edytować style wzorca tekstu</a:t>
            </a:r>
          </a:p>
          <a:p>
            <a:pPr lvl="1"/>
            <a:r>
              <a:rPr lang="pl-PL" altLang="pl-PL"/>
              <a:t>Drugi poziom</a:t>
            </a:r>
          </a:p>
          <a:p>
            <a:pPr lvl="2"/>
            <a:r>
              <a:rPr lang="pl-PL" altLang="pl-PL"/>
              <a:t>Trzeci poziom</a:t>
            </a:r>
          </a:p>
          <a:p>
            <a:pPr lvl="3"/>
            <a:r>
              <a:rPr lang="pl-PL" altLang="pl-PL"/>
              <a:t>Czwarty poziom</a:t>
            </a:r>
          </a:p>
          <a:p>
            <a:pPr lvl="4"/>
            <a:r>
              <a:rPr lang="pl-PL" altLang="pl-PL"/>
              <a:t>Piąty poziom</a:t>
            </a:r>
            <a:endParaRPr lang="en-US" altLang="pl-PL"/>
          </a:p>
        </p:txBody>
      </p:sp>
      <p:sp>
        <p:nvSpPr>
          <p:cNvPr id="10" name="Symbol zastępczy daty 9">
            <a:extLst>
              <a:ext uri="{FF2B5EF4-FFF2-40B4-BE49-F238E27FC236}">
                <a16:creationId xmlns:a16="http://schemas.microsoft.com/office/drawing/2014/main" id="{90FBFDFE-1CD3-4D0F-B6BC-C9C44AA66273}"/>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latin typeface="Arial" charset="0"/>
              </a:defRPr>
            </a:lvl1pPr>
            <a:extLst/>
          </a:lstStyle>
          <a:p>
            <a:fld id="{6C2C444E-DBC0-4ED6-AF95-F4C895815491}" type="datetimeFigureOut">
              <a:rPr lang="pl-PL" smtClean="0"/>
              <a:t>8.03.2025</a:t>
            </a:fld>
            <a:endParaRPr lang="pl-PL"/>
          </a:p>
        </p:txBody>
      </p:sp>
      <p:sp>
        <p:nvSpPr>
          <p:cNvPr id="22" name="Symbol zastępczy stopki 21">
            <a:extLst>
              <a:ext uri="{FF2B5EF4-FFF2-40B4-BE49-F238E27FC236}">
                <a16:creationId xmlns:a16="http://schemas.microsoft.com/office/drawing/2014/main" id="{4FA1F75D-72EC-40C0-A799-2404A18BE92D}"/>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Arial" charset="0"/>
              </a:defRPr>
            </a:lvl1pPr>
            <a:extLst/>
          </a:lstStyle>
          <a:p>
            <a:endParaRPr lang="pl-PL"/>
          </a:p>
        </p:txBody>
      </p:sp>
      <p:sp>
        <p:nvSpPr>
          <p:cNvPr id="18" name="Symbol zastępczy numeru slajdu 17">
            <a:extLst>
              <a:ext uri="{FF2B5EF4-FFF2-40B4-BE49-F238E27FC236}">
                <a16:creationId xmlns:a16="http://schemas.microsoft.com/office/drawing/2014/main" id="{9FFC6800-216F-448D-B265-6C84AB1586E1}"/>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1D4EB1C5-EED7-4794-9874-D53271E7AC98}" type="slidenum">
              <a:rPr lang="pl-PL" smtClean="0"/>
              <a:t>‹#›</a:t>
            </a:fld>
            <a:endParaRPr lang="pl-PL"/>
          </a:p>
        </p:txBody>
      </p:sp>
    </p:spTree>
    <p:extLst>
      <p:ext uri="{BB962C8B-B14F-4D97-AF65-F5344CB8AC3E}">
        <p14:creationId xmlns:p14="http://schemas.microsoft.com/office/powerpoint/2010/main" val="17708817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6.emf"/><Relationship Id="rId1" Type="http://schemas.openxmlformats.org/officeDocument/2006/relationships/slideLayout" Target="../slideLayouts/slideLayout18.xml"/><Relationship Id="rId5" Type="http://schemas.openxmlformats.org/officeDocument/2006/relationships/image" Target="../media/image38.emf"/><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8.xml"/><Relationship Id="rId5" Type="http://schemas.openxmlformats.org/officeDocument/2006/relationships/image" Target="../media/image42.emf"/><Relationship Id="rId4" Type="http://schemas.openxmlformats.org/officeDocument/2006/relationships/image" Target="../media/image41.emf"/></Relationships>
</file>

<file path=ppt/slides/_rels/slide1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18.xml"/><Relationship Id="rId5" Type="http://schemas.openxmlformats.org/officeDocument/2006/relationships/image" Target="../media/image46.emf"/><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18.xml"/><Relationship Id="rId5" Type="http://schemas.openxmlformats.org/officeDocument/2006/relationships/image" Target="../media/image54.sv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 Id="rId4" Type="http://schemas.openxmlformats.org/officeDocument/2006/relationships/image" Target="../media/image58.sv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300.png"/><Relationship Id="rId1" Type="http://schemas.openxmlformats.org/officeDocument/2006/relationships/slideLayout" Target="../slideLayouts/slideLayout18.xml"/><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18.xml"/><Relationship Id="rId4" Type="http://schemas.openxmlformats.org/officeDocument/2006/relationships/image" Target="../media/image64.png"/></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emf"/><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67.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18.xml"/><Relationship Id="rId5" Type="http://schemas.openxmlformats.org/officeDocument/2006/relationships/image" Target="../media/image72.sv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6.emf"/><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74.emf"/><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76.svg"/><Relationship Id="rId2" Type="http://schemas.openxmlformats.org/officeDocument/2006/relationships/image" Target="../media/image75.png"/><Relationship Id="rId1" Type="http://schemas.openxmlformats.org/officeDocument/2006/relationships/slideLayout" Target="../slideLayouts/slideLayout18.xml"/><Relationship Id="rId5" Type="http://schemas.openxmlformats.org/officeDocument/2006/relationships/image" Target="../media/image78.svg"/><Relationship Id="rId4" Type="http://schemas.openxmlformats.org/officeDocument/2006/relationships/image" Target="../media/image77.png"/></Relationships>
</file>

<file path=ppt/slides/_rels/slide3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emf"/><Relationship Id="rId1" Type="http://schemas.openxmlformats.org/officeDocument/2006/relationships/slideLayout" Target="../slideLayouts/slideLayout18.xml"/><Relationship Id="rId4" Type="http://schemas.openxmlformats.org/officeDocument/2006/relationships/image" Target="../media/image84.sv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5.emf"/><Relationship Id="rId1" Type="http://schemas.openxmlformats.org/officeDocument/2006/relationships/slideLayout" Target="../slideLayouts/slideLayout18.xml"/><Relationship Id="rId5" Type="http://schemas.openxmlformats.org/officeDocument/2006/relationships/image" Target="../media/image87.svg"/><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88.png"/><Relationship Id="rId1" Type="http://schemas.openxmlformats.org/officeDocument/2006/relationships/slideLayout" Target="../slideLayouts/slideLayout18.xml"/><Relationship Id="rId4" Type="http://schemas.openxmlformats.org/officeDocument/2006/relationships/image" Target="../media/image122.png"/></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8.xml"/><Relationship Id="rId5" Type="http://schemas.openxmlformats.org/officeDocument/2006/relationships/image" Target="../media/image92.svg"/><Relationship Id="rId4" Type="http://schemas.openxmlformats.org/officeDocument/2006/relationships/image" Target="../media/image91.png"/></Relationships>
</file>

<file path=ppt/slides/_rels/slide4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emf"/><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5.emf"/><Relationship Id="rId1" Type="http://schemas.openxmlformats.org/officeDocument/2006/relationships/slideLayout" Target="../slideLayouts/slideLayout18.xml"/><Relationship Id="rId5" Type="http://schemas.openxmlformats.org/officeDocument/2006/relationships/image" Target="../media/image97.svg"/><Relationship Id="rId4" Type="http://schemas.openxmlformats.org/officeDocument/2006/relationships/image" Target="../media/image96.png"/></Relationships>
</file>

<file path=ppt/slides/_rels/slide45.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2.svg"/><Relationship Id="rId2" Type="http://schemas.openxmlformats.org/officeDocument/2006/relationships/image" Target="../media/image101.png"/><Relationship Id="rId1" Type="http://schemas.openxmlformats.org/officeDocument/2006/relationships/slideLayout" Target="../slideLayouts/slideLayout18.xml"/><Relationship Id="rId5" Type="http://schemas.openxmlformats.org/officeDocument/2006/relationships/image" Target="../media/image104.svg"/><Relationship Id="rId4" Type="http://schemas.openxmlformats.org/officeDocument/2006/relationships/image" Target="../media/image103.png"/></Relationships>
</file>

<file path=ppt/slides/_rels/slide4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06.png"/><Relationship Id="rId7" Type="http://schemas.openxmlformats.org/officeDocument/2006/relationships/image" Target="../media/image40.png"/><Relationship Id="rId2" Type="http://schemas.openxmlformats.org/officeDocument/2006/relationships/image" Target="../media/image105.png"/><Relationship Id="rId1" Type="http://schemas.openxmlformats.org/officeDocument/2006/relationships/slideLayout" Target="../slideLayouts/slideLayout18.xml"/><Relationship Id="rId6" Type="http://schemas.openxmlformats.org/officeDocument/2006/relationships/image" Target="../media/image109.svg"/><Relationship Id="rId5" Type="http://schemas.openxmlformats.org/officeDocument/2006/relationships/image" Target="../media/image108.png"/><Relationship Id="rId4" Type="http://schemas.openxmlformats.org/officeDocument/2006/relationships/image" Target="../media/image107.svg"/></Relationships>
</file>

<file path=ppt/slides/_rels/slide4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10.png"/><Relationship Id="rId7" Type="http://schemas.openxmlformats.org/officeDocument/2006/relationships/image" Target="../media/image470.png"/><Relationship Id="rId2" Type="http://schemas.openxmlformats.org/officeDocument/2006/relationships/image" Target="../media/image42.png"/><Relationship Id="rId1" Type="http://schemas.openxmlformats.org/officeDocument/2006/relationships/slideLayout" Target="../slideLayouts/slideLayout18.xml"/><Relationship Id="rId6" Type="http://schemas.openxmlformats.org/officeDocument/2006/relationships/image" Target="../media/image114.svg"/><Relationship Id="rId5" Type="http://schemas.openxmlformats.org/officeDocument/2006/relationships/image" Target="../media/image113.png"/><Relationship Id="rId4" Type="http://schemas.openxmlformats.org/officeDocument/2006/relationships/image" Target="../media/image111.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116.svg"/><Relationship Id="rId2" Type="http://schemas.openxmlformats.org/officeDocument/2006/relationships/image" Target="../media/image115.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17.emf"/><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119.svg"/><Relationship Id="rId2" Type="http://schemas.openxmlformats.org/officeDocument/2006/relationships/image" Target="../media/image118.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emf"/><Relationship Id="rId1" Type="http://schemas.openxmlformats.org/officeDocument/2006/relationships/slideLayout" Target="../slideLayouts/slideLayout18.xml"/><Relationship Id="rId4" Type="http://schemas.openxmlformats.org/officeDocument/2006/relationships/image" Target="../media/image122.svg"/></Relationships>
</file>

<file path=ppt/slides/_rels/slide54.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8" Type="http://schemas.openxmlformats.org/officeDocument/2006/relationships/image" Target="../media/image1100.png"/><Relationship Id="rId3" Type="http://schemas.openxmlformats.org/officeDocument/2006/relationships/image" Target="../media/image128.svg"/><Relationship Id="rId7" Type="http://schemas.openxmlformats.org/officeDocument/2006/relationships/image" Target="../media/image132.svg"/><Relationship Id="rId2" Type="http://schemas.openxmlformats.org/officeDocument/2006/relationships/image" Target="../media/image127.png"/><Relationship Id="rId1" Type="http://schemas.openxmlformats.org/officeDocument/2006/relationships/slideLayout" Target="../slideLayouts/slideLayout18.xml"/><Relationship Id="rId6" Type="http://schemas.openxmlformats.org/officeDocument/2006/relationships/image" Target="../media/image131.png"/><Relationship Id="rId5" Type="http://schemas.openxmlformats.org/officeDocument/2006/relationships/image" Target="../media/image130.svg"/><Relationship Id="rId10" Type="http://schemas.openxmlformats.org/officeDocument/2006/relationships/image" Target="../media/image130.png"/><Relationship Id="rId4" Type="http://schemas.openxmlformats.org/officeDocument/2006/relationships/image" Target="../media/image129.png"/><Relationship Id="rId9" Type="http://schemas.openxmlformats.org/officeDocument/2006/relationships/image" Target="../media/image120.png"/></Relationships>
</file>

<file path=ppt/slides/_rels/slide57.xml.rels><?xml version="1.0" encoding="UTF-8" standalone="yes"?>
<Relationships xmlns="http://schemas.openxmlformats.org/package/2006/relationships"><Relationship Id="rId3" Type="http://schemas.openxmlformats.org/officeDocument/2006/relationships/image" Target="../media/image134.svg"/><Relationship Id="rId2" Type="http://schemas.openxmlformats.org/officeDocument/2006/relationships/image" Target="../media/image133.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image" Target="../media/image136.svg"/><Relationship Id="rId2" Type="http://schemas.openxmlformats.org/officeDocument/2006/relationships/image" Target="../media/image135.png"/><Relationship Id="rId1" Type="http://schemas.openxmlformats.org/officeDocument/2006/relationships/slideLayout" Target="../slideLayouts/slideLayout18.xml"/><Relationship Id="rId6" Type="http://schemas.openxmlformats.org/officeDocument/2006/relationships/image" Target="../media/image139.png"/><Relationship Id="rId5" Type="http://schemas.openxmlformats.org/officeDocument/2006/relationships/image" Target="../media/image138.svg"/><Relationship Id="rId4" Type="http://schemas.openxmlformats.org/officeDocument/2006/relationships/image" Target="../media/image137.png"/></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emf"/></Relationships>
</file>

<file path=ppt/slides/_rels/slide6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40.png"/><Relationship Id="rId1" Type="http://schemas.openxmlformats.org/officeDocument/2006/relationships/slideLayout" Target="../slideLayouts/slideLayout18.xml"/><Relationship Id="rId4" Type="http://schemas.openxmlformats.org/officeDocument/2006/relationships/image" Target="../media/image190.png"/></Relationships>
</file>

<file path=ppt/slides/_rels/slide61.x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048D4E75-F05E-422B-97D6-3CC18F9925D9}"/>
              </a:ext>
            </a:extLst>
          </p:cNvPr>
          <p:cNvSpPr txBox="1"/>
          <p:nvPr/>
        </p:nvSpPr>
        <p:spPr>
          <a:xfrm>
            <a:off x="3699545" y="2290195"/>
            <a:ext cx="3278718" cy="1015663"/>
          </a:xfrm>
          <a:prstGeom prst="rect">
            <a:avLst/>
          </a:prstGeom>
          <a:noFill/>
        </p:spPr>
        <p:txBody>
          <a:bodyPr wrap="none" rtlCol="0">
            <a:spAutoFit/>
          </a:bodyPr>
          <a:lstStyle/>
          <a:p>
            <a:r>
              <a:rPr lang="pl-PL" sz="6000" dirty="0">
                <a:latin typeface="Times New Roman" panose="02020603050405020304" pitchFamily="18" charset="0"/>
                <a:cs typeface="Times New Roman" panose="02020603050405020304" pitchFamily="18" charset="0"/>
              </a:rPr>
              <a:t>Wykład II</a:t>
            </a:r>
          </a:p>
        </p:txBody>
      </p:sp>
    </p:spTree>
    <p:extLst>
      <p:ext uri="{BB962C8B-B14F-4D97-AF65-F5344CB8AC3E}">
        <p14:creationId xmlns:p14="http://schemas.microsoft.com/office/powerpoint/2010/main" val="112758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Obraz 1">
            <a:extLst>
              <a:ext uri="{FF2B5EF4-FFF2-40B4-BE49-F238E27FC236}">
                <a16:creationId xmlns:a16="http://schemas.microsoft.com/office/drawing/2014/main" id="{6E7B590A-BC06-43A5-A893-3DD818CEB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198" y="2449320"/>
            <a:ext cx="35623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Grafika 3">
            <a:extLst>
              <a:ext uri="{FF2B5EF4-FFF2-40B4-BE49-F238E27FC236}">
                <a16:creationId xmlns:a16="http://schemas.microsoft.com/office/drawing/2014/main" id="{0AA63C35-FEA8-4C84-BA64-9EDC0BD5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4325997"/>
            <a:ext cx="3324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Obraz 4">
            <a:extLst>
              <a:ext uri="{FF2B5EF4-FFF2-40B4-BE49-F238E27FC236}">
                <a16:creationId xmlns:a16="http://schemas.microsoft.com/office/drawing/2014/main" id="{560D4755-25E4-4FD1-9C2F-C4D95E080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453" y="2433011"/>
            <a:ext cx="31623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Prostokąt 2">
            <a:extLst>
              <a:ext uri="{FF2B5EF4-FFF2-40B4-BE49-F238E27FC236}">
                <a16:creationId xmlns:a16="http://schemas.microsoft.com/office/drawing/2014/main" id="{A520E287-1F7B-46BE-8689-AB311A2F6959}"/>
              </a:ext>
            </a:extLst>
          </p:cNvPr>
          <p:cNvSpPr>
            <a:spLocks noChangeArrowheads="1"/>
          </p:cNvSpPr>
          <p:nvPr/>
        </p:nvSpPr>
        <p:spPr bwMode="auto">
          <a:xfrm>
            <a:off x="4169838" y="267310"/>
            <a:ext cx="35605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Przerzutnik typu JK</a:t>
            </a:r>
          </a:p>
        </p:txBody>
      </p:sp>
      <p:sp>
        <p:nvSpPr>
          <p:cNvPr id="2" name="pole tekstowe 1">
            <a:extLst>
              <a:ext uri="{FF2B5EF4-FFF2-40B4-BE49-F238E27FC236}">
                <a16:creationId xmlns:a16="http://schemas.microsoft.com/office/drawing/2014/main" id="{FD61BB0C-0DC0-44BA-BF8A-2C85DC61A88C}"/>
              </a:ext>
            </a:extLst>
          </p:cNvPr>
          <p:cNvSpPr txBox="1"/>
          <p:nvPr/>
        </p:nvSpPr>
        <p:spPr>
          <a:xfrm>
            <a:off x="1190676" y="1061025"/>
            <a:ext cx="10167861" cy="954107"/>
          </a:xfrm>
          <a:prstGeom prst="rect">
            <a:avLst/>
          </a:prstGeom>
          <a:noFill/>
        </p:spPr>
        <p:txBody>
          <a:bodyPr wrap="square" rtlCol="0">
            <a:spAutoFit/>
          </a:bodyPr>
          <a:lstStyle/>
          <a:p>
            <a:r>
              <a:rPr lang="pl-PL" sz="2800" dirty="0">
                <a:latin typeface="Times New Roman" panose="02020603050405020304" pitchFamily="18" charset="0"/>
                <a:cs typeface="Times New Roman" panose="02020603050405020304" pitchFamily="18" charset="0"/>
              </a:rPr>
              <a:t>Spróbujmy zwrócić uwagę na różnice w rozwiązaniu i działaniu pomiędzy przerzutnikami RS i JK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Obraz 1">
            <a:extLst>
              <a:ext uri="{FF2B5EF4-FFF2-40B4-BE49-F238E27FC236}">
                <a16:creationId xmlns:a16="http://schemas.microsoft.com/office/drawing/2014/main" id="{4A7CB03B-BB79-4437-9BDD-CF90D9D56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585" y="2780315"/>
            <a:ext cx="2185276"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Obraz 2">
            <a:extLst>
              <a:ext uri="{FF2B5EF4-FFF2-40B4-BE49-F238E27FC236}">
                <a16:creationId xmlns:a16="http://schemas.microsoft.com/office/drawing/2014/main" id="{7A51BAC4-06B1-45C8-A1D8-C1B4B1C02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400" y="2746829"/>
            <a:ext cx="1811949" cy="161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Obraz 3">
            <a:extLst>
              <a:ext uri="{FF2B5EF4-FFF2-40B4-BE49-F238E27FC236}">
                <a16:creationId xmlns:a16="http://schemas.microsoft.com/office/drawing/2014/main" id="{2091D4E0-4904-4CAA-BDB7-163FB1AEE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225" y="2605881"/>
            <a:ext cx="1632595" cy="145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Obraz 4">
            <a:extLst>
              <a:ext uri="{FF2B5EF4-FFF2-40B4-BE49-F238E27FC236}">
                <a16:creationId xmlns:a16="http://schemas.microsoft.com/office/drawing/2014/main" id="{2F508C46-CB08-4619-93AA-00DC8C5E21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275" y="4581525"/>
            <a:ext cx="481012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Prostokąt 5">
            <a:extLst>
              <a:ext uri="{FF2B5EF4-FFF2-40B4-BE49-F238E27FC236}">
                <a16:creationId xmlns:a16="http://schemas.microsoft.com/office/drawing/2014/main" id="{C639E631-C322-4583-ACF9-F60759065319}"/>
              </a:ext>
            </a:extLst>
          </p:cNvPr>
          <p:cNvSpPr>
            <a:spLocks noChangeArrowheads="1"/>
          </p:cNvSpPr>
          <p:nvPr/>
        </p:nvSpPr>
        <p:spPr bwMode="auto">
          <a:xfrm>
            <a:off x="4215934" y="451069"/>
            <a:ext cx="33313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Przerzutnik typu T</a:t>
            </a:r>
          </a:p>
        </p:txBody>
      </p:sp>
      <p:sp>
        <p:nvSpPr>
          <p:cNvPr id="2" name="pole tekstowe 1">
            <a:extLst>
              <a:ext uri="{FF2B5EF4-FFF2-40B4-BE49-F238E27FC236}">
                <a16:creationId xmlns:a16="http://schemas.microsoft.com/office/drawing/2014/main" id="{212FD24B-84C0-4299-9418-825AF26E6586}"/>
              </a:ext>
            </a:extLst>
          </p:cNvPr>
          <p:cNvSpPr txBox="1"/>
          <p:nvPr/>
        </p:nvSpPr>
        <p:spPr>
          <a:xfrm>
            <a:off x="1353585" y="1076946"/>
            <a:ext cx="9807222" cy="954107"/>
          </a:xfrm>
          <a:prstGeom prst="rect">
            <a:avLst/>
          </a:prstGeom>
          <a:noFill/>
        </p:spPr>
        <p:txBody>
          <a:bodyPr wrap="square" rtlCol="0">
            <a:spAutoFit/>
          </a:bodyPr>
          <a:lstStyle/>
          <a:p>
            <a:r>
              <a:rPr lang="pl-PL" sz="2800" dirty="0">
                <a:latin typeface="Times New Roman" panose="02020603050405020304" pitchFamily="18" charset="0"/>
                <a:cs typeface="Times New Roman" panose="02020603050405020304" pitchFamily="18" charset="0"/>
              </a:rPr>
              <a:t>Jest to praktycznie przerzutnik JK ale skonfigurowany i pracujący w trybie </a:t>
            </a:r>
            <a:r>
              <a:rPr lang="pl-PL" sz="2800" dirty="0" err="1">
                <a:latin typeface="Times New Roman" panose="02020603050405020304" pitchFamily="18" charset="0"/>
                <a:cs typeface="Times New Roman" panose="02020603050405020304" pitchFamily="18" charset="0"/>
              </a:rPr>
              <a:t>Toggle</a:t>
            </a:r>
            <a:endParaRPr lang="pl-PL"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Obraz 1">
            <a:extLst>
              <a:ext uri="{FF2B5EF4-FFF2-40B4-BE49-F238E27FC236}">
                <a16:creationId xmlns:a16="http://schemas.microsoft.com/office/drawing/2014/main" id="{D3FFA7DD-C93E-4884-9DEE-16322712D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641" y="4404504"/>
            <a:ext cx="5062945" cy="1537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Obraz 2">
            <a:extLst>
              <a:ext uri="{FF2B5EF4-FFF2-40B4-BE49-F238E27FC236}">
                <a16:creationId xmlns:a16="http://schemas.microsoft.com/office/drawing/2014/main" id="{38B94E05-1705-4256-9040-36DB87BCE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622" y="2967889"/>
            <a:ext cx="5107964" cy="143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Obraz 3">
            <a:extLst>
              <a:ext uri="{FF2B5EF4-FFF2-40B4-BE49-F238E27FC236}">
                <a16:creationId xmlns:a16="http://schemas.microsoft.com/office/drawing/2014/main" id="{B27D88D9-F2F8-47BB-A74A-18095DD1DD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6502" y="3522677"/>
            <a:ext cx="3906275" cy="176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Prostokąt 4">
            <a:extLst>
              <a:ext uri="{FF2B5EF4-FFF2-40B4-BE49-F238E27FC236}">
                <a16:creationId xmlns:a16="http://schemas.microsoft.com/office/drawing/2014/main" id="{CFEE081A-1678-4796-978D-34A74FDFC321}"/>
              </a:ext>
            </a:extLst>
          </p:cNvPr>
          <p:cNvSpPr>
            <a:spLocks noChangeArrowheads="1"/>
          </p:cNvSpPr>
          <p:nvPr/>
        </p:nvSpPr>
        <p:spPr bwMode="auto">
          <a:xfrm>
            <a:off x="2495550" y="125763"/>
            <a:ext cx="69140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Przerzutnik typu JK MS (dwuzboczowy)</a:t>
            </a:r>
          </a:p>
        </p:txBody>
      </p:sp>
      <p:sp>
        <p:nvSpPr>
          <p:cNvPr id="2" name="Prostokąt 1">
            <a:extLst>
              <a:ext uri="{FF2B5EF4-FFF2-40B4-BE49-F238E27FC236}">
                <a16:creationId xmlns:a16="http://schemas.microsoft.com/office/drawing/2014/main" id="{9F275FBC-8B28-46F1-97E4-3E2549555E89}"/>
              </a:ext>
            </a:extLst>
          </p:cNvPr>
          <p:cNvSpPr/>
          <p:nvPr/>
        </p:nvSpPr>
        <p:spPr>
          <a:xfrm>
            <a:off x="770651" y="659565"/>
            <a:ext cx="11014745" cy="2308324"/>
          </a:xfrm>
          <a:prstGeom prst="rect">
            <a:avLst/>
          </a:prstGeom>
        </p:spPr>
        <p:txBody>
          <a:bodyPr wrap="square">
            <a:spAutoFit/>
          </a:bodyPr>
          <a:lstStyle/>
          <a:p>
            <a:r>
              <a:rPr lang="pl-PL" sz="2400" b="1" dirty="0">
                <a:latin typeface="Times New Roman" panose="02020603050405020304" pitchFamily="18" charset="0"/>
                <a:cs typeface="Times New Roman" panose="02020603050405020304" pitchFamily="18" charset="0"/>
              </a:rPr>
              <a:t>Przerzutnik synchroniczny JK-MS</a:t>
            </a:r>
            <a:r>
              <a:rPr lang="pl-PL" sz="2400" dirty="0">
                <a:latin typeface="Times New Roman" panose="02020603050405020304" pitchFamily="18" charset="0"/>
                <a:cs typeface="Times New Roman" panose="02020603050405020304" pitchFamily="18" charset="0"/>
              </a:rPr>
              <a:t> (</a:t>
            </a:r>
            <a:r>
              <a:rPr lang="pl-PL" sz="2400" b="1" i="1" dirty="0">
                <a:latin typeface="Times New Roman" panose="02020603050405020304" pitchFamily="18" charset="0"/>
                <a:cs typeface="Times New Roman" panose="02020603050405020304" pitchFamily="18" charset="0"/>
              </a:rPr>
              <a:t>M</a:t>
            </a:r>
            <a:r>
              <a:rPr lang="pl-PL" sz="2400" i="1" dirty="0">
                <a:latin typeface="Times New Roman" panose="02020603050405020304" pitchFamily="18" charset="0"/>
                <a:cs typeface="Times New Roman" panose="02020603050405020304" pitchFamily="18" charset="0"/>
              </a:rPr>
              <a:t>aster-</a:t>
            </a:r>
            <a:r>
              <a:rPr lang="pl-PL" sz="2400" b="1" i="1" dirty="0" err="1">
                <a:latin typeface="Times New Roman" panose="02020603050405020304" pitchFamily="18" charset="0"/>
                <a:cs typeface="Times New Roman" panose="02020603050405020304" pitchFamily="18" charset="0"/>
              </a:rPr>
              <a:t>S</a:t>
            </a:r>
            <a:r>
              <a:rPr lang="pl-PL" sz="2400" i="1" dirty="0" err="1">
                <a:latin typeface="Times New Roman" panose="02020603050405020304" pitchFamily="18" charset="0"/>
                <a:cs typeface="Times New Roman" panose="02020603050405020304" pitchFamily="18" charset="0"/>
              </a:rPr>
              <a:t>lave</a:t>
            </a:r>
            <a:r>
              <a:rPr lang="pl-PL" sz="2400" dirty="0">
                <a:latin typeface="Times New Roman" panose="02020603050405020304" pitchFamily="18" charset="0"/>
                <a:cs typeface="Times New Roman" panose="02020603050405020304" pitchFamily="18" charset="0"/>
              </a:rPr>
              <a:t>) jest zbudowany z dwóch przerzutników JK połączonych kaskadowo. Jeden - nadrzędny (ang. </a:t>
            </a:r>
            <a:r>
              <a:rPr lang="pl-PL" sz="2400" i="1" dirty="0">
                <a:latin typeface="Times New Roman" panose="02020603050405020304" pitchFamily="18" charset="0"/>
                <a:cs typeface="Times New Roman" panose="02020603050405020304" pitchFamily="18" charset="0"/>
              </a:rPr>
              <a:t>master</a:t>
            </a:r>
            <a:r>
              <a:rPr lang="pl-PL" sz="2400" dirty="0">
                <a:latin typeface="Times New Roman" panose="02020603050405020304" pitchFamily="18" charset="0"/>
                <a:cs typeface="Times New Roman" panose="02020603050405020304" pitchFamily="18" charset="0"/>
              </a:rPr>
              <a:t>) - steruje pracą drugiego - podrzędnego (ang. </a:t>
            </a:r>
            <a:r>
              <a:rPr lang="pl-PL" sz="2400" i="1" dirty="0" err="1">
                <a:latin typeface="Times New Roman" panose="02020603050405020304" pitchFamily="18" charset="0"/>
                <a:cs typeface="Times New Roman" panose="02020603050405020304" pitchFamily="18" charset="0"/>
              </a:rPr>
              <a:t>slave</a:t>
            </a:r>
            <a:r>
              <a:rPr lang="pl-PL" sz="2400" dirty="0">
                <a:latin typeface="Times New Roman" panose="02020603050405020304" pitchFamily="18" charset="0"/>
                <a:cs typeface="Times New Roman" panose="02020603050405020304" pitchFamily="18" charset="0"/>
              </a:rPr>
              <a:t>) - bufora wyjściowego. </a:t>
            </a:r>
          </a:p>
          <a:p>
            <a:r>
              <a:rPr lang="pl-PL" sz="2400" dirty="0">
                <a:latin typeface="Times New Roman" panose="02020603050405020304" pitchFamily="18" charset="0"/>
                <a:cs typeface="Times New Roman" panose="02020603050405020304" pitchFamily="18" charset="0"/>
              </a:rPr>
              <a:t>Przy zboczu narastającym informacja jest wpisywana do przerzutnika </a:t>
            </a:r>
            <a:r>
              <a:rPr lang="pl-PL" sz="2400" i="1" dirty="0">
                <a:latin typeface="Times New Roman" panose="02020603050405020304" pitchFamily="18" charset="0"/>
                <a:cs typeface="Times New Roman" panose="02020603050405020304" pitchFamily="18" charset="0"/>
              </a:rPr>
              <a:t>master</a:t>
            </a:r>
            <a:r>
              <a:rPr lang="pl-PL" sz="2400" dirty="0">
                <a:latin typeface="Times New Roman" panose="02020603050405020304" pitchFamily="18" charset="0"/>
                <a:cs typeface="Times New Roman" panose="02020603050405020304" pitchFamily="18" charset="0"/>
              </a:rPr>
              <a:t>, zaś przy zboczu opadającym informacja pamiętana przez przerzutnik </a:t>
            </a:r>
            <a:r>
              <a:rPr lang="pl-PL" sz="2400" i="1" dirty="0">
                <a:latin typeface="Times New Roman" panose="02020603050405020304" pitchFamily="18" charset="0"/>
                <a:cs typeface="Times New Roman" panose="02020603050405020304" pitchFamily="18" charset="0"/>
              </a:rPr>
              <a:t>master</a:t>
            </a:r>
            <a:r>
              <a:rPr lang="pl-PL" sz="2400" dirty="0">
                <a:latin typeface="Times New Roman" panose="02020603050405020304" pitchFamily="18" charset="0"/>
                <a:cs typeface="Times New Roman" panose="02020603050405020304" pitchFamily="18" charset="0"/>
              </a:rPr>
              <a:t> jest przepisywana do przerzutnika wyjściowego </a:t>
            </a:r>
            <a:r>
              <a:rPr lang="pl-PL" sz="2400" i="1" dirty="0" err="1">
                <a:latin typeface="Times New Roman" panose="02020603050405020304" pitchFamily="18" charset="0"/>
                <a:cs typeface="Times New Roman" panose="02020603050405020304" pitchFamily="18" charset="0"/>
              </a:rPr>
              <a:t>slave</a:t>
            </a:r>
            <a:r>
              <a:rPr lang="pl-PL" sz="2400" i="1"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i jest widoczna na wyjściu.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9E21B862-9113-47F3-9ADE-2E836F5BEF8C}"/>
              </a:ext>
            </a:extLst>
          </p:cNvPr>
          <p:cNvSpPr txBox="1"/>
          <p:nvPr/>
        </p:nvSpPr>
        <p:spPr>
          <a:xfrm>
            <a:off x="2223082" y="2634143"/>
            <a:ext cx="8428911" cy="584775"/>
          </a:xfrm>
          <a:prstGeom prst="rect">
            <a:avLst/>
          </a:prstGeom>
          <a:noFill/>
        </p:spPr>
        <p:txBody>
          <a:bodyPr wrap="none" rtlCol="0">
            <a:spAutoFit/>
          </a:bodyPr>
          <a:lstStyle/>
          <a:p>
            <a:r>
              <a:rPr lang="pl-PL" sz="3200" b="1" i="1" dirty="0">
                <a:latin typeface="Times New Roman" panose="02020603050405020304" pitchFamily="18" charset="0"/>
                <a:cs typeface="Times New Roman" panose="02020603050405020304" pitchFamily="18" charset="0"/>
              </a:rPr>
              <a:t>Podsumowanie opisu przerzutników </a:t>
            </a:r>
            <a:r>
              <a:rPr lang="pl-PL" sz="3200" b="1" i="1" dirty="0" err="1">
                <a:latin typeface="Times New Roman" panose="02020603050405020304" pitchFamily="18" charset="0"/>
                <a:cs typeface="Times New Roman" panose="02020603050405020304" pitchFamily="18" charset="0"/>
              </a:rPr>
              <a:t>bistabilnych</a:t>
            </a:r>
            <a:endParaRPr lang="pl-PL"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645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Obraz 1">
            <a:extLst>
              <a:ext uri="{FF2B5EF4-FFF2-40B4-BE49-F238E27FC236}">
                <a16:creationId xmlns:a16="http://schemas.microsoft.com/office/drawing/2014/main" id="{0605F404-9CE7-430B-ADC0-42FAAA701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4675" y="1212850"/>
            <a:ext cx="20859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Obraz 2">
            <a:extLst>
              <a:ext uri="{FF2B5EF4-FFF2-40B4-BE49-F238E27FC236}">
                <a16:creationId xmlns:a16="http://schemas.microsoft.com/office/drawing/2014/main" id="{0650778E-4A45-46F2-9D76-53B49233D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0" y="2674937"/>
            <a:ext cx="3180694" cy="153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Obraz 3">
            <a:extLst>
              <a:ext uri="{FF2B5EF4-FFF2-40B4-BE49-F238E27FC236}">
                <a16:creationId xmlns:a16="http://schemas.microsoft.com/office/drawing/2014/main" id="{CC1C64EB-7917-4207-83A8-34EFEA7B8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893" y="4848735"/>
            <a:ext cx="2396343" cy="162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Obraz 4">
            <a:extLst>
              <a:ext uri="{FF2B5EF4-FFF2-40B4-BE49-F238E27FC236}">
                <a16:creationId xmlns:a16="http://schemas.microsoft.com/office/drawing/2014/main" id="{3864F163-C618-40AD-B9B4-B4AD3511D3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0688" y="2770188"/>
            <a:ext cx="30194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Rectangle 2">
            <a:extLst>
              <a:ext uri="{FF2B5EF4-FFF2-40B4-BE49-F238E27FC236}">
                <a16:creationId xmlns:a16="http://schemas.microsoft.com/office/drawing/2014/main" id="{3AFDF095-72D2-4988-888C-7CDB6B9F15EE}"/>
              </a:ext>
            </a:extLst>
          </p:cNvPr>
          <p:cNvSpPr>
            <a:spLocks noChangeArrowheads="1"/>
          </p:cNvSpPr>
          <p:nvPr/>
        </p:nvSpPr>
        <p:spPr bwMode="auto">
          <a:xfrm>
            <a:off x="2973388" y="417513"/>
            <a:ext cx="5832475" cy="492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solidFill>
                  <a:srgbClr val="212121"/>
                </a:solidFill>
                <a:latin typeface="Times New Roman" panose="02020603050405020304" pitchFamily="18" charset="0"/>
                <a:cs typeface="Times New Roman" panose="02020603050405020304" pitchFamily="18" charset="0"/>
              </a:rPr>
              <a:t>Przerzutniki typu RS  (</a:t>
            </a:r>
            <a:r>
              <a:rPr lang="pl-PL" altLang="pl-PL" sz="3200" b="1" i="1" dirty="0" err="1">
                <a:solidFill>
                  <a:srgbClr val="212121"/>
                </a:solidFill>
                <a:latin typeface="Times New Roman" panose="02020603050405020304" pitchFamily="18" charset="0"/>
                <a:cs typeface="Times New Roman" panose="02020603050405020304" pitchFamily="18" charset="0"/>
              </a:rPr>
              <a:t>latches</a:t>
            </a:r>
            <a:r>
              <a:rPr lang="pl-PL" altLang="pl-PL" sz="3200" b="1" i="1" dirty="0">
                <a:solidFill>
                  <a:srgbClr val="212121"/>
                </a:solidFill>
                <a:latin typeface="Times New Roman" panose="02020603050405020304" pitchFamily="18" charset="0"/>
                <a:cs typeface="Times New Roman" panose="02020603050405020304" pitchFamily="18" charset="0"/>
              </a:rPr>
              <a:t>)</a:t>
            </a:r>
            <a:endParaRPr lang="pl-PL" altLang="pl-PL" sz="3200" b="1" i="1" dirty="0">
              <a:latin typeface="Times New Roman" panose="02020603050405020304" pitchFamily="18" charset="0"/>
              <a:cs typeface="Times New Roman" panose="02020603050405020304" pitchFamily="18" charset="0"/>
            </a:endParaRPr>
          </a:p>
        </p:txBody>
      </p:sp>
      <p:sp>
        <p:nvSpPr>
          <p:cNvPr id="63495" name="Rectangle 3">
            <a:extLst>
              <a:ext uri="{FF2B5EF4-FFF2-40B4-BE49-F238E27FC236}">
                <a16:creationId xmlns:a16="http://schemas.microsoft.com/office/drawing/2014/main" id="{7B86EFDD-38FF-45CC-9AD4-EE6E8E1B54D4}"/>
              </a:ext>
            </a:extLst>
          </p:cNvPr>
          <p:cNvSpPr>
            <a:spLocks noChangeArrowheads="1"/>
          </p:cNvSpPr>
          <p:nvPr/>
        </p:nvSpPr>
        <p:spPr bwMode="auto">
          <a:xfrm>
            <a:off x="962025" y="1789113"/>
            <a:ext cx="2571750"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a:solidFill>
                  <a:srgbClr val="212121"/>
                </a:solidFill>
                <a:latin typeface="Times New Roman" panose="02020603050405020304" pitchFamily="18" charset="0"/>
                <a:cs typeface="Times New Roman" panose="02020603050405020304" pitchFamily="18" charset="0"/>
              </a:rPr>
              <a:t>Tablica przejść</a:t>
            </a:r>
            <a:r>
              <a:rPr lang="pl-PL" altLang="pl-PL" sz="2400" i="1">
                <a:latin typeface="Times New Roman" panose="02020603050405020304" pitchFamily="18" charset="0"/>
                <a:cs typeface="Times New Roman" panose="02020603050405020304" pitchFamily="18" charset="0"/>
              </a:rPr>
              <a:t> </a:t>
            </a:r>
          </a:p>
        </p:txBody>
      </p:sp>
      <p:sp>
        <p:nvSpPr>
          <p:cNvPr id="63496" name="pole tekstowe 9">
            <a:extLst>
              <a:ext uri="{FF2B5EF4-FFF2-40B4-BE49-F238E27FC236}">
                <a16:creationId xmlns:a16="http://schemas.microsoft.com/office/drawing/2014/main" id="{8A08CA49-C45B-4AB9-BFFE-48AB554F7853}"/>
              </a:ext>
            </a:extLst>
          </p:cNvPr>
          <p:cNvSpPr txBox="1">
            <a:spLocks noChangeArrowheads="1"/>
          </p:cNvSpPr>
          <p:nvPr/>
        </p:nvSpPr>
        <p:spPr bwMode="auto">
          <a:xfrm>
            <a:off x="903302" y="3284538"/>
            <a:ext cx="2011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dirty="0">
                <a:latin typeface="Times New Roman" panose="02020603050405020304" pitchFamily="18" charset="0"/>
                <a:cs typeface="Times New Roman" panose="02020603050405020304" pitchFamily="18" charset="0"/>
              </a:rPr>
              <a:t>Tabela prawdy</a:t>
            </a:r>
          </a:p>
        </p:txBody>
      </p:sp>
      <p:sp>
        <p:nvSpPr>
          <p:cNvPr id="63497" name="Rectangle 5">
            <a:extLst>
              <a:ext uri="{FF2B5EF4-FFF2-40B4-BE49-F238E27FC236}">
                <a16:creationId xmlns:a16="http://schemas.microsoft.com/office/drawing/2014/main" id="{9C95B723-DD60-489D-B62B-024FD8368777}"/>
              </a:ext>
            </a:extLst>
          </p:cNvPr>
          <p:cNvSpPr>
            <a:spLocks noChangeArrowheads="1"/>
          </p:cNvSpPr>
          <p:nvPr/>
        </p:nvSpPr>
        <p:spPr bwMode="auto">
          <a:xfrm>
            <a:off x="903302" y="4872038"/>
            <a:ext cx="2325687" cy="368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dirty="0">
                <a:solidFill>
                  <a:srgbClr val="212121"/>
                </a:solidFill>
                <a:latin typeface="Times New Roman" panose="02020603050405020304" pitchFamily="18" charset="0"/>
                <a:cs typeface="Times New Roman" panose="02020603050405020304" pitchFamily="18" charset="0"/>
              </a:rPr>
              <a:t>Tabela </a:t>
            </a:r>
            <a:r>
              <a:rPr lang="pl-PL" altLang="pl-PL" sz="2400" i="1" dirty="0" err="1">
                <a:solidFill>
                  <a:srgbClr val="212121"/>
                </a:solidFill>
                <a:latin typeface="Times New Roman" panose="02020603050405020304" pitchFamily="18" charset="0"/>
                <a:cs typeface="Times New Roman" panose="02020603050405020304" pitchFamily="18" charset="0"/>
              </a:rPr>
              <a:t>wzbudzeń</a:t>
            </a:r>
            <a:endParaRPr lang="pl-PL" altLang="pl-PL" sz="2400" i="1" dirty="0">
              <a:latin typeface="Times New Roman" panose="02020603050405020304" pitchFamily="18" charset="0"/>
              <a:cs typeface="Times New Roman" panose="02020603050405020304" pitchFamily="18" charset="0"/>
            </a:endParaRPr>
          </a:p>
        </p:txBody>
      </p:sp>
      <p:sp>
        <p:nvSpPr>
          <p:cNvPr id="63498" name="pole tekstowe 11">
            <a:extLst>
              <a:ext uri="{FF2B5EF4-FFF2-40B4-BE49-F238E27FC236}">
                <a16:creationId xmlns:a16="http://schemas.microsoft.com/office/drawing/2014/main" id="{7F6DBD92-43C3-4AC9-82B4-9BB294EF69EE}"/>
              </a:ext>
            </a:extLst>
          </p:cNvPr>
          <p:cNvSpPr txBox="1">
            <a:spLocks noChangeArrowheads="1"/>
          </p:cNvSpPr>
          <p:nvPr/>
        </p:nvSpPr>
        <p:spPr bwMode="auto">
          <a:xfrm>
            <a:off x="8472488" y="1652588"/>
            <a:ext cx="17160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a:latin typeface="Times New Roman" panose="02020603050405020304" pitchFamily="18" charset="0"/>
                <a:cs typeface="Times New Roman" panose="02020603050405020304" pitchFamily="18" charset="0"/>
              </a:rPr>
              <a:t>Graf przejść</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Obraz 7">
            <a:extLst>
              <a:ext uri="{FF2B5EF4-FFF2-40B4-BE49-F238E27FC236}">
                <a16:creationId xmlns:a16="http://schemas.microsoft.com/office/drawing/2014/main" id="{3BA581CA-3C92-4271-A7FA-C145290F7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7388" y="1247775"/>
            <a:ext cx="1315708" cy="124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Obraz 8">
            <a:extLst>
              <a:ext uri="{FF2B5EF4-FFF2-40B4-BE49-F238E27FC236}">
                <a16:creationId xmlns:a16="http://schemas.microsoft.com/office/drawing/2014/main" id="{21CA4C98-8ED1-4DBF-8029-116FAE255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3" y="2813049"/>
            <a:ext cx="2883486" cy="131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Obraz 9">
            <a:extLst>
              <a:ext uri="{FF2B5EF4-FFF2-40B4-BE49-F238E27FC236}">
                <a16:creationId xmlns:a16="http://schemas.microsoft.com/office/drawing/2014/main" id="{6DC22F54-2D27-4A96-8C6C-DEDDA5F0E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1013" y="4654630"/>
            <a:ext cx="2600257" cy="191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Obraz 11">
            <a:extLst>
              <a:ext uri="{FF2B5EF4-FFF2-40B4-BE49-F238E27FC236}">
                <a16:creationId xmlns:a16="http://schemas.microsoft.com/office/drawing/2014/main" id="{D71C579E-69C6-4069-855A-3FE9CC8E37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13" y="3173413"/>
            <a:ext cx="32766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3">
            <a:extLst>
              <a:ext uri="{FF2B5EF4-FFF2-40B4-BE49-F238E27FC236}">
                <a16:creationId xmlns:a16="http://schemas.microsoft.com/office/drawing/2014/main" id="{EFD012AC-6B6A-4C36-BB0D-B36ECCB59931}"/>
              </a:ext>
            </a:extLst>
          </p:cNvPr>
          <p:cNvSpPr>
            <a:spLocks noChangeArrowheads="1"/>
          </p:cNvSpPr>
          <p:nvPr/>
        </p:nvSpPr>
        <p:spPr bwMode="auto">
          <a:xfrm>
            <a:off x="962025" y="1789113"/>
            <a:ext cx="2571750"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a:solidFill>
                  <a:srgbClr val="212121"/>
                </a:solidFill>
                <a:latin typeface="Times New Roman" panose="02020603050405020304" pitchFamily="18" charset="0"/>
                <a:cs typeface="Times New Roman" panose="02020603050405020304" pitchFamily="18" charset="0"/>
              </a:rPr>
              <a:t>Tablica przejść</a:t>
            </a:r>
            <a:r>
              <a:rPr lang="pl-PL" altLang="pl-PL" sz="2400" i="1">
                <a:latin typeface="Times New Roman" panose="02020603050405020304" pitchFamily="18" charset="0"/>
                <a:cs typeface="Times New Roman" panose="02020603050405020304" pitchFamily="18" charset="0"/>
              </a:rPr>
              <a:t> </a:t>
            </a:r>
          </a:p>
        </p:txBody>
      </p:sp>
      <p:sp>
        <p:nvSpPr>
          <p:cNvPr id="64519" name="pole tekstowe 12">
            <a:extLst>
              <a:ext uri="{FF2B5EF4-FFF2-40B4-BE49-F238E27FC236}">
                <a16:creationId xmlns:a16="http://schemas.microsoft.com/office/drawing/2014/main" id="{57442800-3F8C-4FDA-9876-1AF9D8EBFD95}"/>
              </a:ext>
            </a:extLst>
          </p:cNvPr>
          <p:cNvSpPr txBox="1">
            <a:spLocks noChangeArrowheads="1"/>
          </p:cNvSpPr>
          <p:nvPr/>
        </p:nvSpPr>
        <p:spPr bwMode="auto">
          <a:xfrm>
            <a:off x="894913" y="3251994"/>
            <a:ext cx="2011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dirty="0">
                <a:latin typeface="Times New Roman" panose="02020603050405020304" pitchFamily="18" charset="0"/>
                <a:cs typeface="Times New Roman" panose="02020603050405020304" pitchFamily="18" charset="0"/>
              </a:rPr>
              <a:t>Tabela prawdy</a:t>
            </a:r>
          </a:p>
        </p:txBody>
      </p:sp>
      <p:sp>
        <p:nvSpPr>
          <p:cNvPr id="64520" name="Rectangle 5">
            <a:extLst>
              <a:ext uri="{FF2B5EF4-FFF2-40B4-BE49-F238E27FC236}">
                <a16:creationId xmlns:a16="http://schemas.microsoft.com/office/drawing/2014/main" id="{759B137D-B915-4A4D-92A6-7C381D1ED09A}"/>
              </a:ext>
            </a:extLst>
          </p:cNvPr>
          <p:cNvSpPr>
            <a:spLocks noChangeArrowheads="1"/>
          </p:cNvSpPr>
          <p:nvPr/>
        </p:nvSpPr>
        <p:spPr bwMode="auto">
          <a:xfrm>
            <a:off x="962025" y="4806950"/>
            <a:ext cx="2325687" cy="368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dirty="0">
                <a:solidFill>
                  <a:srgbClr val="212121"/>
                </a:solidFill>
                <a:latin typeface="Times New Roman" panose="02020603050405020304" pitchFamily="18" charset="0"/>
                <a:cs typeface="Times New Roman" panose="02020603050405020304" pitchFamily="18" charset="0"/>
              </a:rPr>
              <a:t>Tabela </a:t>
            </a:r>
            <a:r>
              <a:rPr lang="pl-PL" altLang="pl-PL" sz="2400" i="1" dirty="0" err="1">
                <a:solidFill>
                  <a:srgbClr val="212121"/>
                </a:solidFill>
                <a:latin typeface="Times New Roman" panose="02020603050405020304" pitchFamily="18" charset="0"/>
                <a:cs typeface="Times New Roman" panose="02020603050405020304" pitchFamily="18" charset="0"/>
              </a:rPr>
              <a:t>wzbudzeń</a:t>
            </a:r>
            <a:endParaRPr lang="pl-PL" altLang="pl-PL" sz="2400" i="1" dirty="0">
              <a:latin typeface="Times New Roman" panose="02020603050405020304" pitchFamily="18" charset="0"/>
              <a:cs typeface="Times New Roman" panose="02020603050405020304" pitchFamily="18" charset="0"/>
            </a:endParaRPr>
          </a:p>
        </p:txBody>
      </p:sp>
      <p:sp>
        <p:nvSpPr>
          <p:cNvPr id="64521" name="pole tekstowe 14">
            <a:extLst>
              <a:ext uri="{FF2B5EF4-FFF2-40B4-BE49-F238E27FC236}">
                <a16:creationId xmlns:a16="http://schemas.microsoft.com/office/drawing/2014/main" id="{7773F49F-9103-4A50-909F-6B46639046AC}"/>
              </a:ext>
            </a:extLst>
          </p:cNvPr>
          <p:cNvSpPr txBox="1">
            <a:spLocks noChangeArrowheads="1"/>
          </p:cNvSpPr>
          <p:nvPr/>
        </p:nvSpPr>
        <p:spPr bwMode="auto">
          <a:xfrm>
            <a:off x="8472488" y="1652588"/>
            <a:ext cx="17160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a:latin typeface="Times New Roman" panose="02020603050405020304" pitchFamily="18" charset="0"/>
                <a:cs typeface="Times New Roman" panose="02020603050405020304" pitchFamily="18" charset="0"/>
              </a:rPr>
              <a:t>Graf przejść</a:t>
            </a:r>
          </a:p>
        </p:txBody>
      </p:sp>
      <p:sp>
        <p:nvSpPr>
          <p:cNvPr id="64522" name="Prostokąt 1">
            <a:extLst>
              <a:ext uri="{FF2B5EF4-FFF2-40B4-BE49-F238E27FC236}">
                <a16:creationId xmlns:a16="http://schemas.microsoft.com/office/drawing/2014/main" id="{D6E6178F-3836-4FAB-891D-E9670C5301E1}"/>
              </a:ext>
            </a:extLst>
          </p:cNvPr>
          <p:cNvSpPr>
            <a:spLocks noChangeArrowheads="1"/>
          </p:cNvSpPr>
          <p:nvPr/>
        </p:nvSpPr>
        <p:spPr bwMode="auto">
          <a:xfrm>
            <a:off x="3432175" y="419100"/>
            <a:ext cx="5154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solidFill>
                  <a:srgbClr val="212121"/>
                </a:solidFill>
                <a:latin typeface="Times New Roman" panose="02020603050405020304" pitchFamily="18" charset="0"/>
                <a:cs typeface="Times New Roman" panose="02020603050405020304" pitchFamily="18" charset="0"/>
              </a:rPr>
              <a:t>Przerzutniki typu D  (</a:t>
            </a:r>
            <a:r>
              <a:rPr lang="pl-PL" altLang="pl-PL" sz="3200" b="1" i="1" dirty="0" err="1">
                <a:solidFill>
                  <a:srgbClr val="212121"/>
                </a:solidFill>
                <a:latin typeface="Times New Roman" panose="02020603050405020304" pitchFamily="18" charset="0"/>
                <a:cs typeface="Times New Roman" panose="02020603050405020304" pitchFamily="18" charset="0"/>
              </a:rPr>
              <a:t>latches</a:t>
            </a:r>
            <a:r>
              <a:rPr lang="pl-PL" altLang="pl-PL" sz="3200" b="1" i="1" dirty="0">
                <a:solidFill>
                  <a:srgbClr val="212121"/>
                </a:solidFill>
                <a:latin typeface="Times New Roman" panose="02020603050405020304" pitchFamily="18" charset="0"/>
                <a:cs typeface="Times New Roman" panose="02020603050405020304" pitchFamily="18" charset="0"/>
              </a:rPr>
              <a:t>)</a:t>
            </a:r>
            <a:endParaRPr lang="pl-PL" altLang="pl-PL" sz="32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Obraz 10">
            <a:extLst>
              <a:ext uri="{FF2B5EF4-FFF2-40B4-BE49-F238E27FC236}">
                <a16:creationId xmlns:a16="http://schemas.microsoft.com/office/drawing/2014/main" id="{A1CE7ABF-AD05-4563-B53B-815ACF27A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0" y="1412875"/>
            <a:ext cx="20859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Obraz 12">
            <a:extLst>
              <a:ext uri="{FF2B5EF4-FFF2-40B4-BE49-F238E27FC236}">
                <a16:creationId xmlns:a16="http://schemas.microsoft.com/office/drawing/2014/main" id="{CCA48751-2CCF-480A-A97F-4CE368878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325" y="2936875"/>
            <a:ext cx="2723776" cy="1400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Obraz 13">
            <a:extLst>
              <a:ext uri="{FF2B5EF4-FFF2-40B4-BE49-F238E27FC236}">
                <a16:creationId xmlns:a16="http://schemas.microsoft.com/office/drawing/2014/main" id="{977DB38F-BF8F-4885-98FF-FB27AC4D5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475" y="4727574"/>
            <a:ext cx="2388464"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Obraz 14">
            <a:extLst>
              <a:ext uri="{FF2B5EF4-FFF2-40B4-BE49-F238E27FC236}">
                <a16:creationId xmlns:a16="http://schemas.microsoft.com/office/drawing/2014/main" id="{B0F809FC-8E1C-4D86-8817-15FADA95FE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663" y="3455988"/>
            <a:ext cx="30194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Prostokąt 1">
            <a:extLst>
              <a:ext uri="{FF2B5EF4-FFF2-40B4-BE49-F238E27FC236}">
                <a16:creationId xmlns:a16="http://schemas.microsoft.com/office/drawing/2014/main" id="{C91BA952-D880-4D79-A15B-B29611B429A0}"/>
              </a:ext>
            </a:extLst>
          </p:cNvPr>
          <p:cNvSpPr>
            <a:spLocks noChangeArrowheads="1"/>
          </p:cNvSpPr>
          <p:nvPr/>
        </p:nvSpPr>
        <p:spPr bwMode="auto">
          <a:xfrm>
            <a:off x="3757613" y="514350"/>
            <a:ext cx="57610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solidFill>
                  <a:srgbClr val="212121"/>
                </a:solidFill>
                <a:latin typeface="Times New Roman" panose="02020603050405020304" pitchFamily="18" charset="0"/>
                <a:cs typeface="Times New Roman" panose="02020603050405020304" pitchFamily="18" charset="0"/>
              </a:rPr>
              <a:t>Przerzutniki typu JK  (Flip Flop)</a:t>
            </a:r>
            <a:endParaRPr lang="pl-PL" altLang="pl-PL" sz="3200" b="1" i="1" dirty="0">
              <a:latin typeface="Times New Roman" panose="02020603050405020304" pitchFamily="18" charset="0"/>
              <a:cs typeface="Times New Roman" panose="02020603050405020304" pitchFamily="18" charset="0"/>
            </a:endParaRPr>
          </a:p>
        </p:txBody>
      </p:sp>
      <p:sp>
        <p:nvSpPr>
          <p:cNvPr id="65543" name="Rectangle 3">
            <a:extLst>
              <a:ext uri="{FF2B5EF4-FFF2-40B4-BE49-F238E27FC236}">
                <a16:creationId xmlns:a16="http://schemas.microsoft.com/office/drawing/2014/main" id="{B0D179E3-B899-48B5-A29C-D5E570B522B0}"/>
              </a:ext>
            </a:extLst>
          </p:cNvPr>
          <p:cNvSpPr>
            <a:spLocks noChangeArrowheads="1"/>
          </p:cNvSpPr>
          <p:nvPr/>
        </p:nvSpPr>
        <p:spPr bwMode="auto">
          <a:xfrm>
            <a:off x="766763" y="1989138"/>
            <a:ext cx="2571750" cy="368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a:solidFill>
                  <a:srgbClr val="212121"/>
                </a:solidFill>
                <a:latin typeface="Times New Roman" panose="02020603050405020304" pitchFamily="18" charset="0"/>
                <a:cs typeface="Times New Roman" panose="02020603050405020304" pitchFamily="18" charset="0"/>
              </a:rPr>
              <a:t>Tablica przejść</a:t>
            </a:r>
            <a:r>
              <a:rPr lang="pl-PL" altLang="pl-PL" sz="2400" i="1">
                <a:latin typeface="Times New Roman" panose="02020603050405020304" pitchFamily="18" charset="0"/>
                <a:cs typeface="Times New Roman" panose="02020603050405020304" pitchFamily="18" charset="0"/>
              </a:rPr>
              <a:t> </a:t>
            </a:r>
          </a:p>
        </p:txBody>
      </p:sp>
      <p:sp>
        <p:nvSpPr>
          <p:cNvPr id="65544" name="pole tekstowe 18">
            <a:extLst>
              <a:ext uri="{FF2B5EF4-FFF2-40B4-BE49-F238E27FC236}">
                <a16:creationId xmlns:a16="http://schemas.microsoft.com/office/drawing/2014/main" id="{286ACEDF-779B-41BC-A732-CAD819D2F6A0}"/>
              </a:ext>
            </a:extLst>
          </p:cNvPr>
          <p:cNvSpPr txBox="1">
            <a:spLocks noChangeArrowheads="1"/>
          </p:cNvSpPr>
          <p:nvPr/>
        </p:nvSpPr>
        <p:spPr bwMode="auto">
          <a:xfrm>
            <a:off x="766763" y="3484563"/>
            <a:ext cx="2011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a:latin typeface="Times New Roman" panose="02020603050405020304" pitchFamily="18" charset="0"/>
                <a:cs typeface="Times New Roman" panose="02020603050405020304" pitchFamily="18" charset="0"/>
              </a:rPr>
              <a:t>Tabela prawdy</a:t>
            </a:r>
          </a:p>
        </p:txBody>
      </p:sp>
      <p:sp>
        <p:nvSpPr>
          <p:cNvPr id="65545" name="Rectangle 5">
            <a:extLst>
              <a:ext uri="{FF2B5EF4-FFF2-40B4-BE49-F238E27FC236}">
                <a16:creationId xmlns:a16="http://schemas.microsoft.com/office/drawing/2014/main" id="{D667C1C4-3167-4B20-9BA5-7E9FA3618470}"/>
              </a:ext>
            </a:extLst>
          </p:cNvPr>
          <p:cNvSpPr>
            <a:spLocks noChangeArrowheads="1"/>
          </p:cNvSpPr>
          <p:nvPr/>
        </p:nvSpPr>
        <p:spPr bwMode="auto">
          <a:xfrm>
            <a:off x="911225" y="5005388"/>
            <a:ext cx="2325688"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a:solidFill>
                  <a:srgbClr val="212121"/>
                </a:solidFill>
                <a:latin typeface="Times New Roman" panose="02020603050405020304" pitchFamily="18" charset="0"/>
                <a:cs typeface="Times New Roman" panose="02020603050405020304" pitchFamily="18" charset="0"/>
              </a:rPr>
              <a:t>Tabela wzbudzeń</a:t>
            </a:r>
            <a:endParaRPr lang="pl-PL" altLang="pl-PL" sz="2400" i="1">
              <a:latin typeface="Times New Roman" panose="02020603050405020304" pitchFamily="18" charset="0"/>
              <a:cs typeface="Times New Roman" panose="02020603050405020304" pitchFamily="18" charset="0"/>
            </a:endParaRPr>
          </a:p>
        </p:txBody>
      </p:sp>
      <p:sp>
        <p:nvSpPr>
          <p:cNvPr id="65546" name="Prostokąt 7">
            <a:extLst>
              <a:ext uri="{FF2B5EF4-FFF2-40B4-BE49-F238E27FC236}">
                <a16:creationId xmlns:a16="http://schemas.microsoft.com/office/drawing/2014/main" id="{40990F41-A494-411C-B5B9-3A8683E5606A}"/>
              </a:ext>
            </a:extLst>
          </p:cNvPr>
          <p:cNvSpPr>
            <a:spLocks noChangeArrowheads="1"/>
          </p:cNvSpPr>
          <p:nvPr/>
        </p:nvSpPr>
        <p:spPr bwMode="auto">
          <a:xfrm>
            <a:off x="8618538" y="1943100"/>
            <a:ext cx="1716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a:latin typeface="Times New Roman" panose="02020603050405020304" pitchFamily="18" charset="0"/>
                <a:cs typeface="Times New Roman" panose="02020603050405020304" pitchFamily="18" charset="0"/>
              </a:rPr>
              <a:t>Graf przejść</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C226A58B-8670-40B4-B1B3-503B464F4FF9}"/>
              </a:ext>
            </a:extLst>
          </p:cNvPr>
          <p:cNvSpPr txBox="1"/>
          <p:nvPr/>
        </p:nvSpPr>
        <p:spPr>
          <a:xfrm>
            <a:off x="928590" y="2358954"/>
            <a:ext cx="10975387" cy="2308324"/>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Kolejna grupa przerzutników to przerzutniki monostabilne zwane też multiwibratorami monostabilnymi, czyli takie, które na wyjściu generują pojedynczy impuls o określonym czasie trwania.</a:t>
            </a:r>
          </a:p>
          <a:p>
            <a:endParaRPr lang="pl-PL" sz="2400" dirty="0">
              <a:latin typeface="Times New Roman" panose="02020603050405020304" pitchFamily="18" charset="0"/>
              <a:cs typeface="Times New Roman" panose="02020603050405020304" pitchFamily="18" charset="0"/>
            </a:endParaRPr>
          </a:p>
          <a:p>
            <a:r>
              <a:rPr lang="pl-PL" sz="2400" dirty="0">
                <a:latin typeface="Times New Roman" panose="02020603050405020304" pitchFamily="18" charset="0"/>
                <a:cs typeface="Times New Roman" panose="02020603050405020304" pitchFamily="18" charset="0"/>
              </a:rPr>
              <a:t>Na wyjściu zmieniające się poziomy startują z określonego poziomu trwania przechodzą na przeciwny i po tym zadanym czasie trwania wracają do pierwotnego.</a:t>
            </a:r>
          </a:p>
        </p:txBody>
      </p:sp>
      <p:sp>
        <p:nvSpPr>
          <p:cNvPr id="3" name="Prostokąt 2">
            <a:extLst>
              <a:ext uri="{FF2B5EF4-FFF2-40B4-BE49-F238E27FC236}">
                <a16:creationId xmlns:a16="http://schemas.microsoft.com/office/drawing/2014/main" id="{D1ED11DA-2209-41ED-858B-6B472A742C74}"/>
              </a:ext>
            </a:extLst>
          </p:cNvPr>
          <p:cNvSpPr/>
          <p:nvPr/>
        </p:nvSpPr>
        <p:spPr>
          <a:xfrm>
            <a:off x="3329683" y="1039128"/>
            <a:ext cx="4642618" cy="584775"/>
          </a:xfrm>
          <a:prstGeom prst="rect">
            <a:avLst/>
          </a:prstGeom>
        </p:spPr>
        <p:txBody>
          <a:bodyPr wrap="none">
            <a:spAutoFit/>
          </a:bodyPr>
          <a:lstStyle/>
          <a:p>
            <a:pPr algn="just">
              <a:spcBef>
                <a:spcPct val="0"/>
              </a:spcBef>
            </a:pPr>
            <a:r>
              <a:rPr lang="pl-PL" altLang="pl-PL" sz="3200" b="1" i="1" dirty="0">
                <a:latin typeface="Times New Roman" panose="02020603050405020304" pitchFamily="18" charset="0"/>
                <a:ea typeface="Lucida Sans Unicode" panose="020B0602030504020204" pitchFamily="34" charset="0"/>
                <a:cs typeface="Times New Roman" panose="02020603050405020304" pitchFamily="18" charset="0"/>
              </a:rPr>
              <a:t>Przerzutniki monostabilne</a:t>
            </a:r>
            <a:endParaRPr lang="pl-PL" altLang="pl-PL" sz="3200" i="1" dirty="0">
              <a:latin typeface="Arial" panose="020B0604020202020204" pitchFamily="34" charset="0"/>
              <a:ea typeface="Lucida Sans Unicode" panose="020B0602030504020204" pitchFamily="34" charset="0"/>
              <a:cs typeface="Arial" panose="020B0604020202020204" pitchFamily="34" charset="0"/>
            </a:endParaRPr>
          </a:p>
        </p:txBody>
      </p:sp>
    </p:spTree>
    <p:extLst>
      <p:ext uri="{BB962C8B-B14F-4D97-AF65-F5344CB8AC3E}">
        <p14:creationId xmlns:p14="http://schemas.microsoft.com/office/powerpoint/2010/main" val="2832011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2">
            <a:extLst>
              <a:ext uri="{FF2B5EF4-FFF2-40B4-BE49-F238E27FC236}">
                <a16:creationId xmlns:a16="http://schemas.microsoft.com/office/drawing/2014/main" id="{E6A575D8-2A17-4CB0-B6F1-D1AD6D22A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799" y="4447405"/>
            <a:ext cx="603250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rostokąt 2">
            <a:extLst>
              <a:ext uri="{FF2B5EF4-FFF2-40B4-BE49-F238E27FC236}">
                <a16:creationId xmlns:a16="http://schemas.microsoft.com/office/drawing/2014/main" id="{5AAA64AD-D644-44ED-9780-843613CCF119}"/>
              </a:ext>
            </a:extLst>
          </p:cNvPr>
          <p:cNvSpPr/>
          <p:nvPr/>
        </p:nvSpPr>
        <p:spPr>
          <a:xfrm>
            <a:off x="1050022" y="887101"/>
            <a:ext cx="10091956" cy="3046988"/>
          </a:xfrm>
          <a:prstGeom prst="rect">
            <a:avLst/>
          </a:prstGeom>
        </p:spPr>
        <p:txBody>
          <a:bodyPr wrap="square">
            <a:spAutoFit/>
          </a:bodyPr>
          <a:lstStyle/>
          <a:p>
            <a:r>
              <a:rPr lang="pl-PL" sz="2400" dirty="0">
                <a:latin typeface="Times New Roman" panose="02020603050405020304" pitchFamily="18" charset="0"/>
                <a:cs typeface="Times New Roman" panose="02020603050405020304" pitchFamily="18" charset="0"/>
              </a:rPr>
              <a:t>Najprostszy przerzutnik monostabilny można uzyskać wykorzystując dwa funktory połączone w ten sposób, że jest wykorzystany czas propagacji jednego z nich do wygenerowania przez drugi impulsu o czasie trwania długości właśnie tego czasu propagacji.</a:t>
            </a:r>
          </a:p>
          <a:p>
            <a:r>
              <a:rPr lang="pl-PL" sz="2400" dirty="0">
                <a:latin typeface="Times New Roman" panose="02020603050405020304" pitchFamily="18" charset="0"/>
                <a:cs typeface="Times New Roman" panose="02020603050405020304" pitchFamily="18" charset="0"/>
              </a:rPr>
              <a:t>Pokazuje to rysunek poniższy. Dla standardu TTL w którym czas propagacji przez pojedynczy funktor, w tym przypadku przez inwerter wynosi 10 </a:t>
            </a:r>
            <a:r>
              <a:rPr lang="pl-PL" sz="2400" dirty="0" err="1">
                <a:latin typeface="Times New Roman" panose="02020603050405020304" pitchFamily="18" charset="0"/>
                <a:cs typeface="Times New Roman" panose="02020603050405020304" pitchFamily="18" charset="0"/>
              </a:rPr>
              <a:t>ns</a:t>
            </a:r>
            <a:r>
              <a:rPr lang="pl-PL" sz="2400" dirty="0">
                <a:latin typeface="Times New Roman" panose="02020603050405020304" pitchFamily="18" charset="0"/>
                <a:cs typeface="Times New Roman" panose="02020603050405020304" pitchFamily="18" charset="0"/>
              </a:rPr>
              <a:t> taki właśnie impuls o takiej długości będzie generowany na wyjściu tego przerzutnika.</a:t>
            </a:r>
          </a:p>
        </p:txBody>
      </p:sp>
    </p:spTree>
    <p:extLst>
      <p:ext uri="{BB962C8B-B14F-4D97-AF65-F5344CB8AC3E}">
        <p14:creationId xmlns:p14="http://schemas.microsoft.com/office/powerpoint/2010/main" val="2809485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a:extLst>
              <a:ext uri="{FF2B5EF4-FFF2-40B4-BE49-F238E27FC236}">
                <a16:creationId xmlns:a16="http://schemas.microsoft.com/office/drawing/2014/main" id="{A03C94F2-03A0-4779-AC11-354E02B3DEBA}"/>
              </a:ext>
            </a:extLst>
          </p:cNvPr>
          <p:cNvSpPr>
            <a:spLocks noChangeArrowheads="1"/>
          </p:cNvSpPr>
          <p:nvPr/>
        </p:nvSpPr>
        <p:spPr bwMode="auto">
          <a:xfrm>
            <a:off x="3310279" y="201932"/>
            <a:ext cx="46418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pl-PL" altLang="pl-PL" sz="3200" b="1" i="1" dirty="0">
                <a:latin typeface="Times New Roman" panose="02020603050405020304" pitchFamily="18" charset="0"/>
                <a:ea typeface="Lucida Sans Unicode" panose="020B0602030504020204" pitchFamily="34" charset="0"/>
                <a:cs typeface="Times New Roman" panose="02020603050405020304" pitchFamily="18" charset="0"/>
              </a:rPr>
              <a:t>Przerzutniki monostabilne</a:t>
            </a:r>
            <a:endParaRPr lang="pl-PL" altLang="pl-PL" sz="3200" i="1" dirty="0">
              <a:latin typeface="Arial" panose="020B0604020202020204" pitchFamily="34" charset="0"/>
              <a:ea typeface="Lucida Sans Unicode" panose="020B0602030504020204" pitchFamily="34" charset="0"/>
              <a:cs typeface="Arial" panose="020B0604020202020204" pitchFamily="34" charset="0"/>
            </a:endParaRPr>
          </a:p>
        </p:txBody>
      </p:sp>
      <p:pic>
        <p:nvPicPr>
          <p:cNvPr id="66564" name="Obraz 3">
            <a:extLst>
              <a:ext uri="{FF2B5EF4-FFF2-40B4-BE49-F238E27FC236}">
                <a16:creationId xmlns:a16="http://schemas.microsoft.com/office/drawing/2014/main" id="{96EFDF50-0F31-433E-B2BB-FBF8314E3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60" y="3220682"/>
            <a:ext cx="5562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ole tekstowe 1">
            <a:extLst>
              <a:ext uri="{FF2B5EF4-FFF2-40B4-BE49-F238E27FC236}">
                <a16:creationId xmlns:a16="http://schemas.microsoft.com/office/drawing/2014/main" id="{21625DA7-1646-4BB0-8A25-8437006FA36E}"/>
              </a:ext>
            </a:extLst>
          </p:cNvPr>
          <p:cNvSpPr txBox="1"/>
          <p:nvPr/>
        </p:nvSpPr>
        <p:spPr>
          <a:xfrm>
            <a:off x="700756" y="933373"/>
            <a:ext cx="11032619" cy="1938992"/>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Zaprezentowany wcześniej przerzutnik posiada niestety sporą wadę polegającą na tym, że  nie można w nim generować mono-impulsu o zmiennym i dowolnym czasie trwania. </a:t>
            </a:r>
          </a:p>
          <a:p>
            <a:r>
              <a:rPr lang="pl-PL" sz="2400" dirty="0">
                <a:latin typeface="Times New Roman" panose="02020603050405020304" pitchFamily="18" charset="0"/>
                <a:cs typeface="Times New Roman" panose="02020603050405020304" pitchFamily="18" charset="0"/>
              </a:rPr>
              <a:t>Dopiero modyfikacja polegająca na tym, że o długości impulsu decyduje wbudowany układ różniczkujący daje takie możliwości. Zmiany długości trwania generowanego impulsu mogą być wtedy realizowane w szerokim zakresie zmian czasu trwania. </a:t>
            </a:r>
          </a:p>
        </p:txBody>
      </p:sp>
      <p:sp>
        <p:nvSpPr>
          <p:cNvPr id="3" name="pole tekstowe 2">
            <a:extLst>
              <a:ext uri="{FF2B5EF4-FFF2-40B4-BE49-F238E27FC236}">
                <a16:creationId xmlns:a16="http://schemas.microsoft.com/office/drawing/2014/main" id="{6803F574-543B-4348-AB53-22986B5338B8}"/>
              </a:ext>
            </a:extLst>
          </p:cNvPr>
          <p:cNvSpPr txBox="1"/>
          <p:nvPr/>
        </p:nvSpPr>
        <p:spPr>
          <a:xfrm>
            <a:off x="7016097" y="3129897"/>
            <a:ext cx="4785645" cy="2677656"/>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Widok zróżniczkowanego impulsu prostokątnego z zaznaczonym poziomem które wejście inwertera uznaje za poziom jedynkowy, przekroczenie którego powoduje na wyjściu wygenerowanie odwrotnego impulsu. </a:t>
            </a:r>
          </a:p>
        </p:txBody>
      </p:sp>
      <p:cxnSp>
        <p:nvCxnSpPr>
          <p:cNvPr id="5" name="Łącznik prosty ze strzałką 4">
            <a:extLst>
              <a:ext uri="{FF2B5EF4-FFF2-40B4-BE49-F238E27FC236}">
                <a16:creationId xmlns:a16="http://schemas.microsoft.com/office/drawing/2014/main" id="{C68F6382-C6B0-46EE-8999-D58911FC6454}"/>
              </a:ext>
            </a:extLst>
          </p:cNvPr>
          <p:cNvCxnSpPr/>
          <p:nvPr/>
        </p:nvCxnSpPr>
        <p:spPr>
          <a:xfrm flipH="1">
            <a:off x="5717136" y="4127619"/>
            <a:ext cx="1410057" cy="11793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6">
            <a:extLst>
              <a:ext uri="{FF2B5EF4-FFF2-40B4-BE49-F238E27FC236}">
                <a16:creationId xmlns:a16="http://schemas.microsoft.com/office/drawing/2014/main" id="{E37C333B-1720-47FF-8E12-B20CB58846B8}"/>
              </a:ext>
            </a:extLst>
          </p:cNvPr>
          <p:cNvCxnSpPr/>
          <p:nvPr/>
        </p:nvCxnSpPr>
        <p:spPr>
          <a:xfrm flipH="1" flipV="1">
            <a:off x="4520725" y="4059252"/>
            <a:ext cx="2572284" cy="1512606"/>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Grafika 1">
            <a:extLst>
              <a:ext uri="{FF2B5EF4-FFF2-40B4-BE49-F238E27FC236}">
                <a16:creationId xmlns:a16="http://schemas.microsoft.com/office/drawing/2014/main" id="{9BA7DABA-6848-4CCD-8410-2D2A54F13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536" y="3926063"/>
            <a:ext cx="4142469" cy="209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Prostokąt 2">
            <a:extLst>
              <a:ext uri="{FF2B5EF4-FFF2-40B4-BE49-F238E27FC236}">
                <a16:creationId xmlns:a16="http://schemas.microsoft.com/office/drawing/2014/main" id="{A75E7AFE-5A71-43B9-B7D2-CBAB603E52E1}"/>
              </a:ext>
            </a:extLst>
          </p:cNvPr>
          <p:cNvSpPr>
            <a:spLocks noChangeArrowheads="1"/>
          </p:cNvSpPr>
          <p:nvPr/>
        </p:nvSpPr>
        <p:spPr bwMode="auto">
          <a:xfrm>
            <a:off x="4580005" y="-95267"/>
            <a:ext cx="2260555" cy="74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pl-PL" altLang="pl-PL" sz="3200" b="1" i="1" dirty="0">
                <a:latin typeface="Times New Roman" panose="02020603050405020304" pitchFamily="18" charset="0"/>
                <a:ea typeface="Lucida Sans Unicode" panose="020B0602030504020204" pitchFamily="34" charset="0"/>
                <a:cs typeface="Tahoma" panose="020B0604030504040204" pitchFamily="34" charset="0"/>
              </a:rPr>
              <a:t>Przerzutniki</a:t>
            </a:r>
            <a:endParaRPr lang="pl-PL" altLang="pl-PL" sz="3200" i="1" dirty="0">
              <a:latin typeface="Times New Roman" panose="02020603050405020304" pitchFamily="18" charset="0"/>
              <a:ea typeface="Lucida Sans Unicode" panose="020B0602030504020204" pitchFamily="34" charset="0"/>
              <a:cs typeface="Tahoma" panose="020B0604030504040204" pitchFamily="34" charset="0"/>
            </a:endParaRPr>
          </a:p>
        </p:txBody>
      </p:sp>
      <p:sp>
        <p:nvSpPr>
          <p:cNvPr id="51204" name="Prostokąt 3">
            <a:extLst>
              <a:ext uri="{FF2B5EF4-FFF2-40B4-BE49-F238E27FC236}">
                <a16:creationId xmlns:a16="http://schemas.microsoft.com/office/drawing/2014/main" id="{1768A967-4E84-46CF-857D-9E23A59A766C}"/>
              </a:ext>
            </a:extLst>
          </p:cNvPr>
          <p:cNvSpPr>
            <a:spLocks noChangeArrowheads="1"/>
          </p:cNvSpPr>
          <p:nvPr/>
        </p:nvSpPr>
        <p:spPr bwMode="auto">
          <a:xfrm>
            <a:off x="856566" y="647244"/>
            <a:ext cx="1065688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Przerzutnikami są układy cyfrowe wystawiające na swoim wyjściu Q po wymuszeniu sygnałem CLK stany stabilne w ilości następującej:</a:t>
            </a:r>
          </a:p>
          <a:p>
            <a:pPr algn="just" eaLnBrk="1" hangingPunct="1">
              <a:lnSpc>
                <a:spcPct val="100000"/>
              </a:lnSpc>
              <a:spcBef>
                <a:spcPct val="0"/>
              </a:spcBef>
              <a:buFontTx/>
              <a:buNone/>
            </a:pP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 dwa stany stabilne dla przerzutnika </a:t>
            </a:r>
            <a:r>
              <a:rPr lang="pl-PL" altLang="pl-PL" sz="2400" dirty="0" err="1">
                <a:latin typeface="Times New Roman" panose="02020603050405020304" pitchFamily="18" charset="0"/>
                <a:ea typeface="Lucida Sans Unicode" panose="020B0602030504020204" pitchFamily="34" charset="0"/>
                <a:cs typeface="Tahoma" panose="020B0604030504040204" pitchFamily="34" charset="0"/>
              </a:rPr>
              <a:t>bistabilnego</a:t>
            </a:r>
            <a:endParaRPr lang="pl-PL" altLang="pl-PL" sz="2400" dirty="0">
              <a:latin typeface="Times New Roman" panose="02020603050405020304" pitchFamily="18" charset="0"/>
              <a:ea typeface="Lucida Sans Unicode" panose="020B0602030504020204" pitchFamily="34" charset="0"/>
              <a:cs typeface="Tahoma" panose="020B0604030504040204" pitchFamily="34" charset="0"/>
            </a:endParaRPr>
          </a:p>
          <a:p>
            <a:pPr algn="just" eaLnBrk="1" hangingPunct="1">
              <a:lnSpc>
                <a:spcPct val="100000"/>
              </a:lnSpc>
              <a:spcBef>
                <a:spcPct val="0"/>
              </a:spcBef>
              <a:buFontTx/>
              <a:buNone/>
            </a:pP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 jeden stan stabilny dla przerzutnika monostabilnego</a:t>
            </a:r>
          </a:p>
          <a:p>
            <a:pPr algn="just" eaLnBrk="1" hangingPunct="1">
              <a:lnSpc>
                <a:spcPct val="100000"/>
              </a:lnSpc>
              <a:spcBef>
                <a:spcPct val="0"/>
              </a:spcBef>
              <a:buFontTx/>
              <a:buNone/>
            </a:pP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 brak stanu stabilnego dla przerzutnika astabilnego</a:t>
            </a:r>
          </a:p>
          <a:p>
            <a:pPr algn="just" eaLnBrk="1" hangingPunct="1">
              <a:lnSpc>
                <a:spcPct val="100000"/>
              </a:lnSpc>
              <a:spcBef>
                <a:spcPct val="0"/>
              </a:spcBef>
              <a:buFontTx/>
              <a:buNone/>
            </a:pP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Ze względu na sposób wyzwalania rozróżnia się przerzutniki asynchroniczne oraz synchroniczne</a:t>
            </a:r>
          </a:p>
        </p:txBody>
      </p:sp>
      <p:sp>
        <p:nvSpPr>
          <p:cNvPr id="51205" name="Prostokąt 4">
            <a:extLst>
              <a:ext uri="{FF2B5EF4-FFF2-40B4-BE49-F238E27FC236}">
                <a16:creationId xmlns:a16="http://schemas.microsoft.com/office/drawing/2014/main" id="{A10CF822-BA3A-4BB5-B816-E72803854C58}"/>
              </a:ext>
            </a:extLst>
          </p:cNvPr>
          <p:cNvSpPr>
            <a:spLocks noChangeArrowheads="1"/>
          </p:cNvSpPr>
          <p:nvPr/>
        </p:nvSpPr>
        <p:spPr bwMode="auto">
          <a:xfrm>
            <a:off x="5445802" y="3951245"/>
            <a:ext cx="6096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W grupie przerzutników </a:t>
            </a:r>
            <a:r>
              <a:rPr lang="pl-PL" altLang="pl-PL" sz="2400" dirty="0" err="1">
                <a:latin typeface="Times New Roman" panose="02020603050405020304" pitchFamily="18" charset="0"/>
                <a:ea typeface="Lucida Sans Unicode" panose="020B0602030504020204" pitchFamily="34" charset="0"/>
                <a:cs typeface="Tahoma" panose="020B0604030504040204" pitchFamily="34" charset="0"/>
              </a:rPr>
              <a:t>bistabilnych</a:t>
            </a: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 definiowane są następujące typy:</a:t>
            </a:r>
          </a:p>
          <a:p>
            <a:pPr algn="just" eaLnBrk="1" hangingPunct="1">
              <a:lnSpc>
                <a:spcPct val="100000"/>
              </a:lnSpc>
              <a:spcBef>
                <a:spcPct val="0"/>
              </a:spcBef>
              <a:buFontTx/>
              <a:buNone/>
            </a:pP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 typ RS</a:t>
            </a:r>
          </a:p>
          <a:p>
            <a:pPr algn="just" eaLnBrk="1" hangingPunct="1">
              <a:lnSpc>
                <a:spcPct val="100000"/>
              </a:lnSpc>
              <a:spcBef>
                <a:spcPct val="0"/>
              </a:spcBef>
              <a:buFontTx/>
              <a:buNone/>
            </a:pP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 typ D</a:t>
            </a:r>
          </a:p>
          <a:p>
            <a:pPr algn="just" eaLnBrk="1" hangingPunct="1">
              <a:lnSpc>
                <a:spcPct val="100000"/>
              </a:lnSpc>
              <a:spcBef>
                <a:spcPct val="0"/>
              </a:spcBef>
              <a:buFontTx/>
              <a:buNone/>
            </a:pP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 typ JK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FE9F610C-765C-4391-AABD-D475E28CF3E9}"/>
              </a:ext>
            </a:extLst>
          </p:cNvPr>
          <p:cNvSpPr txBox="1"/>
          <p:nvPr/>
        </p:nvSpPr>
        <p:spPr>
          <a:xfrm>
            <a:off x="600370" y="669369"/>
            <a:ext cx="10491199" cy="2215991"/>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Oczywiście nikt nie będzie składał takiego przerzutnika z pojedynczych elementów gdy można skorzystać ze scalonej konstrukcji. Tutaj w linii TTL istnieją dwa standardowe rozwiązania. Jedno to </a:t>
            </a:r>
            <a:r>
              <a:rPr lang="pl-PL" sz="2400" b="1" dirty="0">
                <a:latin typeface="Times New Roman" panose="02020603050405020304" pitchFamily="18" charset="0"/>
                <a:cs typeface="Times New Roman" panose="02020603050405020304" pitchFamily="18" charset="0"/>
              </a:rPr>
              <a:t>nie-</a:t>
            </a:r>
            <a:r>
              <a:rPr lang="pl-PL" sz="2400" b="1" dirty="0" err="1">
                <a:latin typeface="Times New Roman" panose="02020603050405020304" pitchFamily="18" charset="0"/>
                <a:cs typeface="Times New Roman" panose="02020603050405020304" pitchFamily="18" charset="0"/>
              </a:rPr>
              <a:t>retrygerowalny</a:t>
            </a:r>
            <a:r>
              <a:rPr lang="pl-PL" sz="2400" dirty="0">
                <a:latin typeface="Times New Roman" panose="02020603050405020304" pitchFamily="18" charset="0"/>
                <a:cs typeface="Times New Roman" panose="02020603050405020304" pitchFamily="18" charset="0"/>
              </a:rPr>
              <a:t> </a:t>
            </a:r>
            <a:r>
              <a:rPr lang="pl-PL" sz="2400" dirty="0" err="1">
                <a:latin typeface="Times New Roman" panose="02020603050405020304" pitchFamily="18" charset="0"/>
                <a:cs typeface="Times New Roman" panose="02020603050405020304" pitchFamily="18" charset="0"/>
              </a:rPr>
              <a:t>multivibrator</a:t>
            </a:r>
            <a:r>
              <a:rPr lang="pl-PL" sz="2400" dirty="0">
                <a:latin typeface="Times New Roman" panose="02020603050405020304" pitchFamily="18" charset="0"/>
                <a:cs typeface="Times New Roman" panose="02020603050405020304" pitchFamily="18" charset="0"/>
              </a:rPr>
              <a:t> monostabilny.</a:t>
            </a:r>
          </a:p>
          <a:p>
            <a:r>
              <a:rPr lang="pl-PL" dirty="0">
                <a:latin typeface="Times New Roman" panose="02020603050405020304" pitchFamily="18" charset="0"/>
                <a:cs typeface="Times New Roman" panose="02020603050405020304" pitchFamily="18" charset="0"/>
              </a:rPr>
              <a:t>(Wprowadzam tutaj neologizm ale bardzo pasujący do sposobu działania tego przerzutnika.)</a:t>
            </a:r>
          </a:p>
          <a:p>
            <a:r>
              <a:rPr lang="pl-PL" sz="2400" dirty="0">
                <a:latin typeface="Times New Roman" panose="02020603050405020304" pitchFamily="18" charset="0"/>
                <a:cs typeface="Times New Roman" panose="02020603050405020304" pitchFamily="18" charset="0"/>
              </a:rPr>
              <a:t>Oznacza to, że przerzutnik ten w czasie generowanego impulsu nie jest w stanie zmienić poziomu na wyjściu nawet jeśli jest powtórnie wyzwalany.  </a:t>
            </a:r>
          </a:p>
        </p:txBody>
      </p:sp>
      <p:pic>
        <p:nvPicPr>
          <p:cNvPr id="3" name="Obraz 1">
            <a:extLst>
              <a:ext uri="{FF2B5EF4-FFF2-40B4-BE49-F238E27FC236}">
                <a16:creationId xmlns:a16="http://schemas.microsoft.com/office/drawing/2014/main" id="{AD79B640-B41D-457C-BC14-69991F62F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801" y="4015131"/>
            <a:ext cx="6176769" cy="232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rostokąt 3">
            <a:extLst>
              <a:ext uri="{FF2B5EF4-FFF2-40B4-BE49-F238E27FC236}">
                <a16:creationId xmlns:a16="http://schemas.microsoft.com/office/drawing/2014/main" id="{39A8FBC6-69A8-4D92-BAE6-D6F4A7AB2107}"/>
              </a:ext>
            </a:extLst>
          </p:cNvPr>
          <p:cNvSpPr/>
          <p:nvPr/>
        </p:nvSpPr>
        <p:spPr>
          <a:xfrm>
            <a:off x="600370" y="2840602"/>
            <a:ext cx="3632726" cy="523220"/>
          </a:xfrm>
          <a:prstGeom prst="rect">
            <a:avLst/>
          </a:prstGeom>
        </p:spPr>
        <p:txBody>
          <a:bodyPr wrap="none">
            <a:spAutoFit/>
          </a:bodyPr>
          <a:lstStyle/>
          <a:p>
            <a:pPr>
              <a:spcBef>
                <a:spcPct val="0"/>
              </a:spcBef>
            </a:pPr>
            <a:r>
              <a:rPr lang="pl-PL" altLang="pl-PL" sz="2800" b="1" i="1" dirty="0" err="1">
                <a:latin typeface="Times New Roman" panose="02020603050405020304" pitchFamily="18" charset="0"/>
                <a:cs typeface="Times New Roman" panose="02020603050405020304" pitchFamily="18" charset="0"/>
              </a:rPr>
              <a:t>Nonretrigerable</a:t>
            </a:r>
            <a:r>
              <a:rPr lang="pl-PL" altLang="pl-PL" sz="2800" b="1" i="1" dirty="0">
                <a:latin typeface="Times New Roman" panose="02020603050405020304" pitchFamily="18" charset="0"/>
                <a:cs typeface="Times New Roman" panose="02020603050405020304" pitchFamily="18" charset="0"/>
              </a:rPr>
              <a:t>  74121</a:t>
            </a:r>
          </a:p>
        </p:txBody>
      </p:sp>
      <p:pic>
        <p:nvPicPr>
          <p:cNvPr id="7" name="Obraz 6" descr="Obraz zawierający tekst, mapa&#10;&#10;Opis wygenerowany automatycznie">
            <a:extLst>
              <a:ext uri="{FF2B5EF4-FFF2-40B4-BE49-F238E27FC236}">
                <a16:creationId xmlns:a16="http://schemas.microsoft.com/office/drawing/2014/main" id="{DFBECFE8-1F9A-4D70-9B27-38C540AC5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410" y="4108508"/>
            <a:ext cx="3173427" cy="1938993"/>
          </a:xfrm>
          <a:prstGeom prst="rect">
            <a:avLst/>
          </a:prstGeom>
        </p:spPr>
      </p:pic>
      <p:sp>
        <p:nvSpPr>
          <p:cNvPr id="6" name="pole tekstowe 5">
            <a:extLst>
              <a:ext uri="{FF2B5EF4-FFF2-40B4-BE49-F238E27FC236}">
                <a16:creationId xmlns:a16="http://schemas.microsoft.com/office/drawing/2014/main" id="{B64C837B-B544-4892-A10C-EAB96C89039C}"/>
              </a:ext>
            </a:extLst>
          </p:cNvPr>
          <p:cNvSpPr txBox="1"/>
          <p:nvPr/>
        </p:nvSpPr>
        <p:spPr>
          <a:xfrm>
            <a:off x="2245879" y="3363823"/>
            <a:ext cx="2557110" cy="461665"/>
          </a:xfrm>
          <a:prstGeom prst="rect">
            <a:avLst/>
          </a:prstGeom>
          <a:noFill/>
        </p:spPr>
        <p:txBody>
          <a:bodyPr wrap="none" rtlCol="0">
            <a:spAutoFit/>
          </a:bodyPr>
          <a:lstStyle/>
          <a:p>
            <a:r>
              <a:rPr lang="pl-PL" sz="2400" dirty="0">
                <a:latin typeface="Times New Roman" panose="02020603050405020304" pitchFamily="18" charset="0"/>
                <a:cs typeface="Times New Roman" panose="02020603050405020304" pitchFamily="18" charset="0"/>
              </a:rPr>
              <a:t>Budowa i działanie</a:t>
            </a:r>
          </a:p>
        </p:txBody>
      </p:sp>
      <p:sp>
        <p:nvSpPr>
          <p:cNvPr id="9" name="pole tekstowe 8">
            <a:extLst>
              <a:ext uri="{FF2B5EF4-FFF2-40B4-BE49-F238E27FC236}">
                <a16:creationId xmlns:a16="http://schemas.microsoft.com/office/drawing/2014/main" id="{0D8798BF-49F6-42FF-BF68-E91D1EDB7C36}"/>
              </a:ext>
            </a:extLst>
          </p:cNvPr>
          <p:cNvSpPr txBox="1"/>
          <p:nvPr/>
        </p:nvSpPr>
        <p:spPr>
          <a:xfrm>
            <a:off x="8417545" y="3363822"/>
            <a:ext cx="2892138" cy="461665"/>
          </a:xfrm>
          <a:prstGeom prst="rect">
            <a:avLst/>
          </a:prstGeom>
          <a:noFill/>
        </p:spPr>
        <p:txBody>
          <a:bodyPr wrap="none" rtlCol="0">
            <a:spAutoFit/>
          </a:bodyPr>
          <a:lstStyle/>
          <a:p>
            <a:r>
              <a:rPr lang="pl-PL" sz="2400" dirty="0">
                <a:latin typeface="Times New Roman" panose="02020603050405020304" pitchFamily="18" charset="0"/>
                <a:cs typeface="Times New Roman" panose="02020603050405020304" pitchFamily="18" charset="0"/>
              </a:rPr>
              <a:t>Struktura wewnętrzna</a:t>
            </a:r>
          </a:p>
        </p:txBody>
      </p:sp>
      <p:sp>
        <p:nvSpPr>
          <p:cNvPr id="10" name="Prostokąt 9">
            <a:extLst>
              <a:ext uri="{FF2B5EF4-FFF2-40B4-BE49-F238E27FC236}">
                <a16:creationId xmlns:a16="http://schemas.microsoft.com/office/drawing/2014/main" id="{C2979158-7F3E-46C7-B3D5-C628B3A1AE75}"/>
              </a:ext>
            </a:extLst>
          </p:cNvPr>
          <p:cNvSpPr/>
          <p:nvPr/>
        </p:nvSpPr>
        <p:spPr>
          <a:xfrm>
            <a:off x="3041460" y="73819"/>
            <a:ext cx="6045245"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Scalone przerzutniki monostabilne</a:t>
            </a:r>
          </a:p>
        </p:txBody>
      </p:sp>
    </p:spTree>
    <p:extLst>
      <p:ext uri="{BB962C8B-B14F-4D97-AF65-F5344CB8AC3E}">
        <p14:creationId xmlns:p14="http://schemas.microsoft.com/office/powerpoint/2010/main" val="1642804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pole tekstowe 4">
            <a:extLst>
              <a:ext uri="{FF2B5EF4-FFF2-40B4-BE49-F238E27FC236}">
                <a16:creationId xmlns:a16="http://schemas.microsoft.com/office/drawing/2014/main" id="{444C23B2-3851-475A-99C1-6937B13DDB1F}"/>
              </a:ext>
            </a:extLst>
          </p:cNvPr>
          <p:cNvSpPr txBox="1">
            <a:spLocks noChangeArrowheads="1"/>
          </p:cNvSpPr>
          <p:nvPr/>
        </p:nvSpPr>
        <p:spPr bwMode="auto">
          <a:xfrm>
            <a:off x="2666695" y="241300"/>
            <a:ext cx="6249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Scalone przerzutniki monostabilne</a:t>
            </a:r>
          </a:p>
        </p:txBody>
      </p:sp>
      <p:sp>
        <p:nvSpPr>
          <p:cNvPr id="67591" name="Prostokąt 6">
            <a:extLst>
              <a:ext uri="{FF2B5EF4-FFF2-40B4-BE49-F238E27FC236}">
                <a16:creationId xmlns:a16="http://schemas.microsoft.com/office/drawing/2014/main" id="{F5001A4B-B04A-4901-B543-D89E538F332A}"/>
              </a:ext>
            </a:extLst>
          </p:cNvPr>
          <p:cNvSpPr>
            <a:spLocks noChangeArrowheads="1"/>
          </p:cNvSpPr>
          <p:nvPr/>
        </p:nvSpPr>
        <p:spPr bwMode="auto">
          <a:xfrm>
            <a:off x="1610026" y="2785282"/>
            <a:ext cx="3272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b="1" i="1" dirty="0" err="1">
                <a:latin typeface="Times New Roman" panose="02020603050405020304" pitchFamily="18" charset="0"/>
                <a:cs typeface="Times New Roman" panose="02020603050405020304" pitchFamily="18" charset="0"/>
              </a:rPr>
              <a:t>Retrigerable</a:t>
            </a:r>
            <a:r>
              <a:rPr lang="pl-PL" altLang="pl-PL" b="1" i="1" dirty="0">
                <a:latin typeface="Times New Roman" panose="02020603050405020304" pitchFamily="18" charset="0"/>
                <a:cs typeface="Times New Roman" panose="02020603050405020304" pitchFamily="18" charset="0"/>
              </a:rPr>
              <a:t>    74123</a:t>
            </a:r>
          </a:p>
        </p:txBody>
      </p:sp>
      <p:pic>
        <p:nvPicPr>
          <p:cNvPr id="5" name="Grafika 4">
            <a:extLst>
              <a:ext uri="{FF2B5EF4-FFF2-40B4-BE49-F238E27FC236}">
                <a16:creationId xmlns:a16="http://schemas.microsoft.com/office/drawing/2014/main" id="{759D85E5-EE55-4ECE-A379-3C8B5E7FBD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8674" y="2540000"/>
            <a:ext cx="3543300" cy="3762375"/>
          </a:xfrm>
          <a:prstGeom prst="rect">
            <a:avLst/>
          </a:prstGeom>
        </p:spPr>
      </p:pic>
      <p:pic>
        <p:nvPicPr>
          <p:cNvPr id="8" name="Grafika 7">
            <a:extLst>
              <a:ext uri="{FF2B5EF4-FFF2-40B4-BE49-F238E27FC236}">
                <a16:creationId xmlns:a16="http://schemas.microsoft.com/office/drawing/2014/main" id="{68A8745D-5777-43DE-9F25-6E81F549C9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7908" y="3325193"/>
            <a:ext cx="4816285" cy="2564817"/>
          </a:xfrm>
          <a:prstGeom prst="rect">
            <a:avLst/>
          </a:prstGeom>
        </p:spPr>
      </p:pic>
      <p:sp>
        <p:nvSpPr>
          <p:cNvPr id="2" name="pole tekstowe 1">
            <a:extLst>
              <a:ext uri="{FF2B5EF4-FFF2-40B4-BE49-F238E27FC236}">
                <a16:creationId xmlns:a16="http://schemas.microsoft.com/office/drawing/2014/main" id="{C443F967-D462-4256-8603-680C85D7EE3D}"/>
              </a:ext>
            </a:extLst>
          </p:cNvPr>
          <p:cNvSpPr txBox="1"/>
          <p:nvPr/>
        </p:nvSpPr>
        <p:spPr>
          <a:xfrm>
            <a:off x="730116" y="830902"/>
            <a:ext cx="10427242" cy="2215991"/>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Drugie rozwiązanie to przerzutnik </a:t>
            </a:r>
            <a:r>
              <a:rPr lang="pl-PL" sz="2400" b="1" dirty="0" err="1">
                <a:latin typeface="Times New Roman" panose="02020603050405020304" pitchFamily="18" charset="0"/>
                <a:cs typeface="Times New Roman" panose="02020603050405020304" pitchFamily="18" charset="0"/>
              </a:rPr>
              <a:t>retrygerowalny</a:t>
            </a:r>
            <a:r>
              <a:rPr lang="pl-PL" sz="2400" dirty="0">
                <a:latin typeface="Times New Roman" panose="02020603050405020304" pitchFamily="18" charset="0"/>
                <a:cs typeface="Times New Roman" panose="02020603050405020304" pitchFamily="18" charset="0"/>
              </a:rPr>
              <a:t>. Oznacza to, że przerzutnik ten w czasie trwania generowanego impulsu może pod wpływem nowego wymuszenia (nowego </a:t>
            </a:r>
            <a:r>
              <a:rPr lang="pl-PL" sz="2400" b="1" dirty="0" err="1">
                <a:latin typeface="Times New Roman" panose="02020603050405020304" pitchFamily="18" charset="0"/>
                <a:cs typeface="Times New Roman" panose="02020603050405020304" pitchFamily="18" charset="0"/>
              </a:rPr>
              <a:t>trygeru</a:t>
            </a:r>
            <a:r>
              <a:rPr lang="pl-PL" sz="2400" dirty="0">
                <a:latin typeface="Times New Roman" panose="02020603050405020304" pitchFamily="18" charset="0"/>
                <a:cs typeface="Times New Roman" panose="02020603050405020304" pitchFamily="18" charset="0"/>
              </a:rPr>
              <a:t>) zmienić poziom na wyjściu. Rysunek poniżej pokazuje taką sytuacje przy powtórnym wymuszeniu w czasie generacji impulsu sygnałami B, A oraz R  </a:t>
            </a:r>
          </a:p>
          <a:p>
            <a:endParaRPr lang="pl-PL"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descr="Obraz zawierający zegar, obiekt&#10;&#10;Opis wygenerowany automatycznie">
            <a:extLst>
              <a:ext uri="{FF2B5EF4-FFF2-40B4-BE49-F238E27FC236}">
                <a16:creationId xmlns:a16="http://schemas.microsoft.com/office/drawing/2014/main" id="{378ACCF1-8DD0-4CEE-80C7-F1B167E0A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201" y="2506398"/>
            <a:ext cx="5297575" cy="3840743"/>
          </a:xfrm>
          <a:prstGeom prst="rect">
            <a:avLst/>
          </a:prstGeom>
        </p:spPr>
      </p:pic>
      <p:sp>
        <p:nvSpPr>
          <p:cNvPr id="4" name="Prostokąt 3">
            <a:extLst>
              <a:ext uri="{FF2B5EF4-FFF2-40B4-BE49-F238E27FC236}">
                <a16:creationId xmlns:a16="http://schemas.microsoft.com/office/drawing/2014/main" id="{604B92C4-A5E5-48DE-A833-A06AC02C40EA}"/>
              </a:ext>
            </a:extLst>
          </p:cNvPr>
          <p:cNvSpPr/>
          <p:nvPr/>
        </p:nvSpPr>
        <p:spPr>
          <a:xfrm>
            <a:off x="4737112" y="129040"/>
            <a:ext cx="1913473" cy="584775"/>
          </a:xfrm>
          <a:prstGeom prst="rect">
            <a:avLst/>
          </a:prstGeom>
        </p:spPr>
        <p:txBody>
          <a:bodyPr wrap="none">
            <a:spAutoFit/>
          </a:bodyPr>
          <a:lstStyle/>
          <a:p>
            <a:pPr>
              <a:spcBef>
                <a:spcPct val="0"/>
              </a:spcBef>
            </a:pPr>
            <a:r>
              <a:rPr lang="pl-PL" altLang="pl-PL" sz="3200" b="1" i="1" dirty="0" err="1">
                <a:latin typeface="Times New Roman" panose="02020603050405020304" pitchFamily="18" charset="0"/>
                <a:cs typeface="Times New Roman" panose="02020603050405020304" pitchFamily="18" charset="0"/>
              </a:rPr>
              <a:t>Timer</a:t>
            </a:r>
            <a:r>
              <a:rPr lang="pl-PL" altLang="pl-PL" sz="3200" b="1" i="1" dirty="0">
                <a:latin typeface="Times New Roman" panose="02020603050405020304" pitchFamily="18" charset="0"/>
                <a:cs typeface="Times New Roman" panose="02020603050405020304" pitchFamily="18" charset="0"/>
              </a:rPr>
              <a:t> 555</a:t>
            </a:r>
          </a:p>
        </p:txBody>
      </p:sp>
      <p:sp>
        <p:nvSpPr>
          <p:cNvPr id="5" name="pole tekstowe 4">
            <a:extLst>
              <a:ext uri="{FF2B5EF4-FFF2-40B4-BE49-F238E27FC236}">
                <a16:creationId xmlns:a16="http://schemas.microsoft.com/office/drawing/2014/main" id="{84C37781-1CCD-4AF9-A829-630922DD98AB}"/>
              </a:ext>
            </a:extLst>
          </p:cNvPr>
          <p:cNvSpPr txBox="1"/>
          <p:nvPr/>
        </p:nvSpPr>
        <p:spPr>
          <a:xfrm>
            <a:off x="824538" y="713815"/>
            <a:ext cx="10542923" cy="1569660"/>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Chce teraz przedstawić świetnie skonstruowany jeszcze w poprzednim wieku układ </a:t>
            </a:r>
            <a:r>
              <a:rPr lang="pl-PL" sz="2400" dirty="0" err="1">
                <a:latin typeface="Times New Roman" panose="02020603050405020304" pitchFamily="18" charset="0"/>
                <a:cs typeface="Times New Roman" panose="02020603050405020304" pitchFamily="18" charset="0"/>
              </a:rPr>
              <a:t>timera</a:t>
            </a:r>
            <a:r>
              <a:rPr lang="pl-PL" sz="2400" dirty="0">
                <a:latin typeface="Times New Roman" panose="02020603050405020304" pitchFamily="18" charset="0"/>
                <a:cs typeface="Times New Roman" panose="02020603050405020304" pitchFamily="18" charset="0"/>
              </a:rPr>
              <a:t> 555, który nadaje się do realizacji wielu aplikacji, a w naszym przypadku do wykonania przerzutnika monostabilnego.</a:t>
            </a:r>
          </a:p>
          <a:p>
            <a:r>
              <a:rPr lang="pl-PL" sz="2400" dirty="0">
                <a:latin typeface="Times New Roman" panose="02020603050405020304" pitchFamily="18" charset="0"/>
                <a:cs typeface="Times New Roman" panose="02020603050405020304" pitchFamily="18" charset="0"/>
              </a:rPr>
              <a:t>Poniżej mamy przedstawiona barwnie strukturę wewnętrzna. </a:t>
            </a:r>
          </a:p>
        </p:txBody>
      </p:sp>
    </p:spTree>
    <p:extLst>
      <p:ext uri="{BB962C8B-B14F-4D97-AF65-F5344CB8AC3E}">
        <p14:creationId xmlns:p14="http://schemas.microsoft.com/office/powerpoint/2010/main" val="1483265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pole tekstowe 3">
            <a:extLst>
              <a:ext uri="{FF2B5EF4-FFF2-40B4-BE49-F238E27FC236}">
                <a16:creationId xmlns:a16="http://schemas.microsoft.com/office/drawing/2014/main" id="{8AF97D84-22AF-4188-A2A6-0A3708685F81}"/>
              </a:ext>
            </a:extLst>
          </p:cNvPr>
          <p:cNvSpPr txBox="1">
            <a:spLocks noChangeArrowheads="1"/>
          </p:cNvSpPr>
          <p:nvPr/>
        </p:nvSpPr>
        <p:spPr bwMode="auto">
          <a:xfrm>
            <a:off x="2258500" y="105975"/>
            <a:ext cx="74646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err="1">
                <a:latin typeface="Times New Roman" panose="02020603050405020304" pitchFamily="18" charset="0"/>
                <a:cs typeface="Times New Roman" panose="02020603050405020304" pitchFamily="18" charset="0"/>
              </a:rPr>
              <a:t>Timer</a:t>
            </a:r>
            <a:r>
              <a:rPr lang="pl-PL" altLang="pl-PL" sz="3200" b="1" i="1" dirty="0">
                <a:latin typeface="Times New Roman" panose="02020603050405020304" pitchFamily="18" charset="0"/>
                <a:cs typeface="Times New Roman" panose="02020603050405020304" pitchFamily="18" charset="0"/>
              </a:rPr>
              <a:t> 555 jako </a:t>
            </a:r>
            <a:r>
              <a:rPr lang="pl-PL" altLang="pl-PL" sz="3200" b="1" i="1" dirty="0" err="1">
                <a:latin typeface="Times New Roman" panose="02020603050405020304" pitchFamily="18" charset="0"/>
                <a:cs typeface="Times New Roman" panose="02020603050405020304" pitchFamily="18" charset="0"/>
              </a:rPr>
              <a:t>multivibrator</a:t>
            </a:r>
            <a:r>
              <a:rPr lang="pl-PL" altLang="pl-PL" sz="3200" b="1" i="1" dirty="0">
                <a:latin typeface="Times New Roman" panose="02020603050405020304" pitchFamily="18" charset="0"/>
                <a:cs typeface="Times New Roman" panose="02020603050405020304" pitchFamily="18" charset="0"/>
              </a:rPr>
              <a:t> monostabilny</a:t>
            </a:r>
          </a:p>
        </p:txBody>
      </p:sp>
      <p:sp>
        <p:nvSpPr>
          <p:cNvPr id="2" name="pole tekstowe 1">
            <a:extLst>
              <a:ext uri="{FF2B5EF4-FFF2-40B4-BE49-F238E27FC236}">
                <a16:creationId xmlns:a16="http://schemas.microsoft.com/office/drawing/2014/main" id="{A88C3BD6-0FA5-42D7-B8AD-EFF11A3FB318}"/>
              </a:ext>
            </a:extLst>
          </p:cNvPr>
          <p:cNvSpPr txBox="1"/>
          <p:nvPr/>
        </p:nvSpPr>
        <p:spPr>
          <a:xfrm>
            <a:off x="771787" y="861459"/>
            <a:ext cx="10872131" cy="1200329"/>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Dla użytkowania układu 555 jako monostabilnego przerzutnika należy na zewnątrz dołączyć rezystor R oraz kondensator C które będą też pełniły rolę wyznaczania długości generowanego impulsu zgodnie z formułą T=1,1RC.</a:t>
            </a:r>
          </a:p>
        </p:txBody>
      </p:sp>
      <mc:AlternateContent xmlns:mc="http://schemas.openxmlformats.org/markup-compatibility/2006">
        <mc:Choice xmlns:a14="http://schemas.microsoft.com/office/drawing/2010/main" Requires="a14">
          <p:sp>
            <p:nvSpPr>
              <p:cNvPr id="3" name="Prostokąt 2">
                <a:extLst>
                  <a:ext uri="{FF2B5EF4-FFF2-40B4-BE49-F238E27FC236}">
                    <a16:creationId xmlns:a16="http://schemas.microsoft.com/office/drawing/2014/main" id="{ADF4D3DF-3982-4649-90B1-7BA62930F17B}"/>
                  </a:ext>
                </a:extLst>
              </p:cNvPr>
              <p:cNvSpPr/>
              <p:nvPr/>
            </p:nvSpPr>
            <p:spPr>
              <a:xfrm>
                <a:off x="771786" y="2232497"/>
                <a:ext cx="6543413" cy="4155753"/>
              </a:xfrm>
              <a:prstGeom prst="rect">
                <a:avLst/>
              </a:prstGeom>
            </p:spPr>
            <p:txBody>
              <a:bodyPr wrap="square">
                <a:spAutoFit/>
              </a:bodyPr>
              <a:lstStyle/>
              <a:p>
                <a:r>
                  <a:rPr lang="pl-PL" sz="2400" dirty="0">
                    <a:latin typeface="Times New Roman" panose="02020603050405020304" pitchFamily="18" charset="0"/>
                    <a:cs typeface="Times New Roman" panose="02020603050405020304" pitchFamily="18" charset="0"/>
                  </a:rPr>
                  <a:t>Działanie </a:t>
                </a:r>
                <a:r>
                  <a:rPr lang="pl-PL" sz="2400" dirty="0" err="1">
                    <a:latin typeface="Times New Roman" panose="02020603050405020304" pitchFamily="18" charset="0"/>
                    <a:cs typeface="Times New Roman" panose="02020603050405020304" pitchFamily="18" charset="0"/>
                  </a:rPr>
                  <a:t>multivibratora</a:t>
                </a:r>
                <a:r>
                  <a:rPr lang="pl-PL" sz="2400" dirty="0">
                    <a:latin typeface="Times New Roman" panose="02020603050405020304" pitchFamily="18" charset="0"/>
                    <a:cs typeface="Times New Roman" panose="02020603050405020304" pitchFamily="18" charset="0"/>
                  </a:rPr>
                  <a:t> jest dwufazowe i przebiega następująco. W pierwszej fazie przez podanie na wejście TRIG dolnego komparatora zerowego impulsu wyzwalającego następuje ładowanie kondensatora ze stałą czasową </a:t>
                </a:r>
                <a14:m>
                  <m:oMath xmlns:m="http://schemas.openxmlformats.org/officeDocument/2006/math">
                    <m:r>
                      <a:rPr lang="pl-PL" sz="2400" i="1" smtClean="0">
                        <a:latin typeface="Cambria Math" panose="02040503050406030204" pitchFamily="18" charset="0"/>
                        <a:ea typeface="Cambria Math" panose="02040503050406030204" pitchFamily="18" charset="0"/>
                        <a:cs typeface="Times New Roman" panose="02020603050405020304" pitchFamily="18" charset="0"/>
                      </a:rPr>
                      <m:t>𝜏</m:t>
                    </m:r>
                    <m:r>
                      <a:rPr lang="pl-PL"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pl-PL" sz="2400" b="0" i="1" smtClean="0">
                        <a:latin typeface="Cambria Math" panose="02040503050406030204" pitchFamily="18" charset="0"/>
                        <a:ea typeface="Cambria Math" panose="02040503050406030204" pitchFamily="18" charset="0"/>
                        <a:cs typeface="Times New Roman" panose="02020603050405020304" pitchFamily="18" charset="0"/>
                      </a:rPr>
                      <m:t>𝑅𝐶</m:t>
                    </m:r>
                    <m:r>
                      <a:rPr lang="pl-PL"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pl-PL" sz="2400" dirty="0">
                    <a:latin typeface="Times New Roman" panose="02020603050405020304" pitchFamily="18" charset="0"/>
                    <a:cs typeface="Times New Roman" panose="02020603050405020304" pitchFamily="18" charset="0"/>
                  </a:rPr>
                  <a:t>w czym nie przeszkadza zablokowany tranzystor </a:t>
                </a:r>
                <a:r>
                  <a:rPr lang="pl-PL" sz="2400" i="1" dirty="0">
                    <a:latin typeface="Times New Roman" panose="02020603050405020304" pitchFamily="18" charset="0"/>
                    <a:cs typeface="Times New Roman" panose="02020603050405020304" pitchFamily="18" charset="0"/>
                  </a:rPr>
                  <a:t>T</a:t>
                </a:r>
                <a:r>
                  <a:rPr lang="pl-PL" sz="2400" dirty="0">
                    <a:latin typeface="Times New Roman" panose="02020603050405020304" pitchFamily="18" charset="0"/>
                    <a:cs typeface="Times New Roman" panose="02020603050405020304" pitchFamily="18" charset="0"/>
                  </a:rPr>
                  <a:t>. Blokada tranzystora następuje poprzez podanie na jego bazę niskiego poziomu napięcia  z wyjścia </a:t>
                </a:r>
                <a14:m>
                  <m:oMath xmlns:m="http://schemas.openxmlformats.org/officeDocument/2006/math">
                    <m:acc>
                      <m:accPr>
                        <m:chr m:val="̅"/>
                        <m:ctrlPr>
                          <a:rPr lang="pl-PL" sz="2400" i="1" smtClean="0">
                            <a:latin typeface="Cambria Math" panose="02040503050406030204" pitchFamily="18" charset="0"/>
                            <a:cs typeface="Times New Roman" panose="02020603050405020304" pitchFamily="18" charset="0"/>
                          </a:rPr>
                        </m:ctrlPr>
                      </m:accPr>
                      <m:e>
                        <m:r>
                          <a:rPr lang="pl-PL" sz="2400" b="0" i="1" smtClean="0">
                            <a:latin typeface="Cambria Math" panose="02040503050406030204" pitchFamily="18" charset="0"/>
                            <a:cs typeface="Times New Roman" panose="02020603050405020304" pitchFamily="18" charset="0"/>
                          </a:rPr>
                          <m:t>𝑄</m:t>
                        </m:r>
                      </m:e>
                    </m:acc>
                    <m:r>
                      <a:rPr lang="pl-PL" sz="2400" b="0" i="1" smtClean="0">
                        <a:latin typeface="Cambria Math" panose="02040503050406030204" pitchFamily="18" charset="0"/>
                        <a:cs typeface="Times New Roman" panose="02020603050405020304" pitchFamily="18" charset="0"/>
                      </a:rPr>
                      <m:t> </m:t>
                    </m:r>
                  </m:oMath>
                </a14:m>
                <a:r>
                  <a:rPr lang="pl-PL" sz="2400" dirty="0">
                    <a:latin typeface="Times New Roman" panose="02020603050405020304" pitchFamily="18" charset="0"/>
                    <a:cs typeface="Times New Roman" panose="02020603050405020304" pitchFamily="18" charset="0"/>
                  </a:rPr>
                  <a:t>przerzutnika RS. Z kolei przerzutnik ten jest zatrzaskiwany w taką pozycję sygnałem S (Set) podawanym z wyjścia dolnego komparatora.</a:t>
                </a:r>
              </a:p>
            </p:txBody>
          </p:sp>
        </mc:Choice>
        <mc:Fallback>
          <p:sp>
            <p:nvSpPr>
              <p:cNvPr id="3" name="Prostokąt 2">
                <a:extLst>
                  <a:ext uri="{FF2B5EF4-FFF2-40B4-BE49-F238E27FC236}">
                    <a16:creationId xmlns:a16="http://schemas.microsoft.com/office/drawing/2014/main" id="{ADF4D3DF-3982-4649-90B1-7BA62930F17B}"/>
                  </a:ext>
                </a:extLst>
              </p:cNvPr>
              <p:cNvSpPr>
                <a:spLocks noRot="1" noChangeAspect="1" noMove="1" noResize="1" noEditPoints="1" noAdjustHandles="1" noChangeArrowheads="1" noChangeShapeType="1" noTextEdit="1"/>
              </p:cNvSpPr>
              <p:nvPr/>
            </p:nvSpPr>
            <p:spPr>
              <a:xfrm>
                <a:off x="771786" y="2232497"/>
                <a:ext cx="6543413" cy="4155753"/>
              </a:xfrm>
              <a:prstGeom prst="rect">
                <a:avLst/>
              </a:prstGeom>
              <a:blipFill>
                <a:blip r:embed="rId2"/>
                <a:stretch>
                  <a:fillRect l="-1491" t="-1173" r="-2237" b="-2346"/>
                </a:stretch>
              </a:blipFill>
            </p:spPr>
            <p:txBody>
              <a:bodyPr/>
              <a:lstStyle/>
              <a:p>
                <a:r>
                  <a:rPr lang="uk-UA">
                    <a:noFill/>
                  </a:rPr>
                  <a:t> </a:t>
                </a:r>
              </a:p>
            </p:txBody>
          </p:sp>
        </mc:Fallback>
      </mc:AlternateContent>
      <p:pic>
        <p:nvPicPr>
          <p:cNvPr id="4" name="Grafika 3">
            <a:extLst>
              <a:ext uri="{FF2B5EF4-FFF2-40B4-BE49-F238E27FC236}">
                <a16:creationId xmlns:a16="http://schemas.microsoft.com/office/drawing/2014/main" id="{0F9BD439-7E7B-4553-AE49-4A08704562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873" y="2605594"/>
            <a:ext cx="4498715" cy="3782656"/>
          </a:xfrm>
          <a:prstGeom prst="rect">
            <a:avLst/>
          </a:prstGeom>
        </p:spPr>
      </p:pic>
      <p:cxnSp>
        <p:nvCxnSpPr>
          <p:cNvPr id="6" name="Łącznik prosty ze strzałką 5">
            <a:extLst>
              <a:ext uri="{FF2B5EF4-FFF2-40B4-BE49-F238E27FC236}">
                <a16:creationId xmlns:a16="http://schemas.microsoft.com/office/drawing/2014/main" id="{D4310B5D-E387-44A1-BA6C-C9DEC1EEB3A1}"/>
              </a:ext>
            </a:extLst>
          </p:cNvPr>
          <p:cNvCxnSpPr>
            <a:cxnSpLocks/>
          </p:cNvCxnSpPr>
          <p:nvPr/>
        </p:nvCxnSpPr>
        <p:spPr>
          <a:xfrm>
            <a:off x="5704514" y="3976382"/>
            <a:ext cx="2080469" cy="3339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171A8131-DAB0-4BB6-99BF-D806BE4234D0}"/>
              </a:ext>
            </a:extLst>
          </p:cNvPr>
          <p:cNvSpPr/>
          <p:nvPr/>
        </p:nvSpPr>
        <p:spPr>
          <a:xfrm>
            <a:off x="2363664" y="375300"/>
            <a:ext cx="7464672" cy="584775"/>
          </a:xfrm>
          <a:prstGeom prst="rect">
            <a:avLst/>
          </a:prstGeom>
        </p:spPr>
        <p:txBody>
          <a:bodyPr wrap="none">
            <a:spAutoFit/>
          </a:bodyPr>
          <a:lstStyle/>
          <a:p>
            <a:pPr>
              <a:spcBef>
                <a:spcPct val="0"/>
              </a:spcBef>
            </a:pPr>
            <a:r>
              <a:rPr lang="pl-PL" altLang="pl-PL" sz="3200" b="1" i="1" dirty="0" err="1">
                <a:latin typeface="Times New Roman" panose="02020603050405020304" pitchFamily="18" charset="0"/>
                <a:cs typeface="Times New Roman" panose="02020603050405020304" pitchFamily="18" charset="0"/>
              </a:rPr>
              <a:t>Timer</a:t>
            </a:r>
            <a:r>
              <a:rPr lang="pl-PL" altLang="pl-PL" sz="3200" b="1" i="1" dirty="0">
                <a:latin typeface="Times New Roman" panose="02020603050405020304" pitchFamily="18" charset="0"/>
                <a:cs typeface="Times New Roman" panose="02020603050405020304" pitchFamily="18" charset="0"/>
              </a:rPr>
              <a:t> 555 jako </a:t>
            </a:r>
            <a:r>
              <a:rPr lang="pl-PL" altLang="pl-PL" sz="3200" b="1" i="1" dirty="0" err="1">
                <a:latin typeface="Times New Roman" panose="02020603050405020304" pitchFamily="18" charset="0"/>
                <a:cs typeface="Times New Roman" panose="02020603050405020304" pitchFamily="18" charset="0"/>
              </a:rPr>
              <a:t>multivibrator</a:t>
            </a:r>
            <a:r>
              <a:rPr lang="pl-PL" altLang="pl-PL" sz="3200" b="1" i="1" dirty="0">
                <a:latin typeface="Times New Roman" panose="02020603050405020304" pitchFamily="18" charset="0"/>
                <a:cs typeface="Times New Roman" panose="02020603050405020304" pitchFamily="18" charset="0"/>
              </a:rPr>
              <a:t> monostabilny</a:t>
            </a:r>
          </a:p>
        </p:txBody>
      </p:sp>
      <mc:AlternateContent xmlns:mc="http://schemas.openxmlformats.org/markup-compatibility/2006" xmlns:a14="http://schemas.microsoft.com/office/drawing/2010/main">
        <mc:Choice Requires="a14">
          <p:sp>
            <p:nvSpPr>
              <p:cNvPr id="4" name="pole tekstowe 3">
                <a:extLst>
                  <a:ext uri="{FF2B5EF4-FFF2-40B4-BE49-F238E27FC236}">
                    <a16:creationId xmlns:a16="http://schemas.microsoft.com/office/drawing/2014/main" id="{8499E7C2-574F-49F5-95EE-C09D4C397CF1}"/>
                  </a:ext>
                </a:extLst>
              </p:cNvPr>
              <p:cNvSpPr txBox="1"/>
              <p:nvPr/>
            </p:nvSpPr>
            <p:spPr>
              <a:xfrm>
                <a:off x="865153" y="1218951"/>
                <a:ext cx="5776279" cy="4894417"/>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W drugiej fazie tranzystor T przełączony do stanu pełnego otwarcia powoduje prawie natychmiastowe rozładowanie kondensatora C. Stan pełnego otwarcia jest powodowany ustawieniem przerzutnika </a:t>
                </a:r>
                <a:r>
                  <a:rPr lang="pl-PL" sz="2400" dirty="0" err="1">
                    <a:latin typeface="Times New Roman" panose="02020603050405020304" pitchFamily="18" charset="0"/>
                    <a:cs typeface="Times New Roman" panose="02020603050405020304" pitchFamily="18" charset="0"/>
                  </a:rPr>
                  <a:t>bistabilnego</a:t>
                </a:r>
                <a:r>
                  <a:rPr lang="pl-PL" sz="2400" dirty="0">
                    <a:latin typeface="Times New Roman" panose="02020603050405020304" pitchFamily="18" charset="0"/>
                    <a:cs typeface="Times New Roman" panose="02020603050405020304" pitchFamily="18" charset="0"/>
                  </a:rPr>
                  <a:t> typu RS w stan wysokiego poziomu napięcia na wyjściu </a:t>
                </a:r>
                <a14:m>
                  <m:oMath xmlns:m="http://schemas.openxmlformats.org/officeDocument/2006/math">
                    <m:acc>
                      <m:accPr>
                        <m:chr m:val="̅"/>
                        <m:ctrlPr>
                          <a:rPr lang="pl-PL" sz="2400" i="1">
                            <a:latin typeface="Cambria Math" panose="02040503050406030204" pitchFamily="18" charset="0"/>
                            <a:cs typeface="Times New Roman" panose="02020603050405020304" pitchFamily="18" charset="0"/>
                          </a:rPr>
                        </m:ctrlPr>
                      </m:accPr>
                      <m:e>
                        <m:r>
                          <a:rPr lang="pl-PL" sz="2400" i="1">
                            <a:latin typeface="Cambria Math" panose="02040503050406030204" pitchFamily="18" charset="0"/>
                            <a:cs typeface="Times New Roman" panose="02020603050405020304" pitchFamily="18" charset="0"/>
                          </a:rPr>
                          <m:t>𝑄</m:t>
                        </m:r>
                      </m:e>
                    </m:acc>
                  </m:oMath>
                </a14:m>
                <a:r>
                  <a:rPr lang="pl-PL" sz="2400" dirty="0">
                    <a:latin typeface="Times New Roman" panose="02020603050405020304" pitchFamily="18" charset="0"/>
                    <a:cs typeface="Times New Roman" panose="02020603050405020304" pitchFamily="18" charset="0"/>
                  </a:rPr>
                  <a:t>. Te dwie zmiany wyjścia przerzutnika są widoczne na wyjściu </a:t>
                </a:r>
                <a:r>
                  <a:rPr lang="pl-PL" sz="2400" dirty="0" err="1">
                    <a:latin typeface="Times New Roman" panose="02020603050405020304" pitchFamily="18" charset="0"/>
                    <a:cs typeface="Times New Roman" panose="02020603050405020304" pitchFamily="18" charset="0"/>
                  </a:rPr>
                  <a:t>timera</a:t>
                </a:r>
                <a:r>
                  <a:rPr lang="pl-PL" sz="2400" dirty="0">
                    <a:latin typeface="Times New Roman" panose="02020603050405020304" pitchFamily="18" charset="0"/>
                    <a:cs typeface="Times New Roman" panose="02020603050405020304" pitchFamily="18" charset="0"/>
                  </a:rPr>
                  <a:t> 555 jako wygenerowany impuls o czasie trwania T=1,1RC. </a:t>
                </a:r>
              </a:p>
              <a:p>
                <a:r>
                  <a:rPr lang="pl-PL" sz="2400" dirty="0">
                    <a:latin typeface="Times New Roman" panose="02020603050405020304" pitchFamily="18" charset="0"/>
                    <a:cs typeface="Times New Roman" panose="02020603050405020304" pitchFamily="18" charset="0"/>
                  </a:rPr>
                  <a:t> Następnie wejście TRIG oczekuje na przyjście kolejnego impulsu wyzwalającego o następującym kształcie </a:t>
                </a:r>
              </a:p>
            </p:txBody>
          </p:sp>
        </mc:Choice>
        <mc:Fallback xmlns="">
          <p:sp>
            <p:nvSpPr>
              <p:cNvPr id="4" name="pole tekstowe 3">
                <a:extLst>
                  <a:ext uri="{FF2B5EF4-FFF2-40B4-BE49-F238E27FC236}">
                    <a16:creationId xmlns:a16="http://schemas.microsoft.com/office/drawing/2014/main" id="{8499E7C2-574F-49F5-95EE-C09D4C397CF1}"/>
                  </a:ext>
                </a:extLst>
              </p:cNvPr>
              <p:cNvSpPr txBox="1">
                <a:spLocks noRot="1" noChangeAspect="1" noMove="1" noResize="1" noEditPoints="1" noAdjustHandles="1" noChangeArrowheads="1" noChangeShapeType="1" noTextEdit="1"/>
              </p:cNvSpPr>
              <p:nvPr/>
            </p:nvSpPr>
            <p:spPr>
              <a:xfrm>
                <a:off x="865153" y="1218951"/>
                <a:ext cx="5776279" cy="4894417"/>
              </a:xfrm>
              <a:prstGeom prst="rect">
                <a:avLst/>
              </a:prstGeom>
              <a:blipFill>
                <a:blip r:embed="rId2"/>
                <a:stretch>
                  <a:fillRect l="-1690" t="-996" b="-1868"/>
                </a:stretch>
              </a:blipFill>
            </p:spPr>
            <p:txBody>
              <a:bodyPr/>
              <a:lstStyle/>
              <a:p>
                <a:r>
                  <a:rPr lang="pl-PL">
                    <a:noFill/>
                  </a:rPr>
                  <a:t> </a:t>
                </a:r>
              </a:p>
            </p:txBody>
          </p:sp>
        </mc:Fallback>
      </mc:AlternateContent>
      <p:pic>
        <p:nvPicPr>
          <p:cNvPr id="5" name="Grafika 4">
            <a:extLst>
              <a:ext uri="{FF2B5EF4-FFF2-40B4-BE49-F238E27FC236}">
                <a16:creationId xmlns:a16="http://schemas.microsoft.com/office/drawing/2014/main" id="{445C0F97-C78E-4C68-AB82-3D8B6A6697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5433" y="2016456"/>
            <a:ext cx="5320689" cy="3389682"/>
          </a:xfrm>
          <a:prstGeom prst="rect">
            <a:avLst/>
          </a:prstGeom>
        </p:spPr>
      </p:pic>
      <p:pic>
        <p:nvPicPr>
          <p:cNvPr id="6" name="Grafika 5">
            <a:extLst>
              <a:ext uri="{FF2B5EF4-FFF2-40B4-BE49-F238E27FC236}">
                <a16:creationId xmlns:a16="http://schemas.microsoft.com/office/drawing/2014/main" id="{81E172A0-3D5B-4FED-9816-E90331A6DE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98279" y="5763286"/>
            <a:ext cx="457182" cy="242878"/>
          </a:xfrm>
          <a:prstGeom prst="rect">
            <a:avLst/>
          </a:prstGeom>
        </p:spPr>
      </p:pic>
    </p:spTree>
    <p:extLst>
      <p:ext uri="{BB962C8B-B14F-4D97-AF65-F5344CB8AC3E}">
        <p14:creationId xmlns:p14="http://schemas.microsoft.com/office/powerpoint/2010/main" val="2625541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4245E4CA-F51C-43CC-9E89-04EAE8BF9C9A}"/>
              </a:ext>
            </a:extLst>
          </p:cNvPr>
          <p:cNvSpPr/>
          <p:nvPr/>
        </p:nvSpPr>
        <p:spPr>
          <a:xfrm>
            <a:off x="1152729" y="347310"/>
            <a:ext cx="10448694"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Przerzutniki astabilne – generatory impulsów prostokątnych </a:t>
            </a:r>
          </a:p>
        </p:txBody>
      </p:sp>
      <p:sp>
        <p:nvSpPr>
          <p:cNvPr id="3" name="pole tekstowe 2">
            <a:extLst>
              <a:ext uri="{FF2B5EF4-FFF2-40B4-BE49-F238E27FC236}">
                <a16:creationId xmlns:a16="http://schemas.microsoft.com/office/drawing/2014/main" id="{10E6F6D2-8303-43D6-B3B9-5030D546CDA8}"/>
              </a:ext>
            </a:extLst>
          </p:cNvPr>
          <p:cNvSpPr txBox="1"/>
          <p:nvPr/>
        </p:nvSpPr>
        <p:spPr>
          <a:xfrm>
            <a:off x="1152729" y="1045290"/>
            <a:ext cx="10229646" cy="4339650"/>
          </a:xfrm>
          <a:prstGeom prst="rect">
            <a:avLst/>
          </a:prstGeom>
          <a:noFill/>
        </p:spPr>
        <p:txBody>
          <a:bodyPr wrap="square" rtlCol="0">
            <a:spAutoFit/>
          </a:bodyPr>
          <a:lstStyle/>
          <a:p>
            <a:r>
              <a:rPr lang="pl-PL" sz="2800" dirty="0">
                <a:latin typeface="Times New Roman" panose="02020603050405020304" pitchFamily="18" charset="0"/>
                <a:cs typeface="Times New Roman" panose="02020603050405020304" pitchFamily="18" charset="0"/>
              </a:rPr>
              <a:t>Kolejną grupą przerzutników do omówienia są przerzutniki </a:t>
            </a:r>
            <a:r>
              <a:rPr lang="pl-PL" sz="2800" dirty="0" err="1">
                <a:latin typeface="Times New Roman" panose="02020603050405020304" pitchFamily="18" charset="0"/>
                <a:cs typeface="Times New Roman" panose="02020603050405020304" pitchFamily="18" charset="0"/>
              </a:rPr>
              <a:t>bistabilne</a:t>
            </a:r>
            <a:r>
              <a:rPr lang="pl-PL" sz="2800" dirty="0">
                <a:latin typeface="Times New Roman" panose="02020603050405020304" pitchFamily="18" charset="0"/>
                <a:cs typeface="Times New Roman" panose="02020603050405020304" pitchFamily="18" charset="0"/>
              </a:rPr>
              <a:t>, czyli takie które na swoim wyjściu Q nie mają stanu stabilnego. Stan tego wyjścia stale się zmienia z wysokiego na niski i odwrotnie.</a:t>
            </a:r>
          </a:p>
          <a:p>
            <a:endParaRPr lang="pl-PL" sz="2800" dirty="0">
              <a:latin typeface="Times New Roman" panose="02020603050405020304" pitchFamily="18" charset="0"/>
              <a:cs typeface="Times New Roman" panose="02020603050405020304" pitchFamily="18" charset="0"/>
            </a:endParaRPr>
          </a:p>
          <a:p>
            <a:r>
              <a:rPr lang="pl-PL" sz="2800" dirty="0">
                <a:latin typeface="Times New Roman" panose="02020603050405020304" pitchFamily="18" charset="0"/>
                <a:cs typeface="Times New Roman" panose="02020603050405020304" pitchFamily="18" charset="0"/>
              </a:rPr>
              <a:t>Są dwa sposoby realizacji takich przerzutników:</a:t>
            </a:r>
          </a:p>
          <a:p>
            <a:r>
              <a:rPr lang="pl-PL" sz="2800" dirty="0">
                <a:latin typeface="Times New Roman" panose="02020603050405020304" pitchFamily="18" charset="0"/>
                <a:cs typeface="Times New Roman" panose="02020603050405020304" pitchFamily="18" charset="0"/>
              </a:rPr>
              <a:t>- Z wykorzystaniem kondensatora ładowanego i rozładowywanego </a:t>
            </a:r>
          </a:p>
          <a:p>
            <a:r>
              <a:rPr lang="pl-PL" sz="2800" dirty="0">
                <a:latin typeface="Times New Roman" panose="02020603050405020304" pitchFamily="18" charset="0"/>
                <a:cs typeface="Times New Roman" panose="02020603050405020304" pitchFamily="18" charset="0"/>
              </a:rPr>
              <a:t>   przemiennie</a:t>
            </a:r>
          </a:p>
          <a:p>
            <a:pPr marL="457200" indent="-457200">
              <a:spcBef>
                <a:spcPct val="0"/>
              </a:spcBef>
              <a:buFontTx/>
              <a:buChar char="-"/>
            </a:pPr>
            <a:r>
              <a:rPr lang="pl-PL" sz="2800" dirty="0">
                <a:latin typeface="Times New Roman" panose="02020603050405020304" pitchFamily="18" charset="0"/>
                <a:cs typeface="Times New Roman" panose="02020603050405020304" pitchFamily="18" charset="0"/>
              </a:rPr>
              <a:t>Z wykorzystaniem </a:t>
            </a:r>
            <a:r>
              <a:rPr lang="pl-PL" altLang="pl-PL" sz="2800" dirty="0">
                <a:solidFill>
                  <a:srgbClr val="212121"/>
                </a:solidFill>
                <a:latin typeface="Times New Roman" panose="02020603050405020304" pitchFamily="18" charset="0"/>
                <a:cs typeface="Times New Roman" panose="02020603050405020304" pitchFamily="18" charset="0"/>
              </a:rPr>
              <a:t>wzmacniaczy pracujących z dodatnim  </a:t>
            </a:r>
          </a:p>
          <a:p>
            <a:pPr marL="457200" indent="-457200">
              <a:spcBef>
                <a:spcPct val="0"/>
              </a:spcBef>
              <a:buFontTx/>
              <a:buChar char="-"/>
            </a:pPr>
            <a:r>
              <a:rPr lang="pl-PL" altLang="pl-PL" sz="2800" dirty="0">
                <a:solidFill>
                  <a:srgbClr val="212121"/>
                </a:solidFill>
                <a:latin typeface="Times New Roman" panose="02020603050405020304" pitchFamily="18" charset="0"/>
                <a:cs typeface="Times New Roman" panose="02020603050405020304" pitchFamily="18" charset="0"/>
              </a:rPr>
              <a:t>Sprzężeniem zwrotnym, dla uczynienia układu niestabilnym</a:t>
            </a:r>
            <a:r>
              <a:rPr lang="pl-PL" altLang="pl-PL" sz="2800" dirty="0">
                <a:latin typeface="Times New Roman" panose="02020603050405020304" pitchFamily="18" charset="0"/>
                <a:cs typeface="Times New Roman" panose="02020603050405020304" pitchFamily="18" charset="0"/>
              </a:rPr>
              <a:t> </a:t>
            </a:r>
          </a:p>
          <a:p>
            <a:pPr marL="342900" indent="-342900">
              <a:buFontTx/>
              <a:buChar char="-"/>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13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Prostokąt 1">
            <a:extLst>
              <a:ext uri="{FF2B5EF4-FFF2-40B4-BE49-F238E27FC236}">
                <a16:creationId xmlns:a16="http://schemas.microsoft.com/office/drawing/2014/main" id="{880F7787-7814-4925-A38A-E43C78487C63}"/>
              </a:ext>
            </a:extLst>
          </p:cNvPr>
          <p:cNvSpPr>
            <a:spLocks noChangeArrowheads="1"/>
          </p:cNvSpPr>
          <p:nvPr/>
        </p:nvSpPr>
        <p:spPr bwMode="auto">
          <a:xfrm>
            <a:off x="949973" y="136628"/>
            <a:ext cx="10440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Przerzutniki astabilne – generatory impulsów prostokątnych </a:t>
            </a:r>
          </a:p>
        </p:txBody>
      </p:sp>
      <p:sp>
        <p:nvSpPr>
          <p:cNvPr id="69637" name="Rectangle 1">
            <a:extLst>
              <a:ext uri="{FF2B5EF4-FFF2-40B4-BE49-F238E27FC236}">
                <a16:creationId xmlns:a16="http://schemas.microsoft.com/office/drawing/2014/main" id="{83CA5160-E4C9-4EDF-ADB1-0CA10DF7D3D4}"/>
              </a:ext>
            </a:extLst>
          </p:cNvPr>
          <p:cNvSpPr>
            <a:spLocks noChangeArrowheads="1"/>
          </p:cNvSpPr>
          <p:nvPr/>
        </p:nvSpPr>
        <p:spPr bwMode="auto">
          <a:xfrm>
            <a:off x="682130" y="837407"/>
            <a:ext cx="11273293"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b="1" i="1" dirty="0">
                <a:solidFill>
                  <a:srgbClr val="212121"/>
                </a:solidFill>
                <a:latin typeface="Times New Roman" panose="02020603050405020304" pitchFamily="18" charset="0"/>
                <a:cs typeface="Times New Roman" panose="02020603050405020304" pitchFamily="18" charset="0"/>
              </a:rPr>
              <a:t>1. Zastosowany kondensator w trybie ładowania i rozładowania dla wzbudzania drgań</a:t>
            </a:r>
            <a:r>
              <a:rPr lang="pl-PL" altLang="pl-PL" sz="2400" b="1" i="1" dirty="0">
                <a:latin typeface="Times New Roman" panose="02020603050405020304" pitchFamily="18" charset="0"/>
                <a:cs typeface="Times New Roman" panose="02020603050405020304" pitchFamily="18" charset="0"/>
              </a:rPr>
              <a:t> </a:t>
            </a:r>
          </a:p>
        </p:txBody>
      </p:sp>
      <p:pic>
        <p:nvPicPr>
          <p:cNvPr id="3" name="Grafika 2">
            <a:extLst>
              <a:ext uri="{FF2B5EF4-FFF2-40B4-BE49-F238E27FC236}">
                <a16:creationId xmlns:a16="http://schemas.microsoft.com/office/drawing/2014/main" id="{A71C3AC1-5812-431A-BAA3-9749940408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53115" y="2900723"/>
            <a:ext cx="4802308" cy="2848827"/>
          </a:xfrm>
          <a:prstGeom prst="rect">
            <a:avLst/>
          </a:prstGeom>
        </p:spPr>
      </p:pic>
      <mc:AlternateContent xmlns:mc="http://schemas.openxmlformats.org/markup-compatibility/2006" xmlns:a14="http://schemas.microsoft.com/office/drawing/2010/main">
        <mc:Choice Requires="a14">
          <p:sp>
            <p:nvSpPr>
              <p:cNvPr id="4" name="pole tekstowe 3">
                <a:extLst>
                  <a:ext uri="{FF2B5EF4-FFF2-40B4-BE49-F238E27FC236}">
                    <a16:creationId xmlns:a16="http://schemas.microsoft.com/office/drawing/2014/main" id="{BD535DDC-E3C0-4F86-83FC-F0F4A8B6F652}"/>
                  </a:ext>
                </a:extLst>
              </p:cNvPr>
              <p:cNvSpPr txBox="1"/>
              <p:nvPr/>
            </p:nvSpPr>
            <p:spPr>
              <a:xfrm>
                <a:off x="682130" y="1659285"/>
                <a:ext cx="6470985" cy="3539430"/>
              </a:xfrm>
              <a:prstGeom prst="rect">
                <a:avLst/>
              </a:prstGeom>
              <a:noFill/>
            </p:spPr>
            <p:txBody>
              <a:bodyPr wrap="square" rtlCol="0">
                <a:spAutoFit/>
              </a:bodyPr>
              <a:lstStyle/>
              <a:p>
                <a:r>
                  <a:rPr lang="pl-PL" sz="3200" b="1" dirty="0">
                    <a:latin typeface="Times New Roman" panose="02020603050405020304" pitchFamily="18" charset="0"/>
                    <a:cs typeface="Times New Roman" panose="02020603050405020304" pitchFamily="18" charset="0"/>
                  </a:rPr>
                  <a:t>1.</a:t>
                </a:r>
                <a:r>
                  <a:rPr lang="pl-PL" sz="32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Używając </a:t>
                </a:r>
                <a:r>
                  <a:rPr lang="pl-PL" sz="2400" dirty="0" err="1">
                    <a:latin typeface="Times New Roman" panose="02020603050405020304" pitchFamily="18" charset="0"/>
                    <a:cs typeface="Times New Roman" panose="02020603050405020304" pitchFamily="18" charset="0"/>
                  </a:rPr>
                  <a:t>Timera</a:t>
                </a:r>
                <a:r>
                  <a:rPr lang="pl-PL" sz="2400" dirty="0">
                    <a:latin typeface="Times New Roman" panose="02020603050405020304" pitchFamily="18" charset="0"/>
                    <a:cs typeface="Times New Roman" panose="02020603050405020304" pitchFamily="18" charset="0"/>
                  </a:rPr>
                  <a:t> 555 skonfigurowanego tak jak pokazuje rysunek obok można doprowadzić go do stanu pracy jako przerzutnik astabilny. Kondensator C jest przemiennie ładowany ze stałą czasową </a:t>
                </a:r>
                <a14:m>
                  <m:oMath xmlns:m="http://schemas.openxmlformats.org/officeDocument/2006/math">
                    <m:r>
                      <a:rPr lang="pl-PL" sz="2400" i="1" smtClean="0">
                        <a:latin typeface="Cambria Math" panose="02040503050406030204" pitchFamily="18" charset="0"/>
                        <a:ea typeface="Cambria Math" panose="02040503050406030204" pitchFamily="18" charset="0"/>
                      </a:rPr>
                      <m:t>𝜏</m:t>
                    </m:r>
                    <m:r>
                      <a:rPr lang="pl-PL" sz="2400" b="0" i="1" smtClean="0">
                        <a:latin typeface="Cambria Math" panose="02040503050406030204" pitchFamily="18" charset="0"/>
                        <a:ea typeface="Cambria Math" panose="02040503050406030204" pitchFamily="18" charset="0"/>
                      </a:rPr>
                      <m:t>=(</m:t>
                    </m:r>
                    <m:sSub>
                      <m:sSubPr>
                        <m:ctrlPr>
                          <a:rPr lang="pl-PL" sz="2400" b="0" i="1" smtClean="0">
                            <a:latin typeface="Cambria Math" panose="02040503050406030204" pitchFamily="18" charset="0"/>
                            <a:ea typeface="Cambria Math" panose="02040503050406030204" pitchFamily="18" charset="0"/>
                          </a:rPr>
                        </m:ctrlPr>
                      </m:sSubPr>
                      <m:e>
                        <m:r>
                          <a:rPr lang="pl-PL" sz="2400" b="0" i="1" smtClean="0">
                            <a:latin typeface="Cambria Math" panose="02040503050406030204" pitchFamily="18" charset="0"/>
                            <a:ea typeface="Cambria Math" panose="02040503050406030204" pitchFamily="18" charset="0"/>
                          </a:rPr>
                          <m:t>𝑅</m:t>
                        </m:r>
                      </m:e>
                      <m:sub>
                        <m:r>
                          <a:rPr lang="pl-PL" sz="2400" b="0" i="1" smtClean="0">
                            <a:latin typeface="Cambria Math" panose="02040503050406030204" pitchFamily="18" charset="0"/>
                            <a:ea typeface="Cambria Math" panose="02040503050406030204" pitchFamily="18" charset="0"/>
                          </a:rPr>
                          <m:t>1</m:t>
                        </m:r>
                      </m:sub>
                    </m:sSub>
                    <m:r>
                      <a:rPr lang="pl-PL" sz="2400" b="0" i="1" smtClean="0">
                        <a:latin typeface="Cambria Math" panose="02040503050406030204" pitchFamily="18" charset="0"/>
                        <a:ea typeface="Cambria Math" panose="02040503050406030204" pitchFamily="18" charset="0"/>
                      </a:rPr>
                      <m:t>+</m:t>
                    </m:r>
                    <m:sSub>
                      <m:sSubPr>
                        <m:ctrlPr>
                          <a:rPr lang="pl-PL" sz="2400" b="0" i="1" smtClean="0">
                            <a:latin typeface="Cambria Math" panose="02040503050406030204" pitchFamily="18" charset="0"/>
                            <a:ea typeface="Cambria Math" panose="02040503050406030204" pitchFamily="18" charset="0"/>
                          </a:rPr>
                        </m:ctrlPr>
                      </m:sSubPr>
                      <m:e>
                        <m:r>
                          <a:rPr lang="pl-PL" sz="2400" b="0" i="1" smtClean="0">
                            <a:latin typeface="Cambria Math" panose="02040503050406030204" pitchFamily="18" charset="0"/>
                            <a:ea typeface="Cambria Math" panose="02040503050406030204" pitchFamily="18" charset="0"/>
                          </a:rPr>
                          <m:t>𝑅</m:t>
                        </m:r>
                      </m:e>
                      <m:sub>
                        <m:r>
                          <a:rPr lang="pl-PL" sz="2400" b="0" i="1" smtClean="0">
                            <a:latin typeface="Cambria Math" panose="02040503050406030204" pitchFamily="18" charset="0"/>
                            <a:ea typeface="Cambria Math" panose="02040503050406030204" pitchFamily="18" charset="0"/>
                          </a:rPr>
                          <m:t>2</m:t>
                        </m:r>
                      </m:sub>
                    </m:sSub>
                    <m:r>
                      <a:rPr lang="pl-PL" sz="2400" b="0" i="1" smtClean="0">
                        <a:latin typeface="Cambria Math" panose="02040503050406030204" pitchFamily="18" charset="0"/>
                        <a:ea typeface="Cambria Math" panose="02040503050406030204" pitchFamily="18" charset="0"/>
                      </a:rPr>
                      <m:t>)∙</m:t>
                    </m:r>
                    <m:r>
                      <a:rPr lang="pl-PL" sz="2400" b="0" i="1" smtClean="0">
                        <a:latin typeface="Cambria Math" panose="02040503050406030204" pitchFamily="18" charset="0"/>
                        <a:ea typeface="Cambria Math" panose="02040503050406030204" pitchFamily="18" charset="0"/>
                      </a:rPr>
                      <m:t>𝐶</m:t>
                    </m:r>
                  </m:oMath>
                </a14:m>
                <a:r>
                  <a:rPr lang="pl-PL" sz="2400" dirty="0">
                    <a:latin typeface="Times New Roman" panose="02020603050405020304" pitchFamily="18" charset="0"/>
                    <a:cs typeface="Times New Roman" panose="02020603050405020304" pitchFamily="18" charset="0"/>
                  </a:rPr>
                  <a:t> i rozładowywany ze stałą </a:t>
                </a:r>
                <a14:m>
                  <m:oMath xmlns:m="http://schemas.openxmlformats.org/officeDocument/2006/math">
                    <m:r>
                      <a:rPr lang="pl-PL" sz="2400" i="1">
                        <a:latin typeface="Cambria Math" panose="02040503050406030204" pitchFamily="18" charset="0"/>
                        <a:ea typeface="Cambria Math" panose="02040503050406030204" pitchFamily="18" charset="0"/>
                      </a:rPr>
                      <m:t>𝜏</m:t>
                    </m:r>
                    <m:r>
                      <a:rPr lang="pl-PL" sz="2400" i="1">
                        <a:latin typeface="Cambria Math" panose="02040503050406030204" pitchFamily="18" charset="0"/>
                        <a:ea typeface="Cambria Math" panose="02040503050406030204" pitchFamily="18" charset="0"/>
                      </a:rPr>
                      <m:t>=</m:t>
                    </m:r>
                    <m:sSub>
                      <m:sSubPr>
                        <m:ctrlPr>
                          <a:rPr lang="pl-PL" sz="2400" i="1">
                            <a:latin typeface="Cambria Math" panose="02040503050406030204" pitchFamily="18" charset="0"/>
                            <a:ea typeface="Cambria Math" panose="02040503050406030204" pitchFamily="18" charset="0"/>
                          </a:rPr>
                        </m:ctrlPr>
                      </m:sSubPr>
                      <m:e>
                        <m:r>
                          <a:rPr lang="pl-PL" sz="2400" i="1">
                            <a:latin typeface="Cambria Math" panose="02040503050406030204" pitchFamily="18" charset="0"/>
                            <a:ea typeface="Cambria Math" panose="02040503050406030204" pitchFamily="18" charset="0"/>
                          </a:rPr>
                          <m:t>𝑅</m:t>
                        </m:r>
                      </m:e>
                      <m:sub>
                        <m:r>
                          <a:rPr lang="pl-PL" sz="2400" i="1">
                            <a:latin typeface="Cambria Math" panose="02040503050406030204" pitchFamily="18" charset="0"/>
                            <a:ea typeface="Cambria Math" panose="02040503050406030204" pitchFamily="18" charset="0"/>
                          </a:rPr>
                          <m:t>2</m:t>
                        </m:r>
                      </m:sub>
                    </m:sSub>
                    <m:r>
                      <a:rPr lang="pl-PL" sz="2400" i="1">
                        <a:latin typeface="Cambria Math" panose="02040503050406030204" pitchFamily="18" charset="0"/>
                        <a:ea typeface="Cambria Math" panose="02040503050406030204" pitchFamily="18" charset="0"/>
                      </a:rPr>
                      <m:t>∙</m:t>
                    </m:r>
                    <m:r>
                      <a:rPr lang="pl-PL" sz="2400" i="1">
                        <a:latin typeface="Cambria Math" panose="02040503050406030204" pitchFamily="18" charset="0"/>
                        <a:ea typeface="Cambria Math" panose="02040503050406030204" pitchFamily="18" charset="0"/>
                      </a:rPr>
                      <m:t>𝐶</m:t>
                    </m:r>
                  </m:oMath>
                </a14:m>
                <a:r>
                  <a:rPr lang="pl-PL" sz="2400" dirty="0">
                    <a:latin typeface="Times New Roman" panose="02020603050405020304" pitchFamily="18" charset="0"/>
                    <a:cs typeface="Times New Roman" panose="02020603050405020304" pitchFamily="18" charset="0"/>
                  </a:rPr>
                  <a:t> i układ zaczyna drgać trochę niesymetrycznie czasowo ze względu na różnice w długości stałych czasowych ładowania i rozładowania. </a:t>
                </a:r>
              </a:p>
            </p:txBody>
          </p:sp>
        </mc:Choice>
        <mc:Fallback xmlns="">
          <p:sp>
            <p:nvSpPr>
              <p:cNvPr id="4" name="pole tekstowe 3">
                <a:extLst>
                  <a:ext uri="{FF2B5EF4-FFF2-40B4-BE49-F238E27FC236}">
                    <a16:creationId xmlns:a16="http://schemas.microsoft.com/office/drawing/2014/main" id="{BD535DDC-E3C0-4F86-83FC-F0F4A8B6F652}"/>
                  </a:ext>
                </a:extLst>
              </p:cNvPr>
              <p:cNvSpPr txBox="1">
                <a:spLocks noRot="1" noChangeAspect="1" noMove="1" noResize="1" noEditPoints="1" noAdjustHandles="1" noChangeArrowheads="1" noChangeShapeType="1" noTextEdit="1"/>
              </p:cNvSpPr>
              <p:nvPr/>
            </p:nvSpPr>
            <p:spPr>
              <a:xfrm>
                <a:off x="682130" y="1659285"/>
                <a:ext cx="6470985" cy="3539430"/>
              </a:xfrm>
              <a:prstGeom prst="rect">
                <a:avLst/>
              </a:prstGeom>
              <a:blipFill>
                <a:blip r:embed="rId4"/>
                <a:stretch>
                  <a:fillRect l="-2451" t="-2410" r="-1320" b="-2926"/>
                </a:stretch>
              </a:blipFill>
            </p:spPr>
            <p:txBody>
              <a:bodyPr/>
              <a:lstStyle/>
              <a:p>
                <a:r>
                  <a:rPr lang="pl-PL">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2">
            <a:extLst>
              <a:ext uri="{FF2B5EF4-FFF2-40B4-BE49-F238E27FC236}">
                <a16:creationId xmlns:a16="http://schemas.microsoft.com/office/drawing/2014/main" id="{9685BE55-3F90-4A8D-B965-2571DF64A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026" y="2200276"/>
            <a:ext cx="5002581" cy="224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pole tekstowe 2">
                <a:extLst>
                  <a:ext uri="{FF2B5EF4-FFF2-40B4-BE49-F238E27FC236}">
                    <a16:creationId xmlns:a16="http://schemas.microsoft.com/office/drawing/2014/main" id="{EDC4242D-A1B0-4A87-94B2-C5529D6F81E8}"/>
                  </a:ext>
                </a:extLst>
              </p:cNvPr>
              <p:cNvSpPr txBox="1"/>
              <p:nvPr/>
            </p:nvSpPr>
            <p:spPr>
              <a:xfrm>
                <a:off x="721298" y="1118023"/>
                <a:ext cx="6023294" cy="4278094"/>
              </a:xfrm>
              <a:prstGeom prst="rect">
                <a:avLst/>
              </a:prstGeom>
              <a:noFill/>
            </p:spPr>
            <p:txBody>
              <a:bodyPr wrap="square" rtlCol="0">
                <a:spAutoFit/>
              </a:bodyPr>
              <a:lstStyle/>
              <a:p>
                <a:r>
                  <a:rPr lang="pl-PL" sz="3200" b="1" dirty="0">
                    <a:latin typeface="Times New Roman" panose="02020603050405020304" pitchFamily="18" charset="0"/>
                    <a:cs typeface="Times New Roman" panose="02020603050405020304" pitchFamily="18" charset="0"/>
                  </a:rPr>
                  <a:t>2. </a:t>
                </a:r>
                <a:r>
                  <a:rPr lang="pl-PL" sz="2400" dirty="0">
                    <a:latin typeface="Times New Roman" panose="02020603050405020304" pitchFamily="18" charset="0"/>
                    <a:cs typeface="Times New Roman" panose="02020603050405020304" pitchFamily="18" charset="0"/>
                  </a:rPr>
                  <a:t>Innym sposobem jest użycie scalonych przerzutników monostabilnych typu 74121 zapętlonych w ten sposób, że wyjście generujące zbocze narastające wprowadzone na wejście B pierwszego przerzutnika powoduje powstanie na jego wyjściu pozytywnego impulsu o czasie trwania </a:t>
                </a:r>
                <a14:m>
                  <m:oMath xmlns:m="http://schemas.openxmlformats.org/officeDocument/2006/math">
                    <m:r>
                      <a:rPr lang="pl-PL" sz="2400" i="1" smtClean="0">
                        <a:latin typeface="Cambria Math" panose="02040503050406030204" pitchFamily="18" charset="0"/>
                        <a:ea typeface="Cambria Math" panose="02040503050406030204" pitchFamily="18" charset="0"/>
                      </a:rPr>
                      <m:t>𝜏</m:t>
                    </m:r>
                    <m:r>
                      <a:rPr lang="pl-PL" sz="2400" b="0" i="1" smtClean="0">
                        <a:latin typeface="Cambria Math" panose="02040503050406030204" pitchFamily="18" charset="0"/>
                        <a:ea typeface="Cambria Math" panose="02040503050406030204" pitchFamily="18" charset="0"/>
                      </a:rPr>
                      <m:t>=</m:t>
                    </m:r>
                    <m:sSub>
                      <m:sSubPr>
                        <m:ctrlPr>
                          <a:rPr lang="pl-PL" sz="2400" b="0" i="1" smtClean="0">
                            <a:latin typeface="Cambria Math" panose="02040503050406030204" pitchFamily="18" charset="0"/>
                            <a:ea typeface="Cambria Math" panose="02040503050406030204" pitchFamily="18" charset="0"/>
                          </a:rPr>
                        </m:ctrlPr>
                      </m:sSubPr>
                      <m:e>
                        <m:r>
                          <a:rPr lang="pl-PL" sz="2400" b="0" i="1" smtClean="0">
                            <a:latin typeface="Cambria Math" panose="02040503050406030204" pitchFamily="18" charset="0"/>
                            <a:ea typeface="Cambria Math" panose="02040503050406030204" pitchFamily="18" charset="0"/>
                          </a:rPr>
                          <m:t>𝑅</m:t>
                        </m:r>
                      </m:e>
                      <m:sub>
                        <m:r>
                          <a:rPr lang="pl-PL" sz="2400" b="0" i="1" smtClean="0">
                            <a:latin typeface="Cambria Math" panose="02040503050406030204" pitchFamily="18" charset="0"/>
                            <a:ea typeface="Cambria Math" panose="02040503050406030204" pitchFamily="18" charset="0"/>
                          </a:rPr>
                          <m:t>1</m:t>
                        </m:r>
                      </m:sub>
                    </m:sSub>
                    <m:sSub>
                      <m:sSubPr>
                        <m:ctrlPr>
                          <a:rPr lang="pl-PL" sz="2400" b="0" i="1" smtClean="0">
                            <a:latin typeface="Cambria Math" panose="02040503050406030204" pitchFamily="18" charset="0"/>
                            <a:ea typeface="Cambria Math" panose="02040503050406030204" pitchFamily="18" charset="0"/>
                          </a:rPr>
                        </m:ctrlPr>
                      </m:sSubPr>
                      <m:e>
                        <m:r>
                          <a:rPr lang="pl-PL" sz="2400" b="0" i="1" smtClean="0">
                            <a:latin typeface="Cambria Math" panose="02040503050406030204" pitchFamily="18" charset="0"/>
                            <a:ea typeface="Cambria Math" panose="02040503050406030204" pitchFamily="18" charset="0"/>
                          </a:rPr>
                          <m:t>𝐶</m:t>
                        </m:r>
                      </m:e>
                      <m:sub>
                        <m:r>
                          <a:rPr lang="pl-PL" sz="2400" b="0" i="1" smtClean="0">
                            <a:latin typeface="Cambria Math" panose="02040503050406030204" pitchFamily="18" charset="0"/>
                            <a:ea typeface="Cambria Math" panose="02040503050406030204" pitchFamily="18" charset="0"/>
                          </a:rPr>
                          <m:t>1</m:t>
                        </m:r>
                      </m:sub>
                    </m:sSub>
                    <m:r>
                      <a:rPr lang="pl-PL" sz="2400" b="0" i="1" smtClean="0">
                        <a:latin typeface="Cambria Math" panose="02040503050406030204" pitchFamily="18" charset="0"/>
                        <a:ea typeface="Cambria Math" panose="02040503050406030204" pitchFamily="18" charset="0"/>
                      </a:rPr>
                      <m:t>. </m:t>
                    </m:r>
                  </m:oMath>
                </a14:m>
                <a:r>
                  <a:rPr lang="pl-PL" sz="2400" dirty="0">
                    <a:latin typeface="Times New Roman" panose="02020603050405020304" pitchFamily="18" charset="0"/>
                    <a:cs typeface="Times New Roman" panose="02020603050405020304" pitchFamily="18" charset="0"/>
                  </a:rPr>
                  <a:t>Z kolei zbocze opadające impulsu wprowadzonego na zwarte wejścia A drugiego przerzutnika powoduje wygenerowanie przez niego impulsu o długości </a:t>
                </a:r>
                <a14:m>
                  <m:oMath xmlns:m="http://schemas.openxmlformats.org/officeDocument/2006/math">
                    <m:r>
                      <a:rPr lang="pl-PL" sz="2400" i="1">
                        <a:latin typeface="Cambria Math" panose="02040503050406030204" pitchFamily="18" charset="0"/>
                        <a:ea typeface="Cambria Math" panose="02040503050406030204" pitchFamily="18" charset="0"/>
                      </a:rPr>
                      <m:t>𝜏</m:t>
                    </m:r>
                    <m:r>
                      <a:rPr lang="pl-PL" sz="2400" i="1">
                        <a:latin typeface="Cambria Math" panose="02040503050406030204" pitchFamily="18" charset="0"/>
                        <a:ea typeface="Cambria Math" panose="02040503050406030204" pitchFamily="18" charset="0"/>
                      </a:rPr>
                      <m:t>=</m:t>
                    </m:r>
                    <m:sSub>
                      <m:sSubPr>
                        <m:ctrlPr>
                          <a:rPr lang="pl-PL" sz="2400" i="1">
                            <a:latin typeface="Cambria Math" panose="02040503050406030204" pitchFamily="18" charset="0"/>
                            <a:ea typeface="Cambria Math" panose="02040503050406030204" pitchFamily="18" charset="0"/>
                          </a:rPr>
                        </m:ctrlPr>
                      </m:sSubPr>
                      <m:e>
                        <m:r>
                          <a:rPr lang="pl-PL" sz="2400" i="1">
                            <a:latin typeface="Cambria Math" panose="02040503050406030204" pitchFamily="18" charset="0"/>
                            <a:ea typeface="Cambria Math" panose="02040503050406030204" pitchFamily="18" charset="0"/>
                          </a:rPr>
                          <m:t>𝑅</m:t>
                        </m:r>
                      </m:e>
                      <m:sub>
                        <m:r>
                          <a:rPr lang="pl-PL" sz="2400" b="0" i="1" smtClean="0">
                            <a:latin typeface="Cambria Math" panose="02040503050406030204" pitchFamily="18" charset="0"/>
                            <a:ea typeface="Cambria Math" panose="02040503050406030204" pitchFamily="18" charset="0"/>
                          </a:rPr>
                          <m:t>2</m:t>
                        </m:r>
                      </m:sub>
                    </m:sSub>
                    <m:sSub>
                      <m:sSubPr>
                        <m:ctrlPr>
                          <a:rPr lang="pl-PL" sz="2400" i="1">
                            <a:latin typeface="Cambria Math" panose="02040503050406030204" pitchFamily="18" charset="0"/>
                            <a:ea typeface="Cambria Math" panose="02040503050406030204" pitchFamily="18" charset="0"/>
                          </a:rPr>
                        </m:ctrlPr>
                      </m:sSubPr>
                      <m:e>
                        <m:r>
                          <a:rPr lang="pl-PL" sz="2400" i="1">
                            <a:latin typeface="Cambria Math" panose="02040503050406030204" pitchFamily="18" charset="0"/>
                            <a:ea typeface="Cambria Math" panose="02040503050406030204" pitchFamily="18" charset="0"/>
                          </a:rPr>
                          <m:t>𝐶</m:t>
                        </m:r>
                      </m:e>
                      <m:sub>
                        <m:r>
                          <a:rPr lang="pl-PL" sz="2400" b="0" i="1" smtClean="0">
                            <a:latin typeface="Cambria Math" panose="02040503050406030204" pitchFamily="18" charset="0"/>
                            <a:ea typeface="Cambria Math" panose="02040503050406030204" pitchFamily="18" charset="0"/>
                          </a:rPr>
                          <m:t>2</m:t>
                        </m:r>
                      </m:sub>
                    </m:sSub>
                  </m:oMath>
                </a14:m>
                <a:r>
                  <a:rPr lang="pl-PL" sz="2400" dirty="0">
                    <a:latin typeface="Times New Roman" panose="02020603050405020304" pitchFamily="18" charset="0"/>
                    <a:cs typeface="Times New Roman" panose="02020603050405020304" pitchFamily="18" charset="0"/>
                  </a:rPr>
                  <a:t>.</a:t>
                </a:r>
              </a:p>
            </p:txBody>
          </p:sp>
        </mc:Choice>
        <mc:Fallback xmlns="">
          <p:sp>
            <p:nvSpPr>
              <p:cNvPr id="3" name="pole tekstowe 2">
                <a:extLst>
                  <a:ext uri="{FF2B5EF4-FFF2-40B4-BE49-F238E27FC236}">
                    <a16:creationId xmlns:a16="http://schemas.microsoft.com/office/drawing/2014/main" id="{EDC4242D-A1B0-4A87-94B2-C5529D6F81E8}"/>
                  </a:ext>
                </a:extLst>
              </p:cNvPr>
              <p:cNvSpPr txBox="1">
                <a:spLocks noRot="1" noChangeAspect="1" noMove="1" noResize="1" noEditPoints="1" noAdjustHandles="1" noChangeArrowheads="1" noChangeShapeType="1" noTextEdit="1"/>
              </p:cNvSpPr>
              <p:nvPr/>
            </p:nvSpPr>
            <p:spPr>
              <a:xfrm>
                <a:off x="721298" y="1118023"/>
                <a:ext cx="6023294" cy="4278094"/>
              </a:xfrm>
              <a:prstGeom prst="rect">
                <a:avLst/>
              </a:prstGeom>
              <a:blipFill>
                <a:blip r:embed="rId3"/>
                <a:stretch>
                  <a:fillRect l="-2530" t="-1994" r="-2429" b="-2279"/>
                </a:stretch>
              </a:blipFill>
            </p:spPr>
            <p:txBody>
              <a:bodyPr/>
              <a:lstStyle/>
              <a:p>
                <a:r>
                  <a:rPr lang="pl-PL">
                    <a:noFill/>
                  </a:rPr>
                  <a:t> </a:t>
                </a:r>
              </a:p>
            </p:txBody>
          </p:sp>
        </mc:Fallback>
      </mc:AlternateContent>
      <p:sp>
        <p:nvSpPr>
          <p:cNvPr id="4" name="Prostokąt 3">
            <a:extLst>
              <a:ext uri="{FF2B5EF4-FFF2-40B4-BE49-F238E27FC236}">
                <a16:creationId xmlns:a16="http://schemas.microsoft.com/office/drawing/2014/main" id="{6B7800D0-6AD5-405F-9428-86EF096AFA6D}"/>
              </a:ext>
            </a:extLst>
          </p:cNvPr>
          <p:cNvSpPr/>
          <p:nvPr/>
        </p:nvSpPr>
        <p:spPr>
          <a:xfrm>
            <a:off x="721298" y="222680"/>
            <a:ext cx="10448694"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Przerzutniki astabilne – generatory impulsów prostokątnych </a:t>
            </a:r>
          </a:p>
        </p:txBody>
      </p:sp>
    </p:spTree>
    <p:extLst>
      <p:ext uri="{BB962C8B-B14F-4D97-AF65-F5344CB8AC3E}">
        <p14:creationId xmlns:p14="http://schemas.microsoft.com/office/powerpoint/2010/main" val="3013323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61D203FB-F982-4376-A765-FEACABECB035}"/>
              </a:ext>
            </a:extLst>
          </p:cNvPr>
          <p:cNvSpPr txBox="1"/>
          <p:nvPr/>
        </p:nvSpPr>
        <p:spPr>
          <a:xfrm>
            <a:off x="880452" y="821809"/>
            <a:ext cx="9271952" cy="2062103"/>
          </a:xfrm>
          <a:prstGeom prst="rect">
            <a:avLst/>
          </a:prstGeom>
          <a:noFill/>
        </p:spPr>
        <p:txBody>
          <a:bodyPr wrap="square" rtlCol="0">
            <a:spAutoFit/>
          </a:bodyPr>
          <a:lstStyle/>
          <a:p>
            <a:r>
              <a:rPr lang="pl-PL" sz="3200" b="1" i="1" dirty="0">
                <a:latin typeface="Times New Roman" panose="02020603050405020304" pitchFamily="18" charset="0"/>
                <a:cs typeface="Times New Roman" panose="02020603050405020304" pitchFamily="18" charset="0"/>
              </a:rPr>
              <a:t>3. </a:t>
            </a:r>
            <a:r>
              <a:rPr lang="pl-PL" sz="2400" dirty="0">
                <a:latin typeface="Times New Roman" panose="02020603050405020304" pitchFamily="18" charset="0"/>
                <a:cs typeface="Times New Roman" panose="02020603050405020304" pitchFamily="18" charset="0"/>
              </a:rPr>
              <a:t>Można też w oparciu o zasadę wykorzystania ładowanego i rozładowywanego kondensatora i oddziaływania jego zmieniających się poziomów na wejścia komparatorów lub przerzutników co spowoduje powstanie drgań zrealizować bardzo prosty generator z udziałem przerzutnika Schmitta. </a:t>
            </a:r>
          </a:p>
        </p:txBody>
      </p:sp>
      <p:pic>
        <p:nvPicPr>
          <p:cNvPr id="4" name="Grafika 3">
            <a:extLst>
              <a:ext uri="{FF2B5EF4-FFF2-40B4-BE49-F238E27FC236}">
                <a16:creationId xmlns:a16="http://schemas.microsoft.com/office/drawing/2014/main" id="{D7BE31BE-BE51-4ABE-97E8-1DEA6E88C6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1115" y="2883912"/>
            <a:ext cx="3291289" cy="3551128"/>
          </a:xfrm>
          <a:prstGeom prst="rect">
            <a:avLst/>
          </a:prstGeom>
        </p:spPr>
      </p:pic>
      <p:sp>
        <p:nvSpPr>
          <p:cNvPr id="5" name="pole tekstowe 4">
            <a:extLst>
              <a:ext uri="{FF2B5EF4-FFF2-40B4-BE49-F238E27FC236}">
                <a16:creationId xmlns:a16="http://schemas.microsoft.com/office/drawing/2014/main" id="{E935AD10-E7DC-401B-A724-FB1338FF2B0F}"/>
              </a:ext>
            </a:extLst>
          </p:cNvPr>
          <p:cNvSpPr txBox="1"/>
          <p:nvPr/>
        </p:nvSpPr>
        <p:spPr>
          <a:xfrm>
            <a:off x="982767" y="3429000"/>
            <a:ext cx="4178893" cy="1938992"/>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Minusem tego rozwiązania jest to, że wypełnienie fali prostokątnej nie jest symetryczne tzn. nie wynosi 1:1 a jest 1:3.</a:t>
            </a:r>
          </a:p>
        </p:txBody>
      </p:sp>
      <p:sp>
        <p:nvSpPr>
          <p:cNvPr id="6" name="Prostokąt 5">
            <a:extLst>
              <a:ext uri="{FF2B5EF4-FFF2-40B4-BE49-F238E27FC236}">
                <a16:creationId xmlns:a16="http://schemas.microsoft.com/office/drawing/2014/main" id="{DA45104F-0297-4AC1-B8C7-9F73B18CD615}"/>
              </a:ext>
            </a:extLst>
          </p:cNvPr>
          <p:cNvSpPr/>
          <p:nvPr/>
        </p:nvSpPr>
        <p:spPr>
          <a:xfrm>
            <a:off x="880452" y="120102"/>
            <a:ext cx="10448694"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Przerzutniki astabilne – generatory impulsów prostokątnych </a:t>
            </a:r>
          </a:p>
        </p:txBody>
      </p:sp>
    </p:spTree>
    <p:extLst>
      <p:ext uri="{BB962C8B-B14F-4D97-AF65-F5344CB8AC3E}">
        <p14:creationId xmlns:p14="http://schemas.microsoft.com/office/powerpoint/2010/main" val="2011261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Prostokąt 1">
            <a:extLst>
              <a:ext uri="{FF2B5EF4-FFF2-40B4-BE49-F238E27FC236}">
                <a16:creationId xmlns:a16="http://schemas.microsoft.com/office/drawing/2014/main" id="{F79B35DF-77E8-4450-9CED-4BC7B0D224FA}"/>
              </a:ext>
            </a:extLst>
          </p:cNvPr>
          <p:cNvSpPr>
            <a:spLocks noChangeArrowheads="1"/>
          </p:cNvSpPr>
          <p:nvPr/>
        </p:nvSpPr>
        <p:spPr bwMode="auto">
          <a:xfrm>
            <a:off x="689611" y="867706"/>
            <a:ext cx="104486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b="1" i="1" dirty="0">
                <a:solidFill>
                  <a:srgbClr val="212121"/>
                </a:solidFill>
                <a:latin typeface="Times New Roman" panose="02020603050405020304" pitchFamily="18" charset="0"/>
                <a:cs typeface="Times New Roman" panose="02020603050405020304" pitchFamily="18" charset="0"/>
              </a:rPr>
              <a:t>2. Zastosowanie wzmacniaczy z dodatnim sprzężeniem zwrotnym dla uczynienia układu niestabilnym</a:t>
            </a:r>
            <a:r>
              <a:rPr lang="pl-PL" altLang="pl-PL" sz="2400" b="1" i="1" dirty="0">
                <a:latin typeface="Times New Roman" panose="02020603050405020304" pitchFamily="18" charset="0"/>
                <a:cs typeface="Times New Roman" panose="02020603050405020304" pitchFamily="18" charset="0"/>
              </a:rPr>
              <a:t> </a:t>
            </a:r>
          </a:p>
        </p:txBody>
      </p:sp>
      <p:sp>
        <p:nvSpPr>
          <p:cNvPr id="2" name="Prostokąt 1">
            <a:extLst>
              <a:ext uri="{FF2B5EF4-FFF2-40B4-BE49-F238E27FC236}">
                <a16:creationId xmlns:a16="http://schemas.microsoft.com/office/drawing/2014/main" id="{B0BD2FC0-142C-4F7B-91F8-C68FDD855B92}"/>
              </a:ext>
            </a:extLst>
          </p:cNvPr>
          <p:cNvSpPr/>
          <p:nvPr/>
        </p:nvSpPr>
        <p:spPr>
          <a:xfrm>
            <a:off x="1058726" y="133665"/>
            <a:ext cx="10448694"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Przerzutniki astabilne – generatory impulsów prostokątnych </a:t>
            </a:r>
          </a:p>
        </p:txBody>
      </p:sp>
      <p:sp>
        <p:nvSpPr>
          <p:cNvPr id="3" name="pole tekstowe 2">
            <a:extLst>
              <a:ext uri="{FF2B5EF4-FFF2-40B4-BE49-F238E27FC236}">
                <a16:creationId xmlns:a16="http://schemas.microsoft.com/office/drawing/2014/main" id="{115B2D03-6D06-4C80-9907-C9BAC1967F56}"/>
              </a:ext>
            </a:extLst>
          </p:cNvPr>
          <p:cNvSpPr txBox="1"/>
          <p:nvPr/>
        </p:nvSpPr>
        <p:spPr>
          <a:xfrm>
            <a:off x="567752" y="1774990"/>
            <a:ext cx="11290572" cy="1200329"/>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Czy można używając układów cyfrowych w szczególności prostych bramek mówić o ich wykorzystaniu jako wzmacniaczy? Przecież bufor o którym mówiliśmy na wykładzie IX ma taki sam symbol jak wzmacniacz. W czym różnica?</a:t>
            </a:r>
          </a:p>
        </p:txBody>
      </p:sp>
      <p:pic>
        <p:nvPicPr>
          <p:cNvPr id="7" name="Obraz 5">
            <a:extLst>
              <a:ext uri="{FF2B5EF4-FFF2-40B4-BE49-F238E27FC236}">
                <a16:creationId xmlns:a16="http://schemas.microsoft.com/office/drawing/2014/main" id="{310B7DBE-E9C4-44C3-BCC0-1156C0307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043" y="3200388"/>
            <a:ext cx="1924994" cy="103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rostokąt 3">
            <a:extLst>
              <a:ext uri="{FF2B5EF4-FFF2-40B4-BE49-F238E27FC236}">
                <a16:creationId xmlns:a16="http://schemas.microsoft.com/office/drawing/2014/main" id="{830CC1FD-C0DB-4517-AA19-B9186A7DEA29}"/>
              </a:ext>
            </a:extLst>
          </p:cNvPr>
          <p:cNvSpPr/>
          <p:nvPr/>
        </p:nvSpPr>
        <p:spPr>
          <a:xfrm>
            <a:off x="567752" y="2976176"/>
            <a:ext cx="7681098" cy="1569660"/>
          </a:xfrm>
          <a:prstGeom prst="rect">
            <a:avLst/>
          </a:prstGeom>
        </p:spPr>
        <p:txBody>
          <a:bodyPr wrap="square">
            <a:spAutoFit/>
          </a:bodyPr>
          <a:lstStyle/>
          <a:p>
            <a:r>
              <a:rPr lang="pl-PL" sz="2400" dirty="0">
                <a:latin typeface="Times New Roman" panose="02020603050405020304" pitchFamily="18" charset="0"/>
                <a:cs typeface="Times New Roman" panose="02020603050405020304" pitchFamily="18" charset="0"/>
              </a:rPr>
              <a:t>Wzmacniacz jest układem liniowym a bufor nieliniowym. W układzie liniowym można policzyć z nachylenia charakterystyki jego wzmocnienie. W układzie nieliniowym nie da się tego zrobić nawet w trybie ekstrapolacji.</a:t>
            </a:r>
          </a:p>
        </p:txBody>
      </p:sp>
      <p:pic>
        <p:nvPicPr>
          <p:cNvPr id="10" name="Obraz 9">
            <a:extLst>
              <a:ext uri="{FF2B5EF4-FFF2-40B4-BE49-F238E27FC236}">
                <a16:creationId xmlns:a16="http://schemas.microsoft.com/office/drawing/2014/main" id="{C795E4F6-FE5A-41B6-AE8B-B08085F20C90}"/>
              </a:ext>
            </a:extLst>
          </p:cNvPr>
          <p:cNvPicPr/>
          <p:nvPr/>
        </p:nvPicPr>
        <p:blipFill>
          <a:blip r:embed="rId3" cstate="print"/>
          <a:srcRect/>
          <a:stretch>
            <a:fillRect/>
          </a:stretch>
        </p:blipFill>
        <p:spPr bwMode="auto">
          <a:xfrm>
            <a:off x="8248850" y="4605556"/>
            <a:ext cx="2932302" cy="2121816"/>
          </a:xfrm>
          <a:prstGeom prst="rect">
            <a:avLst/>
          </a:prstGeom>
          <a:noFill/>
          <a:ln w="9525">
            <a:noFill/>
            <a:miter lim="800000"/>
            <a:headEnd/>
            <a:tailEnd/>
          </a:ln>
        </p:spPr>
      </p:pic>
      <p:pic>
        <p:nvPicPr>
          <p:cNvPr id="8" name="Grafika 7">
            <a:extLst>
              <a:ext uri="{FF2B5EF4-FFF2-40B4-BE49-F238E27FC236}">
                <a16:creationId xmlns:a16="http://schemas.microsoft.com/office/drawing/2014/main" id="{BDA022D8-3D98-4E4C-A51C-FDFA156FC2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16548" y="4545836"/>
            <a:ext cx="2932302" cy="23243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Prostokąt 1">
            <a:extLst>
              <a:ext uri="{FF2B5EF4-FFF2-40B4-BE49-F238E27FC236}">
                <a16:creationId xmlns:a16="http://schemas.microsoft.com/office/drawing/2014/main" id="{11E1D5B7-5DCC-4C4A-80EA-36EC93D39C89}"/>
              </a:ext>
            </a:extLst>
          </p:cNvPr>
          <p:cNvSpPr>
            <a:spLocks noChangeArrowheads="1"/>
          </p:cNvSpPr>
          <p:nvPr/>
        </p:nvSpPr>
        <p:spPr bwMode="auto">
          <a:xfrm>
            <a:off x="3388381" y="-25947"/>
            <a:ext cx="440532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pl-PL" altLang="pl-PL" sz="3200" b="1" dirty="0">
                <a:latin typeface="Times New Roman" panose="02020603050405020304" pitchFamily="18" charset="0"/>
                <a:ea typeface="Lucida Sans Unicode" panose="020B0602030504020204" pitchFamily="34" charset="0"/>
                <a:cs typeface="Tahoma" panose="020B0604030504040204" pitchFamily="34" charset="0"/>
              </a:rPr>
              <a:t>Przerzutniki typu RS</a:t>
            </a:r>
            <a:endParaRPr lang="pl-PL" altLang="pl-PL" sz="3200" dirty="0">
              <a:latin typeface="Times New Roman" panose="02020603050405020304" pitchFamily="18" charset="0"/>
              <a:ea typeface="Lucida Sans Unicode" panose="020B0602030504020204" pitchFamily="34" charset="0"/>
              <a:cs typeface="Tahoma" panose="020B0604030504040204" pitchFamily="34" charset="0"/>
            </a:endParaRPr>
          </a:p>
          <a:p>
            <a:pPr algn="just" eaLnBrk="1" hangingPunct="1">
              <a:lnSpc>
                <a:spcPct val="100000"/>
              </a:lnSpc>
              <a:spcBef>
                <a:spcPct val="0"/>
              </a:spcBef>
              <a:buFontTx/>
              <a:buNone/>
            </a:pPr>
            <a:r>
              <a:rPr lang="pl-PL" altLang="pl-PL" sz="2400" b="1" i="1" dirty="0">
                <a:latin typeface="Times New Roman" panose="02020603050405020304" pitchFamily="18" charset="0"/>
                <a:ea typeface="Lucida Sans Unicode" panose="020B0602030504020204" pitchFamily="34" charset="0"/>
                <a:cs typeface="Tahoma" panose="020B0604030504040204" pitchFamily="34" charset="0"/>
              </a:rPr>
              <a:t>Przerzutniki asynchroniczne RS</a:t>
            </a:r>
            <a:endParaRPr lang="pl-PL" altLang="pl-PL" sz="2400" dirty="0">
              <a:latin typeface="Times New Roman" panose="02020603050405020304" pitchFamily="18" charset="0"/>
              <a:ea typeface="Lucida Sans Unicode" panose="020B0602030504020204" pitchFamily="34" charset="0"/>
              <a:cs typeface="Tahoma" panose="020B0604030504040204" pitchFamily="34" charset="0"/>
            </a:endParaRPr>
          </a:p>
        </p:txBody>
      </p:sp>
      <p:pic>
        <p:nvPicPr>
          <p:cNvPr id="52227" name="Obraz 2">
            <a:extLst>
              <a:ext uri="{FF2B5EF4-FFF2-40B4-BE49-F238E27FC236}">
                <a16:creationId xmlns:a16="http://schemas.microsoft.com/office/drawing/2014/main" id="{EC8FD47B-2165-4858-B391-79D512D3E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770" y="2073232"/>
            <a:ext cx="4447893" cy="1716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Obraz 3">
            <a:extLst>
              <a:ext uri="{FF2B5EF4-FFF2-40B4-BE49-F238E27FC236}">
                <a16:creationId xmlns:a16="http://schemas.microsoft.com/office/drawing/2014/main" id="{FA014E70-8709-4F79-A8BD-BB726C6DF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941" y="4508500"/>
            <a:ext cx="4483534" cy="1716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Obraz 4">
            <a:extLst>
              <a:ext uri="{FF2B5EF4-FFF2-40B4-BE49-F238E27FC236}">
                <a16:creationId xmlns:a16="http://schemas.microsoft.com/office/drawing/2014/main" id="{337A0020-B72B-460F-81E4-E0C4E0B3AA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9483" y="4629964"/>
            <a:ext cx="3084515" cy="147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Obraz 5">
            <a:extLst>
              <a:ext uri="{FF2B5EF4-FFF2-40B4-BE49-F238E27FC236}">
                <a16:creationId xmlns:a16="http://schemas.microsoft.com/office/drawing/2014/main" id="{0B91F646-45A5-457D-908E-CD40500E2C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1630" y="2340200"/>
            <a:ext cx="3000220" cy="144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ole tekstowe 1">
            <a:extLst>
              <a:ext uri="{FF2B5EF4-FFF2-40B4-BE49-F238E27FC236}">
                <a16:creationId xmlns:a16="http://schemas.microsoft.com/office/drawing/2014/main" id="{FDAD1EEE-591D-4EFC-B133-0DDFE24487F6}"/>
              </a:ext>
            </a:extLst>
          </p:cNvPr>
          <p:cNvSpPr txBox="1"/>
          <p:nvPr/>
        </p:nvSpPr>
        <p:spPr>
          <a:xfrm>
            <a:off x="777876" y="1173586"/>
            <a:ext cx="10502572" cy="830997"/>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Przerzutniki te są zbudowane z dwóch funktorów NOR lub NAND. Różnią się sposobem wyzwalania - poziomami sygnałów wyzwalających.</a:t>
            </a:r>
          </a:p>
        </p:txBody>
      </p:sp>
      <p:cxnSp>
        <p:nvCxnSpPr>
          <p:cNvPr id="4" name="Łącznik prosty ze strzałką 3">
            <a:extLst>
              <a:ext uri="{FF2B5EF4-FFF2-40B4-BE49-F238E27FC236}">
                <a16:creationId xmlns:a16="http://schemas.microsoft.com/office/drawing/2014/main" id="{01253048-0337-4638-B860-CD34BCEBE1AA}"/>
              </a:ext>
            </a:extLst>
          </p:cNvPr>
          <p:cNvCxnSpPr/>
          <p:nvPr/>
        </p:nvCxnSpPr>
        <p:spPr>
          <a:xfrm>
            <a:off x="6238430" y="1893519"/>
            <a:ext cx="1350235" cy="1242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 name="Łącznik prosty ze strzałką 5">
            <a:extLst>
              <a:ext uri="{FF2B5EF4-FFF2-40B4-BE49-F238E27FC236}">
                <a16:creationId xmlns:a16="http://schemas.microsoft.com/office/drawing/2014/main" id="{B10A4D6E-01C7-49EA-B1A3-A4B59C100F32}"/>
              </a:ext>
            </a:extLst>
          </p:cNvPr>
          <p:cNvCxnSpPr/>
          <p:nvPr/>
        </p:nvCxnSpPr>
        <p:spPr>
          <a:xfrm>
            <a:off x="6238430" y="1893519"/>
            <a:ext cx="1281869" cy="35928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A4EE59BF-CD48-4CD5-B452-0B51CB7DC4B7}"/>
              </a:ext>
            </a:extLst>
          </p:cNvPr>
          <p:cNvSpPr/>
          <p:nvPr/>
        </p:nvSpPr>
        <p:spPr>
          <a:xfrm>
            <a:off x="973268" y="125119"/>
            <a:ext cx="10448694"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Przerzutniki astabilne – generatory impulsów prostokątnych </a:t>
            </a:r>
          </a:p>
        </p:txBody>
      </p:sp>
      <p:sp>
        <p:nvSpPr>
          <p:cNvPr id="3" name="pole tekstowe 2">
            <a:extLst>
              <a:ext uri="{FF2B5EF4-FFF2-40B4-BE49-F238E27FC236}">
                <a16:creationId xmlns:a16="http://schemas.microsoft.com/office/drawing/2014/main" id="{3DBCCFD2-9C8C-4FCE-8401-03A0B552962C}"/>
              </a:ext>
            </a:extLst>
          </p:cNvPr>
          <p:cNvSpPr txBox="1"/>
          <p:nvPr/>
        </p:nvSpPr>
        <p:spPr>
          <a:xfrm>
            <a:off x="973267" y="1254271"/>
            <a:ext cx="10769817" cy="1938992"/>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Co w takim razie należy i można zrobić?</a:t>
            </a:r>
          </a:p>
          <a:p>
            <a:r>
              <a:rPr lang="pl-PL" sz="2400" dirty="0">
                <a:latin typeface="Times New Roman" panose="02020603050405020304" pitchFamily="18" charset="0"/>
                <a:cs typeface="Times New Roman" panose="02020603050405020304" pitchFamily="18" charset="0"/>
              </a:rPr>
              <a:t>Jeśli wzmacniacz opaszemy sprzężeniem zwrotnym i będzie to ujemne sprzężenie zwrotne to może ono poprawić właściwości wzmacniacza. W naszym przypadku może to być poprawa jego charakterystyki. Co może zatem oznaczać poprawa charakterystyki inwertera, nic innego jak swoista linearyzacje tej </a:t>
            </a:r>
            <a:r>
              <a:rPr lang="pl-PL" sz="2400">
                <a:latin typeface="Times New Roman" panose="02020603050405020304" pitchFamily="18" charset="0"/>
                <a:cs typeface="Times New Roman" panose="02020603050405020304" pitchFamily="18" charset="0"/>
              </a:rPr>
              <a:t>charakterystyki.</a:t>
            </a:r>
            <a:endParaRPr lang="pl-PL" sz="2400" dirty="0">
              <a:latin typeface="Times New Roman" panose="02020603050405020304" pitchFamily="18" charset="0"/>
              <a:cs typeface="Times New Roman" panose="02020603050405020304" pitchFamily="18" charset="0"/>
            </a:endParaRPr>
          </a:p>
        </p:txBody>
      </p:sp>
      <p:pic>
        <p:nvPicPr>
          <p:cNvPr id="4" name="Obraz 2">
            <a:extLst>
              <a:ext uri="{FF2B5EF4-FFF2-40B4-BE49-F238E27FC236}">
                <a16:creationId xmlns:a16="http://schemas.microsoft.com/office/drawing/2014/main" id="{76D0FD79-F1EA-4A1F-8118-CAC57B4E5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8276" y="4095557"/>
            <a:ext cx="5394809" cy="21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340FF77E-03AB-4D2B-9BB0-370F0CABBF03}"/>
              </a:ext>
            </a:extLst>
          </p:cNvPr>
          <p:cNvSpPr txBox="1"/>
          <p:nvPr/>
        </p:nvSpPr>
        <p:spPr>
          <a:xfrm>
            <a:off x="973268" y="3858824"/>
            <a:ext cx="6391094" cy="1200329"/>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Jak to należy zrobić i jak będzie wyglądała zlinearyzowana charakterystyka inwertera pokazuje rysunek obok</a:t>
            </a:r>
          </a:p>
        </p:txBody>
      </p:sp>
    </p:spTree>
    <p:extLst>
      <p:ext uri="{BB962C8B-B14F-4D97-AF65-F5344CB8AC3E}">
        <p14:creationId xmlns:p14="http://schemas.microsoft.com/office/powerpoint/2010/main" val="834323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E737C383-3363-4765-BFA0-62A147416D38}"/>
              </a:ext>
            </a:extLst>
          </p:cNvPr>
          <p:cNvSpPr/>
          <p:nvPr/>
        </p:nvSpPr>
        <p:spPr>
          <a:xfrm>
            <a:off x="1241336" y="424132"/>
            <a:ext cx="10448694"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Przerzutniki astabilne – generatory impulsów prostokątnych </a:t>
            </a:r>
          </a:p>
        </p:txBody>
      </p:sp>
      <p:sp>
        <p:nvSpPr>
          <p:cNvPr id="5" name="pole tekstowe 4">
            <a:extLst>
              <a:ext uri="{FF2B5EF4-FFF2-40B4-BE49-F238E27FC236}">
                <a16:creationId xmlns:a16="http://schemas.microsoft.com/office/drawing/2014/main" id="{E1D6DFB7-1A0C-4036-A86E-DDB0CC833B9A}"/>
              </a:ext>
            </a:extLst>
          </p:cNvPr>
          <p:cNvSpPr txBox="1"/>
          <p:nvPr/>
        </p:nvSpPr>
        <p:spPr>
          <a:xfrm>
            <a:off x="714992" y="1428437"/>
            <a:ext cx="10762016" cy="1938992"/>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Jakie są kryteria stabilności pracy wzmacniaczy albo odwrotnie kryteria niestabilności tej pracy czyli wzbudzenia drgań.</a:t>
            </a:r>
          </a:p>
          <a:p>
            <a:r>
              <a:rPr lang="pl-PL" sz="2400" dirty="0">
                <a:latin typeface="Times New Roman" panose="02020603050405020304" pitchFamily="18" charset="0"/>
                <a:cs typeface="Times New Roman" panose="02020603050405020304" pitchFamily="18" charset="0"/>
              </a:rPr>
              <a:t>Są to:</a:t>
            </a:r>
          </a:p>
          <a:p>
            <a:r>
              <a:rPr lang="pl-PL" sz="2400" dirty="0">
                <a:latin typeface="Times New Roman" panose="02020603050405020304" pitchFamily="18" charset="0"/>
                <a:cs typeface="Times New Roman" panose="02020603050405020304" pitchFamily="18" charset="0"/>
              </a:rPr>
              <a:t>- Kryterium amplitudy</a:t>
            </a:r>
          </a:p>
          <a:p>
            <a:r>
              <a:rPr lang="pl-PL" sz="2400" dirty="0">
                <a:latin typeface="Times New Roman" panose="02020603050405020304" pitchFamily="18" charset="0"/>
                <a:cs typeface="Times New Roman" panose="02020603050405020304" pitchFamily="18" charset="0"/>
              </a:rPr>
              <a:t>- Kryterium fazy</a:t>
            </a:r>
          </a:p>
        </p:txBody>
      </p:sp>
      <p:sp>
        <p:nvSpPr>
          <p:cNvPr id="6" name="pole tekstowe 5">
            <a:extLst>
              <a:ext uri="{FF2B5EF4-FFF2-40B4-BE49-F238E27FC236}">
                <a16:creationId xmlns:a16="http://schemas.microsoft.com/office/drawing/2014/main" id="{E588C9ED-AFE1-4B3C-9826-509643963790}"/>
              </a:ext>
            </a:extLst>
          </p:cNvPr>
          <p:cNvSpPr txBox="1"/>
          <p:nvPr/>
        </p:nvSpPr>
        <p:spPr>
          <a:xfrm>
            <a:off x="714992" y="3683519"/>
            <a:ext cx="10835324" cy="1846659"/>
          </a:xfrm>
          <a:prstGeom prst="rect">
            <a:avLst/>
          </a:prstGeom>
          <a:noFill/>
        </p:spPr>
        <p:txBody>
          <a:bodyPr wrap="square" rtlCol="0">
            <a:spAutoFit/>
          </a:bodyPr>
          <a:lstStyle/>
          <a:p>
            <a:pPr marL="342900" indent="-342900">
              <a:buFontTx/>
              <a:buChar char="-"/>
            </a:pPr>
            <a:r>
              <a:rPr lang="pl-PL" sz="2400" dirty="0">
                <a:latin typeface="Times New Roman" panose="02020603050405020304" pitchFamily="18" charset="0"/>
                <a:cs typeface="Times New Roman" panose="02020603050405020304" pitchFamily="18" charset="0"/>
              </a:rPr>
              <a:t>Warunek amplitudy żąda dostarczenia w układzie odpowiednio dużego wzmocnienia, natomiast </a:t>
            </a:r>
          </a:p>
          <a:p>
            <a:pPr marL="342900" indent="-342900">
              <a:buFontTx/>
              <a:buChar char="-"/>
            </a:pPr>
            <a:r>
              <a:rPr lang="pl-PL" sz="2400" dirty="0">
                <a:latin typeface="Times New Roman" panose="02020603050405020304" pitchFamily="18" charset="0"/>
                <a:cs typeface="Times New Roman" panose="02020603050405020304" pitchFamily="18" charset="0"/>
              </a:rPr>
              <a:t>Warunek fazy żąda dla spełnienia niestabilności w układzie doprowadzenia do takiej samej fazy sygnału pomiędzy wejściem i wyjściem.</a:t>
            </a:r>
          </a:p>
          <a:p>
            <a:endParaRPr lang="pl-PL" dirty="0"/>
          </a:p>
        </p:txBody>
      </p:sp>
    </p:spTree>
    <p:extLst>
      <p:ext uri="{BB962C8B-B14F-4D97-AF65-F5344CB8AC3E}">
        <p14:creationId xmlns:p14="http://schemas.microsoft.com/office/powerpoint/2010/main" val="2614353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3">
            <a:extLst>
              <a:ext uri="{FF2B5EF4-FFF2-40B4-BE49-F238E27FC236}">
                <a16:creationId xmlns:a16="http://schemas.microsoft.com/office/drawing/2014/main" id="{085750F2-6E31-422E-8B52-CD161EED9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512" y="4183043"/>
            <a:ext cx="4188947" cy="19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rostokąt 2">
            <a:extLst>
              <a:ext uri="{FF2B5EF4-FFF2-40B4-BE49-F238E27FC236}">
                <a16:creationId xmlns:a16="http://schemas.microsoft.com/office/drawing/2014/main" id="{F9B4F607-D12B-46E7-BA16-6CA332F22E4B}"/>
              </a:ext>
            </a:extLst>
          </p:cNvPr>
          <p:cNvSpPr/>
          <p:nvPr/>
        </p:nvSpPr>
        <p:spPr>
          <a:xfrm>
            <a:off x="1043437" y="243819"/>
            <a:ext cx="10448694"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Przerzutniki astabilne – generatory impulsów prostokątnych </a:t>
            </a:r>
          </a:p>
        </p:txBody>
      </p:sp>
      <mc:AlternateContent xmlns:mc="http://schemas.openxmlformats.org/markup-compatibility/2006" xmlns:a14="http://schemas.microsoft.com/office/drawing/2010/main">
        <mc:Choice Requires="a14">
          <p:sp>
            <p:nvSpPr>
              <p:cNvPr id="4" name="pole tekstowe 3">
                <a:extLst>
                  <a:ext uri="{FF2B5EF4-FFF2-40B4-BE49-F238E27FC236}">
                    <a16:creationId xmlns:a16="http://schemas.microsoft.com/office/drawing/2014/main" id="{F86A703F-F586-4010-B852-6E3589B179D7}"/>
                  </a:ext>
                </a:extLst>
              </p:cNvPr>
              <p:cNvSpPr txBox="1"/>
              <p:nvPr/>
            </p:nvSpPr>
            <p:spPr>
              <a:xfrm>
                <a:off x="648617" y="1166990"/>
                <a:ext cx="10448695" cy="2677656"/>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Spełnienie obydwu warunków jest sprawnie realizowane w następującym układzie. Dwa kaskadowo połączone wzmacniacze zrealizowane na zlinearyzowanych bramkach dają wystarczająco duże wzmacnianie co jest spełnieniem warunku amplitudy, (pamiętamy że </a:t>
                </a:r>
                <a14:m>
                  <m:oMath xmlns:m="http://schemas.openxmlformats.org/officeDocument/2006/math">
                    <m:sSub>
                      <m:sSubPr>
                        <m:ctrlPr>
                          <a:rPr lang="pl-PL" sz="2400" i="1" smtClean="0">
                            <a:latin typeface="Cambria Math" panose="02040503050406030204" pitchFamily="18" charset="0"/>
                            <a:cs typeface="Times New Roman" panose="02020603050405020304" pitchFamily="18" charset="0"/>
                          </a:rPr>
                        </m:ctrlPr>
                      </m:sSubPr>
                      <m:e>
                        <m:r>
                          <a:rPr lang="pl-PL" sz="2400" b="0" i="1" smtClean="0">
                            <a:latin typeface="Cambria Math" panose="02040503050406030204" pitchFamily="18" charset="0"/>
                            <a:cs typeface="Times New Roman" panose="02020603050405020304" pitchFamily="18" charset="0"/>
                          </a:rPr>
                          <m:t>𝐾</m:t>
                        </m:r>
                      </m:e>
                      <m:sub>
                        <m:r>
                          <a:rPr lang="pl-PL" sz="2400" b="0" i="1" smtClean="0">
                            <a:latin typeface="Cambria Math" panose="02040503050406030204" pitchFamily="18" charset="0"/>
                            <a:cs typeface="Times New Roman" panose="02020603050405020304" pitchFamily="18" charset="0"/>
                          </a:rPr>
                          <m:t>𝑐𝑎</m:t>
                        </m:r>
                        <m:r>
                          <a:rPr lang="pl-PL" sz="2400" b="0" i="1" smtClean="0">
                            <a:latin typeface="Cambria Math" panose="02040503050406030204" pitchFamily="18" charset="0"/>
                            <a:cs typeface="Times New Roman" panose="02020603050405020304" pitchFamily="18" charset="0"/>
                          </a:rPr>
                          <m:t>ł</m:t>
                        </m:r>
                        <m:r>
                          <a:rPr lang="pl-PL" sz="2400" b="0" i="1" smtClean="0">
                            <a:latin typeface="Cambria Math" panose="02040503050406030204" pitchFamily="18" charset="0"/>
                            <a:cs typeface="Times New Roman" panose="02020603050405020304" pitchFamily="18" charset="0"/>
                          </a:rPr>
                          <m:t>𝑘</m:t>
                        </m:r>
                      </m:sub>
                    </m:sSub>
                    <m:r>
                      <a:rPr lang="pl-PL" sz="2400" b="0" i="1" smtClean="0">
                        <a:latin typeface="Cambria Math" panose="02040503050406030204" pitchFamily="18" charset="0"/>
                        <a:cs typeface="Times New Roman" panose="02020603050405020304" pitchFamily="18" charset="0"/>
                      </a:rPr>
                      <m:t>=</m:t>
                    </m:r>
                    <m:sSub>
                      <m:sSubPr>
                        <m:ctrlPr>
                          <a:rPr lang="pl-PL" sz="2400" b="0" i="1" smtClean="0">
                            <a:latin typeface="Cambria Math" panose="02040503050406030204" pitchFamily="18" charset="0"/>
                            <a:cs typeface="Times New Roman" panose="02020603050405020304" pitchFamily="18" charset="0"/>
                          </a:rPr>
                        </m:ctrlPr>
                      </m:sSubPr>
                      <m:e>
                        <m:r>
                          <a:rPr lang="pl-PL" sz="2400" b="0" i="1" smtClean="0">
                            <a:latin typeface="Cambria Math" panose="02040503050406030204" pitchFamily="18" charset="0"/>
                            <a:cs typeface="Times New Roman" panose="02020603050405020304" pitchFamily="18" charset="0"/>
                          </a:rPr>
                          <m:t>𝐾</m:t>
                        </m:r>
                      </m:e>
                      <m:sub>
                        <m:r>
                          <a:rPr lang="pl-PL" sz="2400" b="0" i="1" smtClean="0">
                            <a:latin typeface="Cambria Math" panose="02040503050406030204" pitchFamily="18" charset="0"/>
                            <a:cs typeface="Times New Roman" panose="02020603050405020304" pitchFamily="18" charset="0"/>
                          </a:rPr>
                          <m:t>1</m:t>
                        </m:r>
                      </m:sub>
                    </m:sSub>
                    <m:r>
                      <a:rPr lang="pl-PL"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pl-PL"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pl-PL" sz="2400" b="0" i="1" smtClean="0">
                            <a:latin typeface="Cambria Math" panose="02040503050406030204" pitchFamily="18" charset="0"/>
                            <a:ea typeface="Cambria Math" panose="02040503050406030204" pitchFamily="18" charset="0"/>
                            <a:cs typeface="Times New Roman" panose="02020603050405020304" pitchFamily="18" charset="0"/>
                          </a:rPr>
                          <m:t>𝐾</m:t>
                        </m:r>
                      </m:e>
                      <m:sub>
                        <m:r>
                          <a:rPr lang="pl-PL"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pl-PL" sz="2400" dirty="0">
                    <a:latin typeface="Times New Roman" panose="02020603050405020304" pitchFamily="18" charset="0"/>
                    <a:cs typeface="Times New Roman" panose="02020603050405020304" pitchFamily="18" charset="0"/>
                  </a:rPr>
                  <a:t>).</a:t>
                </a:r>
              </a:p>
              <a:p>
                <a:r>
                  <a:rPr lang="pl-PL" sz="2400" dirty="0">
                    <a:latin typeface="Times New Roman" panose="02020603050405020304" pitchFamily="18" charset="0"/>
                    <a:cs typeface="Times New Roman" panose="02020603050405020304" pitchFamily="18" charset="0"/>
                  </a:rPr>
                  <a:t>Połączenie wyjścia jednego wzmacniacza z wejściem drugiego gwarantuje spełnienie warunku fazy. To połączenie realizowane jest poprzez kondensator </a:t>
                </a:r>
                <a:r>
                  <a:rPr lang="pl-PL" sz="2400" i="1" dirty="0">
                    <a:latin typeface="Times New Roman" panose="02020603050405020304" pitchFamily="18" charset="0"/>
                    <a:cs typeface="Times New Roman" panose="02020603050405020304" pitchFamily="18" charset="0"/>
                  </a:rPr>
                  <a:t>C</a:t>
                </a:r>
                <a:r>
                  <a:rPr lang="pl-PL" sz="2400" dirty="0">
                    <a:latin typeface="Times New Roman" panose="02020603050405020304" pitchFamily="18" charset="0"/>
                    <a:cs typeface="Times New Roman" panose="02020603050405020304" pitchFamily="18" charset="0"/>
                  </a:rPr>
                  <a:t> który równocześnie wyznacza częstotliwość drgań tego przerzutnika astabilnego. </a:t>
                </a:r>
              </a:p>
            </p:txBody>
          </p:sp>
        </mc:Choice>
        <mc:Fallback xmlns="">
          <p:sp>
            <p:nvSpPr>
              <p:cNvPr id="4" name="pole tekstowe 3">
                <a:extLst>
                  <a:ext uri="{FF2B5EF4-FFF2-40B4-BE49-F238E27FC236}">
                    <a16:creationId xmlns:a16="http://schemas.microsoft.com/office/drawing/2014/main" id="{F86A703F-F586-4010-B852-6E3589B179D7}"/>
                  </a:ext>
                </a:extLst>
              </p:cNvPr>
              <p:cNvSpPr txBox="1">
                <a:spLocks noRot="1" noChangeAspect="1" noMove="1" noResize="1" noEditPoints="1" noAdjustHandles="1" noChangeArrowheads="1" noChangeShapeType="1" noTextEdit="1"/>
              </p:cNvSpPr>
              <p:nvPr/>
            </p:nvSpPr>
            <p:spPr>
              <a:xfrm>
                <a:off x="648617" y="1166990"/>
                <a:ext cx="10448695" cy="2677656"/>
              </a:xfrm>
              <a:prstGeom prst="rect">
                <a:avLst/>
              </a:prstGeom>
              <a:blipFill>
                <a:blip r:embed="rId3"/>
                <a:stretch>
                  <a:fillRect l="-875" t="-1818" r="-642" b="-4091"/>
                </a:stretch>
              </a:blipFill>
            </p:spPr>
            <p:txBody>
              <a:bodyPr/>
              <a:lstStyle/>
              <a:p>
                <a:r>
                  <a:rPr lang="pl-PL">
                    <a:noFill/>
                  </a:rPr>
                  <a:t> </a:t>
                </a:r>
              </a:p>
            </p:txBody>
          </p:sp>
        </mc:Fallback>
      </mc:AlternateContent>
    </p:spTree>
    <p:extLst>
      <p:ext uri="{BB962C8B-B14F-4D97-AF65-F5344CB8AC3E}">
        <p14:creationId xmlns:p14="http://schemas.microsoft.com/office/powerpoint/2010/main" val="2564903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EA72633A-72FF-460C-B061-BA504D5163FE}"/>
              </a:ext>
            </a:extLst>
          </p:cNvPr>
          <p:cNvSpPr txBox="1"/>
          <p:nvPr/>
        </p:nvSpPr>
        <p:spPr>
          <a:xfrm>
            <a:off x="863676" y="1140353"/>
            <a:ext cx="9622014" cy="4154984"/>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Przerzutnik astabilny będący równocześnie generatorem drgań prostokątnych przedstawiony wcześniej przez swoją prostotę budowy jak również dla powodów zachowania takiego generatora dla częstotliwości wymaganych w systemach mikroprocesorowych jest podstawą do budowy tam stosowanych generatorów przebiegów zegarowych.</a:t>
            </a:r>
          </a:p>
          <a:p>
            <a:r>
              <a:rPr lang="pl-PL" sz="2400" dirty="0">
                <a:latin typeface="Times New Roman" panose="02020603050405020304" pitchFamily="18" charset="0"/>
                <a:cs typeface="Times New Roman" panose="02020603050405020304" pitchFamily="18" charset="0"/>
              </a:rPr>
              <a:t>Częstotliwość drgań zależy od wartości kondensatora a w systemach mikroprocesorowych jest wymagana wysoka stabilność pracy zegara więc nawet stosując kondensatory najwyżej jakości nie jest się w stanie sprostać tym wymaganiom.</a:t>
            </a:r>
          </a:p>
          <a:p>
            <a:r>
              <a:rPr lang="pl-PL" sz="2400" dirty="0">
                <a:latin typeface="Times New Roman" panose="02020603050405020304" pitchFamily="18" charset="0"/>
                <a:cs typeface="Times New Roman" panose="02020603050405020304" pitchFamily="18" charset="0"/>
              </a:rPr>
              <a:t>Jak zatem rozwiązać ten problem. Rozwiązano go poprzez zastosowanie w miejsce kondensatora tzw. </a:t>
            </a:r>
            <a:r>
              <a:rPr lang="pl-PL" sz="2400" b="1" i="1" dirty="0">
                <a:latin typeface="Times New Roman" panose="02020603050405020304" pitchFamily="18" charset="0"/>
                <a:cs typeface="Times New Roman" panose="02020603050405020304" pitchFamily="18" charset="0"/>
              </a:rPr>
              <a:t>rezonatora kwarcowego. </a:t>
            </a:r>
          </a:p>
        </p:txBody>
      </p:sp>
    </p:spTree>
    <p:extLst>
      <p:ext uri="{BB962C8B-B14F-4D97-AF65-F5344CB8AC3E}">
        <p14:creationId xmlns:p14="http://schemas.microsoft.com/office/powerpoint/2010/main" val="2626821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B65643E1-866B-45B8-BB45-087D4603FFE7}"/>
              </a:ext>
            </a:extLst>
          </p:cNvPr>
          <p:cNvSpPr txBox="1"/>
          <p:nvPr/>
        </p:nvSpPr>
        <p:spPr>
          <a:xfrm>
            <a:off x="861996" y="216191"/>
            <a:ext cx="10901379" cy="1200329"/>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Czym jest rezonator kwarcowy. Jest to element o symbolu przedstawionym poniżej. Symbol trochę przypomina symbol kondensatora w którym wyraźnie zaznaczono przekładkę z dielektryka. </a:t>
            </a:r>
          </a:p>
        </p:txBody>
      </p:sp>
      <p:pic>
        <p:nvPicPr>
          <p:cNvPr id="3" name="Grafika 2">
            <a:extLst>
              <a:ext uri="{FF2B5EF4-FFF2-40B4-BE49-F238E27FC236}">
                <a16:creationId xmlns:a16="http://schemas.microsoft.com/office/drawing/2014/main" id="{6A98D3AB-E313-4135-B8C2-D33766FF83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6319" y="1174625"/>
            <a:ext cx="1272040" cy="636020"/>
          </a:xfrm>
          <a:prstGeom prst="rect">
            <a:avLst/>
          </a:prstGeom>
        </p:spPr>
      </p:pic>
      <p:cxnSp>
        <p:nvCxnSpPr>
          <p:cNvPr id="5" name="Łącznik prosty ze strzałką 4">
            <a:extLst>
              <a:ext uri="{FF2B5EF4-FFF2-40B4-BE49-F238E27FC236}">
                <a16:creationId xmlns:a16="http://schemas.microsoft.com/office/drawing/2014/main" id="{69811DC0-BFDA-43E9-B080-1C9C58962E9B}"/>
              </a:ext>
            </a:extLst>
          </p:cNvPr>
          <p:cNvCxnSpPr>
            <a:cxnSpLocks/>
          </p:cNvCxnSpPr>
          <p:nvPr/>
        </p:nvCxnSpPr>
        <p:spPr>
          <a:xfrm>
            <a:off x="3680423" y="1174625"/>
            <a:ext cx="4941916" cy="2418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82912CB3-3392-4562-9063-724819577E92}"/>
              </a:ext>
            </a:extLst>
          </p:cNvPr>
          <p:cNvSpPr txBox="1"/>
          <p:nvPr/>
        </p:nvSpPr>
        <p:spPr>
          <a:xfrm>
            <a:off x="937960" y="1810645"/>
            <a:ext cx="8910889" cy="3046988"/>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Ta przekładka została zrobiona z kryształu górskiego, minerału o przedziwnych właściwościach. Tutaj używanego do stabilizacji drgań.  Kryształ górski jest </a:t>
            </a:r>
            <a:r>
              <a:rPr lang="pl-PL" sz="2400" b="1" dirty="0">
                <a:latin typeface="Times New Roman" panose="02020603050405020304" pitchFamily="18" charset="0"/>
                <a:cs typeface="Times New Roman" panose="02020603050405020304" pitchFamily="18" charset="0"/>
              </a:rPr>
              <a:t>piezoelektrykiem</a:t>
            </a:r>
            <a:r>
              <a:rPr lang="pl-PL" sz="2400" dirty="0">
                <a:latin typeface="Times New Roman" panose="02020603050405020304" pitchFamily="18" charset="0"/>
                <a:cs typeface="Times New Roman" panose="02020603050405020304" pitchFamily="18" charset="0"/>
              </a:rPr>
              <a:t>.</a:t>
            </a:r>
          </a:p>
          <a:p>
            <a:r>
              <a:rPr lang="pl-PL" sz="2400" dirty="0">
                <a:latin typeface="Times New Roman" panose="02020603050405020304" pitchFamily="18" charset="0"/>
                <a:cs typeface="Times New Roman" panose="02020603050405020304" pitchFamily="18" charset="0"/>
              </a:rPr>
              <a:t>Piezoelektryk to materiał o właściwościach reagowania na zmiany rozmiarów fizycznych poprzez generowanie na odpowiednich ścianach siły elektromotorycznej. Działanie zapalniczek na gaz to działanie z wykorzystaniem tego właśnie </a:t>
            </a:r>
            <a:r>
              <a:rPr lang="pl-PL" sz="2400" b="1" dirty="0">
                <a:latin typeface="Times New Roman" panose="02020603050405020304" pitchFamily="18" charset="0"/>
                <a:cs typeface="Times New Roman" panose="02020603050405020304" pitchFamily="18" charset="0"/>
              </a:rPr>
              <a:t>prostego efektu piezoelektrycznego</a:t>
            </a:r>
            <a:r>
              <a:rPr lang="pl-PL" sz="2400" dirty="0">
                <a:latin typeface="Times New Roman" panose="02020603050405020304" pitchFamily="18" charset="0"/>
                <a:cs typeface="Times New Roman" panose="02020603050405020304" pitchFamily="18" charset="0"/>
              </a:rPr>
              <a:t>. Obrazowo pokazuje to rysunek obok. </a:t>
            </a:r>
          </a:p>
        </p:txBody>
      </p:sp>
      <p:pic>
        <p:nvPicPr>
          <p:cNvPr id="8" name="Grafika 7">
            <a:extLst>
              <a:ext uri="{FF2B5EF4-FFF2-40B4-BE49-F238E27FC236}">
                <a16:creationId xmlns:a16="http://schemas.microsoft.com/office/drawing/2014/main" id="{33694142-DDE2-457E-A40B-B189DB4E3F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82464" y="3429000"/>
            <a:ext cx="1590675" cy="2286000"/>
          </a:xfrm>
          <a:prstGeom prst="rect">
            <a:avLst/>
          </a:prstGeom>
        </p:spPr>
      </p:pic>
    </p:spTree>
    <p:extLst>
      <p:ext uri="{BB962C8B-B14F-4D97-AF65-F5344CB8AC3E}">
        <p14:creationId xmlns:p14="http://schemas.microsoft.com/office/powerpoint/2010/main" val="4220132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B18F2D54-0F7C-44AB-A44B-F45B8B017E3D}"/>
              </a:ext>
            </a:extLst>
          </p:cNvPr>
          <p:cNvSpPr/>
          <p:nvPr/>
        </p:nvSpPr>
        <p:spPr>
          <a:xfrm>
            <a:off x="754912" y="857345"/>
            <a:ext cx="10760148" cy="3046988"/>
          </a:xfrm>
          <a:prstGeom prst="rect">
            <a:avLst/>
          </a:prstGeom>
        </p:spPr>
        <p:txBody>
          <a:bodyPr wrap="square">
            <a:spAutoFit/>
          </a:bodyPr>
          <a:lstStyle/>
          <a:p>
            <a:r>
              <a:rPr lang="pl-PL" sz="2400" b="1" dirty="0">
                <a:latin typeface="Times New Roman" panose="02020603050405020304" pitchFamily="18" charset="0"/>
                <a:cs typeface="Times New Roman" panose="02020603050405020304" pitchFamily="18" charset="0"/>
              </a:rPr>
              <a:t>Efekt odwrotny </a:t>
            </a:r>
            <a:r>
              <a:rPr lang="pl-PL" sz="2400" dirty="0">
                <a:latin typeface="Times New Roman" panose="02020603050405020304" pitchFamily="18" charset="0"/>
                <a:cs typeface="Times New Roman" panose="02020603050405020304" pitchFamily="18" charset="0"/>
              </a:rPr>
              <a:t>to reagowanie zmianami rozmiarów kryształu poprzez wymuszenie elektryczne. Kryształ górski cechuje występowanie obu efektów. Wbudowany w pętlę sprzężenia zwrotnego będzie reagował zmianami rozmiarów na wymuszenie elektryczne i odwrotnie wartości rozmiarów będą stabilizowały sygnał od ewentualnych zmian w okresie. Ponieważ zależność zmian kryształu od zmian temperatury jest bardzo niewielka, zastosowanie rezonatora jako elementu sprzęgającego pozwala uzyskać współczynnik zmian temperaturowych przy zmianach temperatury w zakresie ok. 60</a:t>
            </a:r>
            <a:r>
              <a:rPr lang="pl-PL" sz="2400" baseline="30000" dirty="0">
                <a:latin typeface="Times New Roman" panose="02020603050405020304" pitchFamily="18" charset="0"/>
                <a:cs typeface="Times New Roman" panose="02020603050405020304" pitchFamily="18" charset="0"/>
              </a:rPr>
              <a:t>o</a:t>
            </a:r>
            <a:r>
              <a:rPr lang="pl-PL" sz="2400" dirty="0">
                <a:latin typeface="Times New Roman" panose="02020603050405020304" pitchFamily="18" charset="0"/>
                <a:cs typeface="Times New Roman" panose="02020603050405020304" pitchFamily="18" charset="0"/>
              </a:rPr>
              <a:t>C  na poziomie:</a:t>
            </a:r>
          </a:p>
        </p:txBody>
      </p:sp>
      <mc:AlternateContent xmlns:mc="http://schemas.openxmlformats.org/markup-compatibility/2006" xmlns:a14="http://schemas.microsoft.com/office/drawing/2010/main">
        <mc:Choice Requires="a14">
          <p:sp>
            <p:nvSpPr>
              <p:cNvPr id="3" name="Prostokąt 2">
                <a:extLst>
                  <a:ext uri="{FF2B5EF4-FFF2-40B4-BE49-F238E27FC236}">
                    <a16:creationId xmlns:a16="http://schemas.microsoft.com/office/drawing/2014/main" id="{99AD7917-9625-4CDB-BAB0-660A9A072368}"/>
                  </a:ext>
                </a:extLst>
              </p:cNvPr>
              <p:cNvSpPr/>
              <p:nvPr/>
            </p:nvSpPr>
            <p:spPr>
              <a:xfrm>
                <a:off x="4373737" y="4273665"/>
                <a:ext cx="2951088" cy="862031"/>
              </a:xfrm>
              <a:prstGeom prst="rect">
                <a:avLst/>
              </a:prstGeom>
            </p:spPr>
            <p:txBody>
              <a:bodyPr wrap="square">
                <a:spAutoFit/>
              </a:bodyPr>
              <a:lstStyle/>
              <a:p>
                <a14:m>
                  <m:oMath xmlns:m="http://schemas.openxmlformats.org/officeDocument/2006/math">
                    <m:f>
                      <m:fPr>
                        <m:ctrlPr>
                          <a:rPr lang="pl-PL" sz="3200" i="1">
                            <a:latin typeface="Cambria Math" panose="02040503050406030204" pitchFamily="18" charset="0"/>
                          </a:rPr>
                        </m:ctrlPr>
                      </m:fPr>
                      <m:num>
                        <m:r>
                          <a:rPr lang="pl-PL" sz="3200" i="1">
                            <a:latin typeface="Cambria Math" panose="02040503050406030204" pitchFamily="18" charset="0"/>
                          </a:rPr>
                          <m:t>∆</m:t>
                        </m:r>
                        <m:r>
                          <a:rPr lang="pl-PL" sz="3200" i="1">
                            <a:latin typeface="Cambria Math" panose="02040503050406030204" pitchFamily="18" charset="0"/>
                          </a:rPr>
                          <m:t>𝑓</m:t>
                        </m:r>
                      </m:num>
                      <m:den>
                        <m:r>
                          <a:rPr lang="pl-PL" sz="3200" i="1">
                            <a:latin typeface="Cambria Math" panose="02040503050406030204" pitchFamily="18" charset="0"/>
                          </a:rPr>
                          <m:t>𝑓</m:t>
                        </m:r>
                      </m:den>
                    </m:f>
                    <m:r>
                      <a:rPr lang="pl-PL" sz="3200" i="1">
                        <a:latin typeface="Cambria Math" panose="02040503050406030204" pitchFamily="18" charset="0"/>
                      </a:rPr>
                      <m:t>=</m:t>
                    </m:r>
                  </m:oMath>
                </a14:m>
                <a:r>
                  <a:rPr lang="pl-PL" sz="3200" dirty="0">
                    <a:latin typeface="Times New Roman" panose="02020603050405020304" pitchFamily="18" charset="0"/>
                    <a:cs typeface="Times New Roman" panose="02020603050405020304" pitchFamily="18" charset="0"/>
                  </a:rPr>
                  <a:t> 10</a:t>
                </a:r>
                <a:r>
                  <a:rPr lang="pl-PL" sz="3200" baseline="30000" dirty="0">
                    <a:latin typeface="Times New Roman" panose="02020603050405020304" pitchFamily="18" charset="0"/>
                    <a:cs typeface="Times New Roman" panose="02020603050405020304" pitchFamily="18" charset="0"/>
                  </a:rPr>
                  <a:t>-9 </a:t>
                </a:r>
                <a:r>
                  <a:rPr lang="pl-PL" sz="3200" dirty="0">
                    <a:latin typeface="Times New Roman" panose="02020603050405020304" pitchFamily="18" charset="0"/>
                    <a:cs typeface="Times New Roman" panose="02020603050405020304" pitchFamily="18" charset="0"/>
                  </a:rPr>
                  <a:t>– 10</a:t>
                </a:r>
                <a:r>
                  <a:rPr lang="pl-PL" sz="3200" baseline="30000" dirty="0">
                    <a:latin typeface="Times New Roman" panose="02020603050405020304" pitchFamily="18" charset="0"/>
                    <a:cs typeface="Times New Roman" panose="02020603050405020304" pitchFamily="18" charset="0"/>
                  </a:rPr>
                  <a:t>-12</a:t>
                </a:r>
                <a:r>
                  <a:rPr lang="pl-PL" sz="3200" dirty="0">
                    <a:latin typeface="Times New Roman" panose="02020603050405020304" pitchFamily="18" charset="0"/>
                    <a:cs typeface="Times New Roman" panose="02020603050405020304" pitchFamily="18" charset="0"/>
                  </a:rPr>
                  <a:t> </a:t>
                </a:r>
                <a:endParaRPr lang="pl-PL" sz="3200" dirty="0"/>
              </a:p>
            </p:txBody>
          </p:sp>
        </mc:Choice>
        <mc:Fallback xmlns="">
          <p:sp>
            <p:nvSpPr>
              <p:cNvPr id="3" name="Prostokąt 2">
                <a:extLst>
                  <a:ext uri="{FF2B5EF4-FFF2-40B4-BE49-F238E27FC236}">
                    <a16:creationId xmlns:a16="http://schemas.microsoft.com/office/drawing/2014/main" id="{99AD7917-9625-4CDB-BAB0-660A9A072368}"/>
                  </a:ext>
                </a:extLst>
              </p:cNvPr>
              <p:cNvSpPr>
                <a:spLocks noRot="1" noChangeAspect="1" noMove="1" noResize="1" noEditPoints="1" noAdjustHandles="1" noChangeArrowheads="1" noChangeShapeType="1" noTextEdit="1"/>
              </p:cNvSpPr>
              <p:nvPr/>
            </p:nvSpPr>
            <p:spPr>
              <a:xfrm>
                <a:off x="4373737" y="4273665"/>
                <a:ext cx="2951088" cy="862031"/>
              </a:xfrm>
              <a:prstGeom prst="rect">
                <a:avLst/>
              </a:prstGeom>
              <a:blipFill>
                <a:blip r:embed="rId2"/>
                <a:stretch>
                  <a:fillRect b="-2837"/>
                </a:stretch>
              </a:blipFill>
            </p:spPr>
            <p:txBody>
              <a:bodyPr/>
              <a:lstStyle/>
              <a:p>
                <a:r>
                  <a:rPr lang="pl-PL">
                    <a:noFill/>
                  </a:rPr>
                  <a:t> </a:t>
                </a:r>
              </a:p>
            </p:txBody>
          </p:sp>
        </mc:Fallback>
      </mc:AlternateContent>
    </p:spTree>
    <p:extLst>
      <p:ext uri="{BB962C8B-B14F-4D97-AF65-F5344CB8AC3E}">
        <p14:creationId xmlns:p14="http://schemas.microsoft.com/office/powerpoint/2010/main" val="3145432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C0CA36F6-9F90-43AC-9ACF-0057E66BEBB6}"/>
              </a:ext>
            </a:extLst>
          </p:cNvPr>
          <p:cNvSpPr>
            <a:spLocks noChangeArrowheads="1"/>
          </p:cNvSpPr>
          <p:nvPr/>
        </p:nvSpPr>
        <p:spPr bwMode="auto">
          <a:xfrm>
            <a:off x="881876" y="1857595"/>
            <a:ext cx="10791679"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dirty="0">
                <a:solidFill>
                  <a:srgbClr val="212121"/>
                </a:solidFill>
                <a:latin typeface="Times New Roman" panose="02020603050405020304" pitchFamily="18" charset="0"/>
                <a:cs typeface="Times New Roman" panose="02020603050405020304" pitchFamily="18" charset="0"/>
              </a:rPr>
              <a:t>Wymiana kondensatora na kwarc powoduje poprawę stabilności działania generatora </a:t>
            </a:r>
            <a:endParaRPr lang="pl-PL" altLang="pl-PL" sz="2400" dirty="0">
              <a:latin typeface="Times New Roman" panose="02020603050405020304" pitchFamily="18" charset="0"/>
              <a:cs typeface="Times New Roman" panose="02020603050405020304" pitchFamily="18" charset="0"/>
            </a:endParaRPr>
          </a:p>
        </p:txBody>
      </p:sp>
      <p:pic>
        <p:nvPicPr>
          <p:cNvPr id="71683" name="Picture 2">
            <a:extLst>
              <a:ext uri="{FF2B5EF4-FFF2-40B4-BE49-F238E27FC236}">
                <a16:creationId xmlns:a16="http://schemas.microsoft.com/office/drawing/2014/main" id="{5B4C131E-FBB8-41FD-962D-41F906E91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792" y="2902381"/>
            <a:ext cx="5435908" cy="282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rostokąt 1">
            <a:extLst>
              <a:ext uri="{FF2B5EF4-FFF2-40B4-BE49-F238E27FC236}">
                <a16:creationId xmlns:a16="http://schemas.microsoft.com/office/drawing/2014/main" id="{D4BCF61F-4694-4D9B-AEF7-3E8F8EBF98C6}"/>
              </a:ext>
            </a:extLst>
          </p:cNvPr>
          <p:cNvSpPr/>
          <p:nvPr/>
        </p:nvSpPr>
        <p:spPr>
          <a:xfrm>
            <a:off x="881876" y="234973"/>
            <a:ext cx="9748798" cy="1077218"/>
          </a:xfrm>
          <a:prstGeom prst="rect">
            <a:avLst/>
          </a:prstGeom>
        </p:spPr>
        <p:txBody>
          <a:bodyPr wrap="square">
            <a:spAutoFit/>
          </a:bodyPr>
          <a:lstStyle/>
          <a:p>
            <a:pPr algn="ctr"/>
            <a:r>
              <a:rPr lang="pl-PL" altLang="pl-PL" sz="3200" b="1" i="1" dirty="0">
                <a:solidFill>
                  <a:srgbClr val="212121"/>
                </a:solidFill>
                <a:latin typeface="Times New Roman" panose="02020603050405020304" pitchFamily="18" charset="0"/>
                <a:cs typeface="Times New Roman" panose="02020603050405020304" pitchFamily="18" charset="0"/>
              </a:rPr>
              <a:t>Stabilizowany rezonatorem kwarcowym generator przebiegu prostokątnego </a:t>
            </a:r>
            <a:endParaRPr lang="pl-PL"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D3DA3879-A006-48F4-882E-1E48CC554BBC}"/>
              </a:ext>
            </a:extLst>
          </p:cNvPr>
          <p:cNvSpPr/>
          <p:nvPr/>
        </p:nvSpPr>
        <p:spPr>
          <a:xfrm>
            <a:off x="1647039" y="244440"/>
            <a:ext cx="8553974" cy="1123384"/>
          </a:xfrm>
          <a:prstGeom prst="rect">
            <a:avLst/>
          </a:prstGeom>
        </p:spPr>
        <p:txBody>
          <a:bodyPr wrap="square">
            <a:spAutoFit/>
          </a:bodyPr>
          <a:lstStyle/>
          <a:p>
            <a:pPr algn="ctr">
              <a:spcBef>
                <a:spcPct val="0"/>
              </a:spcBef>
            </a:pPr>
            <a:r>
              <a:rPr lang="pl-PL" altLang="pl-PL" sz="3200" b="1" i="1" dirty="0">
                <a:latin typeface="Times New Roman" panose="02020603050405020304" pitchFamily="18" charset="0"/>
                <a:cs typeface="Times New Roman" panose="02020603050405020304" pitchFamily="18" charset="0"/>
              </a:rPr>
              <a:t>Złożone układy cyfrowe - układy sekwencyjne</a:t>
            </a:r>
          </a:p>
          <a:p>
            <a:pPr algn="ctr">
              <a:spcBef>
                <a:spcPct val="0"/>
              </a:spcBef>
            </a:pPr>
            <a:br>
              <a:rPr lang="pl-PL" altLang="pl-PL" sz="1100" dirty="0"/>
            </a:br>
            <a:r>
              <a:rPr lang="pl-PL" altLang="pl-PL" sz="2400" b="1" i="1" dirty="0">
                <a:latin typeface="Times New Roman" panose="02020603050405020304" pitchFamily="18" charset="0"/>
                <a:ea typeface="Lucida Sans Unicode" panose="020B0602030504020204" pitchFamily="34" charset="0"/>
                <a:cs typeface="Times New Roman" panose="02020603050405020304" pitchFamily="18" charset="0"/>
              </a:rPr>
              <a:t>Liczniki</a:t>
            </a:r>
            <a:endParaRPr lang="pl-PL" altLang="pl-PL" sz="2400" i="1" dirty="0">
              <a:latin typeface="Arial" panose="020B0604020202020204" pitchFamily="34" charset="0"/>
              <a:cs typeface="Arial" panose="020B0604020202020204" pitchFamily="34" charset="0"/>
            </a:endParaRPr>
          </a:p>
        </p:txBody>
      </p:sp>
      <p:sp>
        <p:nvSpPr>
          <p:cNvPr id="5" name="Prostokąt 4">
            <a:extLst>
              <a:ext uri="{FF2B5EF4-FFF2-40B4-BE49-F238E27FC236}">
                <a16:creationId xmlns:a16="http://schemas.microsoft.com/office/drawing/2014/main" id="{7FD50A2A-1C33-48C3-9701-18AC2C8FE204}"/>
              </a:ext>
            </a:extLst>
          </p:cNvPr>
          <p:cNvSpPr/>
          <p:nvPr/>
        </p:nvSpPr>
        <p:spPr>
          <a:xfrm>
            <a:off x="847288" y="1728868"/>
            <a:ext cx="5630411" cy="2677656"/>
          </a:xfrm>
          <a:prstGeom prst="rect">
            <a:avLst/>
          </a:prstGeom>
        </p:spPr>
        <p:txBody>
          <a:bodyPr wrap="square">
            <a:spAutoFit/>
          </a:bodyPr>
          <a:lstStyle/>
          <a:p>
            <a:pPr algn="just">
              <a:spcAft>
                <a:spcPts val="0"/>
              </a:spcAft>
            </a:pPr>
            <a:r>
              <a:rPr lang="pl-PL" sz="2400" dirty="0">
                <a:latin typeface="Times New Roman" panose="02020603050405020304" pitchFamily="18" charset="0"/>
                <a:ea typeface="Lucida Sans Unicode" panose="020B0602030504020204" pitchFamily="34" charset="0"/>
                <a:cs typeface="Times New Roman" panose="02020603050405020304" pitchFamily="18" charset="0"/>
              </a:rPr>
              <a:t>Licznikiem jest sekwencyjny układ cyfrowy zliczający i zapamiętujący impulsy podawane w określonym czasie na szeregowe wejście zliczające.</a:t>
            </a:r>
          </a:p>
          <a:p>
            <a:pPr algn="just">
              <a:spcAft>
                <a:spcPts val="0"/>
              </a:spcAft>
            </a:pPr>
            <a:r>
              <a:rPr lang="pl-PL" sz="2400" dirty="0">
                <a:latin typeface="Times New Roman" panose="02020603050405020304" pitchFamily="18" charset="0"/>
                <a:ea typeface="Lucida Sans Unicode" panose="020B0602030504020204" pitchFamily="34" charset="0"/>
                <a:cs typeface="Times New Roman" panose="02020603050405020304" pitchFamily="18" charset="0"/>
              </a:rPr>
              <a:t>Podział liczników ze względu na budowę, rodzaje pracy oraz sposoby zliczania pokazuje rysunek obok.</a:t>
            </a:r>
            <a:endParaRPr lang="pl-PL" sz="2400" dirty="0">
              <a:latin typeface="Times New Roman" panose="02020603050405020304" pitchFamily="18" charset="0"/>
              <a:ea typeface="Lucida Sans Unicode" panose="020B0602030504020204" pitchFamily="34" charset="0"/>
              <a:cs typeface="Tahoma" panose="020B0604030504040204" pitchFamily="34" charset="0"/>
            </a:endParaRPr>
          </a:p>
        </p:txBody>
      </p:sp>
      <p:pic>
        <p:nvPicPr>
          <p:cNvPr id="6" name="Grafika 5">
            <a:extLst>
              <a:ext uri="{FF2B5EF4-FFF2-40B4-BE49-F238E27FC236}">
                <a16:creationId xmlns:a16="http://schemas.microsoft.com/office/drawing/2014/main" id="{FFB24F5C-8E42-4C1D-86C8-81491D62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6128" y="1482951"/>
            <a:ext cx="3286125" cy="4533900"/>
          </a:xfrm>
          <a:prstGeom prst="rect">
            <a:avLst/>
          </a:prstGeom>
        </p:spPr>
      </p:pic>
      <p:sp>
        <p:nvSpPr>
          <p:cNvPr id="8" name="pole tekstowe 7">
            <a:extLst>
              <a:ext uri="{FF2B5EF4-FFF2-40B4-BE49-F238E27FC236}">
                <a16:creationId xmlns:a16="http://schemas.microsoft.com/office/drawing/2014/main" id="{DDCFED1A-29FE-42F1-946F-F6CDE3EDA5B3}"/>
              </a:ext>
            </a:extLst>
          </p:cNvPr>
          <p:cNvSpPr txBox="1"/>
          <p:nvPr/>
        </p:nvSpPr>
        <p:spPr>
          <a:xfrm>
            <a:off x="847288" y="4890782"/>
            <a:ext cx="5429075" cy="1200329"/>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Krótki komentarz do terminu </a:t>
            </a:r>
            <a:r>
              <a:rPr lang="pl-PL" sz="2400" i="1" dirty="0">
                <a:latin typeface="Times New Roman" panose="02020603050405020304" pitchFamily="18" charset="0"/>
                <a:cs typeface="Times New Roman" panose="02020603050405020304" pitchFamily="18" charset="0"/>
              </a:rPr>
              <a:t>modulo-n</a:t>
            </a:r>
            <a:r>
              <a:rPr lang="pl-PL" sz="2400" dirty="0">
                <a:latin typeface="Times New Roman" panose="02020603050405020304" pitchFamily="18" charset="0"/>
                <a:cs typeface="Times New Roman" panose="02020603050405020304" pitchFamily="18" charset="0"/>
              </a:rPr>
              <a:t>. Jest to licznik który zlicza do n i zaczyna „w kółko” zliczanie od początku.</a:t>
            </a:r>
          </a:p>
        </p:txBody>
      </p:sp>
    </p:spTree>
    <p:extLst>
      <p:ext uri="{BB962C8B-B14F-4D97-AF65-F5344CB8AC3E}">
        <p14:creationId xmlns:p14="http://schemas.microsoft.com/office/powerpoint/2010/main" val="1242303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id="{631EE06C-9475-4735-B3DF-E6BC1A5CFA33}"/>
              </a:ext>
            </a:extLst>
          </p:cNvPr>
          <p:cNvSpPr>
            <a:spLocks noChangeArrowheads="1"/>
          </p:cNvSpPr>
          <p:nvPr/>
        </p:nvSpPr>
        <p:spPr bwMode="auto">
          <a:xfrm>
            <a:off x="4940085" y="330647"/>
            <a:ext cx="15520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pl-PL" altLang="pl-PL" sz="3200" b="1" i="1" dirty="0">
                <a:latin typeface="Times New Roman" panose="02020603050405020304" pitchFamily="18" charset="0"/>
                <a:ea typeface="Lucida Sans Unicode" panose="020B0602030504020204" pitchFamily="34" charset="0"/>
                <a:cs typeface="Times New Roman" panose="02020603050405020304" pitchFamily="18" charset="0"/>
              </a:rPr>
              <a:t>Liczniki</a:t>
            </a:r>
            <a:endParaRPr lang="pl-PL" altLang="pl-PL" sz="3200" i="1" dirty="0">
              <a:latin typeface="Arial" panose="020B0604020202020204" pitchFamily="34" charset="0"/>
              <a:cs typeface="Arial" panose="020B0604020202020204" pitchFamily="34" charset="0"/>
            </a:endParaRPr>
          </a:p>
        </p:txBody>
      </p:sp>
      <p:sp>
        <p:nvSpPr>
          <p:cNvPr id="3" name="Prostokąt 2">
            <a:extLst>
              <a:ext uri="{FF2B5EF4-FFF2-40B4-BE49-F238E27FC236}">
                <a16:creationId xmlns:a16="http://schemas.microsoft.com/office/drawing/2014/main" id="{283F0BAE-AE43-4CBA-9DDD-22337B9D0889}"/>
              </a:ext>
            </a:extLst>
          </p:cNvPr>
          <p:cNvSpPr/>
          <p:nvPr/>
        </p:nvSpPr>
        <p:spPr>
          <a:xfrm>
            <a:off x="1286310" y="1459004"/>
            <a:ext cx="9946372" cy="1200329"/>
          </a:xfrm>
          <a:prstGeom prst="rect">
            <a:avLst/>
          </a:prstGeom>
        </p:spPr>
        <p:txBody>
          <a:bodyPr wrap="square">
            <a:spAutoFit/>
          </a:bodyPr>
          <a:lstStyle/>
          <a:p>
            <a:pPr algn="just">
              <a:spcAft>
                <a:spcPts val="0"/>
              </a:spcAft>
            </a:pPr>
            <a:r>
              <a:rPr lang="pl-PL" sz="2400" dirty="0">
                <a:latin typeface="Times New Roman" panose="02020603050405020304" pitchFamily="18" charset="0"/>
                <a:ea typeface="Lucida Sans Unicode" panose="020B0602030504020204" pitchFamily="34" charset="0"/>
                <a:cs typeface="Times New Roman" panose="02020603050405020304" pitchFamily="18" charset="0"/>
              </a:rPr>
              <a:t>Najprostszym licznikiem jest licznik modulo-2 którym jest przerzutnik </a:t>
            </a:r>
            <a:r>
              <a:rPr lang="pl-PL" sz="2400" dirty="0" err="1">
                <a:latin typeface="Times New Roman" panose="02020603050405020304" pitchFamily="18" charset="0"/>
                <a:ea typeface="Lucida Sans Unicode" panose="020B0602030504020204" pitchFamily="34" charset="0"/>
                <a:cs typeface="Times New Roman" panose="02020603050405020304" pitchFamily="18" charset="0"/>
              </a:rPr>
              <a:t>bistabilny</a:t>
            </a:r>
            <a:r>
              <a:rPr lang="pl-PL" sz="2400" dirty="0">
                <a:latin typeface="Times New Roman" panose="02020603050405020304" pitchFamily="18" charset="0"/>
                <a:ea typeface="Lucida Sans Unicode" panose="020B0602030504020204" pitchFamily="34" charset="0"/>
                <a:cs typeface="Times New Roman" panose="02020603050405020304" pitchFamily="18" charset="0"/>
              </a:rPr>
              <a:t> JK w trybie </a:t>
            </a:r>
            <a:r>
              <a:rPr lang="pl-PL" sz="2400" dirty="0" err="1">
                <a:latin typeface="Times New Roman" panose="02020603050405020304" pitchFamily="18" charset="0"/>
                <a:ea typeface="Lucida Sans Unicode" panose="020B0602030504020204" pitchFamily="34" charset="0"/>
                <a:cs typeface="Times New Roman" panose="02020603050405020304" pitchFamily="18" charset="0"/>
              </a:rPr>
              <a:t>Toggle</a:t>
            </a:r>
            <a:r>
              <a:rPr lang="pl-PL" sz="2400" dirty="0">
                <a:latin typeface="Times New Roman" panose="02020603050405020304" pitchFamily="18" charset="0"/>
                <a:ea typeface="Lucida Sans Unicode" panose="020B0602030504020204" pitchFamily="34" charset="0"/>
                <a:cs typeface="Times New Roman" panose="02020603050405020304" pitchFamily="18" charset="0"/>
              </a:rPr>
              <a:t>. Jest to układ zliczający będący zarówno licznikiem asynchronicznym jak i synchronicznym. </a:t>
            </a:r>
            <a:endParaRPr lang="pl-PL" sz="2400" dirty="0">
              <a:latin typeface="Times New Roman" panose="02020603050405020304" pitchFamily="18" charset="0"/>
              <a:ea typeface="Lucida Sans Unicode" panose="020B0602030504020204" pitchFamily="34" charset="0"/>
              <a:cs typeface="Tahoma" panose="020B0604030504040204" pitchFamily="34" charset="0"/>
            </a:endParaRPr>
          </a:p>
        </p:txBody>
      </p:sp>
      <p:pic>
        <p:nvPicPr>
          <p:cNvPr id="6" name="Obraz 5">
            <a:extLst>
              <a:ext uri="{FF2B5EF4-FFF2-40B4-BE49-F238E27FC236}">
                <a16:creationId xmlns:a16="http://schemas.microsoft.com/office/drawing/2014/main" id="{4D3B0FE9-662A-4102-8455-C116D5C9BEE2}"/>
              </a:ext>
            </a:extLst>
          </p:cNvPr>
          <p:cNvPicPr/>
          <p:nvPr/>
        </p:nvPicPr>
        <p:blipFill>
          <a:blip r:embed="rId2" cstate="print"/>
          <a:srcRect/>
          <a:stretch>
            <a:fillRect/>
          </a:stretch>
        </p:blipFill>
        <p:spPr bwMode="auto">
          <a:xfrm>
            <a:off x="7164153" y="2957075"/>
            <a:ext cx="3047834" cy="1837648"/>
          </a:xfrm>
          <a:prstGeom prst="rect">
            <a:avLst/>
          </a:prstGeom>
          <a:noFill/>
          <a:ln w="9525">
            <a:noFill/>
            <a:miter lim="800000"/>
            <a:headEnd/>
            <a:tailEnd/>
          </a:ln>
        </p:spPr>
      </p:pic>
      <p:sp>
        <p:nvSpPr>
          <p:cNvPr id="5" name="pole tekstowe 4">
            <a:extLst>
              <a:ext uri="{FF2B5EF4-FFF2-40B4-BE49-F238E27FC236}">
                <a16:creationId xmlns:a16="http://schemas.microsoft.com/office/drawing/2014/main" id="{777C5605-4B09-4CB2-BEAB-3BAF771093F0}"/>
              </a:ext>
            </a:extLst>
          </p:cNvPr>
          <p:cNvSpPr txBox="1"/>
          <p:nvPr/>
        </p:nvSpPr>
        <p:spPr>
          <a:xfrm>
            <a:off x="1424540" y="3229172"/>
            <a:ext cx="4928135" cy="2677656"/>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Zliczane impulsy to momenty w których na wejściu </a:t>
            </a:r>
            <a:r>
              <a:rPr lang="pl-PL" sz="2400" dirty="0" err="1">
                <a:latin typeface="Times New Roman" panose="02020603050405020304" pitchFamily="18" charset="0"/>
                <a:cs typeface="Times New Roman" panose="02020603050405020304" pitchFamily="18" charset="0"/>
              </a:rPr>
              <a:t>Clock</a:t>
            </a:r>
            <a:r>
              <a:rPr lang="pl-PL" sz="2400" dirty="0">
                <a:latin typeface="Times New Roman" panose="02020603050405020304" pitchFamily="18" charset="0"/>
                <a:cs typeface="Times New Roman" panose="02020603050405020304" pitchFamily="18" charset="0"/>
              </a:rPr>
              <a:t> pojawia się w przypadku użycia przerzutnika JK oznaczonego tak jak na rysunku zbocza opadające.</a:t>
            </a:r>
          </a:p>
          <a:p>
            <a:r>
              <a:rPr lang="pl-PL" sz="2400" dirty="0">
                <a:latin typeface="Times New Roman" panose="02020603050405020304" pitchFamily="18" charset="0"/>
                <a:cs typeface="Times New Roman" panose="02020603050405020304" pitchFamily="18" charset="0"/>
              </a:rPr>
              <a:t>Zostaną w czasie okresu zliczone dwa kolejne impulsy.</a:t>
            </a:r>
          </a:p>
        </p:txBody>
      </p:sp>
      <p:pic>
        <p:nvPicPr>
          <p:cNvPr id="8" name="Grafika 7">
            <a:extLst>
              <a:ext uri="{FF2B5EF4-FFF2-40B4-BE49-F238E27FC236}">
                <a16:creationId xmlns:a16="http://schemas.microsoft.com/office/drawing/2014/main" id="{9F6B53EB-0532-4634-BF29-26682F046E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28458" y="5168164"/>
            <a:ext cx="4016553" cy="1348313"/>
          </a:xfrm>
          <a:prstGeom prst="rect">
            <a:avLst/>
          </a:prstGeom>
        </p:spPr>
      </p:pic>
    </p:spTree>
    <p:extLst>
      <p:ext uri="{BB962C8B-B14F-4D97-AF65-F5344CB8AC3E}">
        <p14:creationId xmlns:p14="http://schemas.microsoft.com/office/powerpoint/2010/main" val="4209276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Obraz 2">
            <a:extLst>
              <a:ext uri="{FF2B5EF4-FFF2-40B4-BE49-F238E27FC236}">
                <a16:creationId xmlns:a16="http://schemas.microsoft.com/office/drawing/2014/main" id="{8743FCAB-5DDC-4703-901C-2E33DAD0B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73" y="3940995"/>
            <a:ext cx="5412623" cy="192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pole tekstowe 5">
            <a:extLst>
              <a:ext uri="{FF2B5EF4-FFF2-40B4-BE49-F238E27FC236}">
                <a16:creationId xmlns:a16="http://schemas.microsoft.com/office/drawing/2014/main" id="{F585555B-C972-4331-9EFF-E70B2D030101}"/>
              </a:ext>
            </a:extLst>
          </p:cNvPr>
          <p:cNvSpPr txBox="1">
            <a:spLocks noChangeArrowheads="1"/>
          </p:cNvSpPr>
          <p:nvPr/>
        </p:nvSpPr>
        <p:spPr bwMode="auto">
          <a:xfrm>
            <a:off x="2758918" y="324217"/>
            <a:ext cx="59089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pl-PL" altLang="pl-PL" sz="3200" b="1" i="1" dirty="0">
                <a:solidFill>
                  <a:srgbClr val="000000"/>
                </a:solidFill>
                <a:latin typeface="Times New Roman" panose="02020603050405020304" pitchFamily="18" charset="0"/>
                <a:cs typeface="Times New Roman" panose="02020603050405020304" pitchFamily="18" charset="0"/>
              </a:rPr>
              <a:t>Asynchroniczny l</a:t>
            </a:r>
            <a:r>
              <a:rPr lang="pl-PL" altLang="pl-PL" sz="3200" b="1" i="1" dirty="0">
                <a:latin typeface="Times New Roman" panose="02020603050405020304" pitchFamily="18" charset="0"/>
                <a:cs typeface="Times New Roman" panose="02020603050405020304" pitchFamily="18" charset="0"/>
              </a:rPr>
              <a:t>icznik modulo 8 </a:t>
            </a:r>
          </a:p>
          <a:p>
            <a:pPr algn="ctr" eaLnBrk="1" hangingPunct="1">
              <a:lnSpc>
                <a:spcPct val="100000"/>
              </a:lnSpc>
              <a:spcBef>
                <a:spcPct val="0"/>
              </a:spcBef>
              <a:buFontTx/>
              <a:buNone/>
            </a:pPr>
            <a:r>
              <a:rPr lang="pl-PL" altLang="pl-PL" b="1" i="1" dirty="0" err="1">
                <a:latin typeface="Times New Roman" panose="02020603050405020304" pitchFamily="18" charset="0"/>
                <a:cs typeface="Times New Roman" panose="02020603050405020304" pitchFamily="18" charset="0"/>
              </a:rPr>
              <a:t>Up</a:t>
            </a:r>
            <a:r>
              <a:rPr lang="pl-PL" altLang="pl-PL" b="1" i="1" dirty="0">
                <a:latin typeface="Times New Roman" panose="02020603050405020304" pitchFamily="18" charset="0"/>
                <a:cs typeface="Times New Roman" panose="02020603050405020304" pitchFamily="18" charset="0"/>
              </a:rPr>
              <a:t> </a:t>
            </a:r>
            <a:r>
              <a:rPr lang="pl-PL" altLang="pl-PL" b="1" i="1" dirty="0" err="1">
                <a:latin typeface="Times New Roman" panose="02020603050405020304" pitchFamily="18" charset="0"/>
                <a:cs typeface="Times New Roman" panose="02020603050405020304" pitchFamily="18" charset="0"/>
              </a:rPr>
              <a:t>counter</a:t>
            </a:r>
            <a:endParaRPr lang="pl-PL" altLang="pl-PL"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pole tekstowe 1">
                <a:extLst>
                  <a:ext uri="{FF2B5EF4-FFF2-40B4-BE49-F238E27FC236}">
                    <a16:creationId xmlns:a16="http://schemas.microsoft.com/office/drawing/2014/main" id="{4E53AF81-1767-4A6F-AAFC-30682BD912B3}"/>
                  </a:ext>
                </a:extLst>
              </p:cNvPr>
              <p:cNvSpPr txBox="1"/>
              <p:nvPr/>
            </p:nvSpPr>
            <p:spPr>
              <a:xfrm>
                <a:off x="510139" y="1716677"/>
                <a:ext cx="10828421" cy="1569660"/>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Łącząc kaskadowo trzy przerzutniki JK pracujące w trybie T każdy, otrzymamy licznik modulo 8. Jeśli to będą przerzutniki o symbolach jak na rysunku czyli przerzucające na zboczu opadającym to otrzymamy licznik modulo 8 zliczający do przodu. Kolejne stany widziane na wyjściach </a:t>
                </a:r>
                <a14:m>
                  <m:oMath xmlns:m="http://schemas.openxmlformats.org/officeDocument/2006/math">
                    <m:sSub>
                      <m:sSubPr>
                        <m:ctrlPr>
                          <a:rPr lang="pl-PL" sz="2400" i="1" smtClean="0">
                            <a:latin typeface="Cambria Math" panose="02040503050406030204" pitchFamily="18" charset="0"/>
                            <a:cs typeface="Times New Roman" panose="02020603050405020304" pitchFamily="18" charset="0"/>
                          </a:rPr>
                        </m:ctrlPr>
                      </m:sSubPr>
                      <m:e>
                        <m:r>
                          <a:rPr lang="pl-PL" sz="2400" b="0" i="1" smtClean="0">
                            <a:latin typeface="Cambria Math" panose="02040503050406030204" pitchFamily="18" charset="0"/>
                            <a:cs typeface="Times New Roman" panose="02020603050405020304" pitchFamily="18" charset="0"/>
                          </a:rPr>
                          <m:t>𝑄</m:t>
                        </m:r>
                      </m:e>
                      <m:sub>
                        <m:r>
                          <a:rPr lang="pl-PL" sz="2400" b="0" i="1" smtClean="0">
                            <a:latin typeface="Cambria Math" panose="02040503050406030204" pitchFamily="18" charset="0"/>
                            <a:cs typeface="Times New Roman" panose="02020603050405020304" pitchFamily="18" charset="0"/>
                          </a:rPr>
                          <m:t>0</m:t>
                        </m:r>
                      </m:sub>
                    </m:sSub>
                  </m:oMath>
                </a14:m>
                <a:r>
                  <a:rPr lang="pl-PL" sz="2400" dirty="0">
                    <a:latin typeface="Times New Roman" panose="02020603050405020304" pitchFamily="18" charset="0"/>
                    <a:cs typeface="Times New Roman" panose="02020603050405020304" pitchFamily="18" charset="0"/>
                  </a:rPr>
                  <a:t>,</a:t>
                </a:r>
                <a:r>
                  <a:rPr lang="pl-PL" sz="2400" dirty="0">
                    <a:cs typeface="Times New Roman" panose="02020603050405020304" pitchFamily="18" charset="0"/>
                  </a:rPr>
                  <a:t> </a:t>
                </a:r>
                <a14:m>
                  <m:oMath xmlns:m="http://schemas.openxmlformats.org/officeDocument/2006/math">
                    <m:sSub>
                      <m:sSubPr>
                        <m:ctrlPr>
                          <a:rPr lang="pl-PL" sz="2400" i="1">
                            <a:latin typeface="Cambria Math" panose="02040503050406030204" pitchFamily="18" charset="0"/>
                            <a:cs typeface="Times New Roman" panose="02020603050405020304" pitchFamily="18" charset="0"/>
                          </a:rPr>
                        </m:ctrlPr>
                      </m:sSubPr>
                      <m:e>
                        <m:r>
                          <a:rPr lang="pl-PL" sz="2400" i="1">
                            <a:latin typeface="Cambria Math" panose="02040503050406030204" pitchFamily="18" charset="0"/>
                            <a:cs typeface="Times New Roman" panose="02020603050405020304" pitchFamily="18" charset="0"/>
                          </a:rPr>
                          <m:t>𝑄</m:t>
                        </m:r>
                      </m:e>
                      <m:sub>
                        <m:r>
                          <a:rPr lang="pl-PL" sz="2400" b="0" i="1" smtClean="0">
                            <a:latin typeface="Cambria Math" panose="02040503050406030204" pitchFamily="18" charset="0"/>
                            <a:cs typeface="Times New Roman" panose="02020603050405020304" pitchFamily="18" charset="0"/>
                          </a:rPr>
                          <m:t>1</m:t>
                        </m:r>
                      </m:sub>
                    </m:sSub>
                  </m:oMath>
                </a14:m>
                <a:r>
                  <a:rPr lang="pl-PL" sz="2400" dirty="0">
                    <a:latin typeface="Times New Roman" panose="02020603050405020304" pitchFamily="18" charset="0"/>
                    <a:cs typeface="Times New Roman" panose="02020603050405020304" pitchFamily="18" charset="0"/>
                  </a:rPr>
                  <a:t>,</a:t>
                </a:r>
                <a:r>
                  <a:rPr lang="pl-PL" sz="2400" dirty="0">
                    <a:cs typeface="Times New Roman" panose="02020603050405020304" pitchFamily="18" charset="0"/>
                  </a:rPr>
                  <a:t> </a:t>
                </a:r>
                <a14:m>
                  <m:oMath xmlns:m="http://schemas.openxmlformats.org/officeDocument/2006/math">
                    <m:sSub>
                      <m:sSubPr>
                        <m:ctrlPr>
                          <a:rPr lang="pl-PL" sz="2400" i="1">
                            <a:latin typeface="Cambria Math" panose="02040503050406030204" pitchFamily="18" charset="0"/>
                            <a:cs typeface="Times New Roman" panose="02020603050405020304" pitchFamily="18" charset="0"/>
                          </a:rPr>
                        </m:ctrlPr>
                      </m:sSubPr>
                      <m:e>
                        <m:r>
                          <a:rPr lang="pl-PL" sz="2400" i="1">
                            <a:latin typeface="Cambria Math" panose="02040503050406030204" pitchFamily="18" charset="0"/>
                            <a:cs typeface="Times New Roman" panose="02020603050405020304" pitchFamily="18" charset="0"/>
                          </a:rPr>
                          <m:t>𝑄</m:t>
                        </m:r>
                      </m:e>
                      <m:sub>
                        <m:r>
                          <a:rPr lang="pl-PL" sz="2400" b="0" i="1" smtClean="0">
                            <a:latin typeface="Cambria Math" panose="02040503050406030204" pitchFamily="18" charset="0"/>
                            <a:cs typeface="Times New Roman" panose="02020603050405020304" pitchFamily="18" charset="0"/>
                          </a:rPr>
                          <m:t>2</m:t>
                        </m:r>
                      </m:sub>
                    </m:sSub>
                  </m:oMath>
                </a14:m>
                <a:r>
                  <a:rPr lang="pl-PL" sz="2400" dirty="0">
                    <a:latin typeface="Times New Roman" panose="02020603050405020304" pitchFamily="18" charset="0"/>
                    <a:cs typeface="Times New Roman" panose="02020603050405020304" pitchFamily="18" charset="0"/>
                  </a:rPr>
                  <a:t> są stanami narastającymi kolejno od 0 do 7.</a:t>
                </a:r>
              </a:p>
            </p:txBody>
          </p:sp>
        </mc:Choice>
        <mc:Fallback xmlns="">
          <p:sp>
            <p:nvSpPr>
              <p:cNvPr id="2" name="pole tekstowe 1">
                <a:extLst>
                  <a:ext uri="{FF2B5EF4-FFF2-40B4-BE49-F238E27FC236}">
                    <a16:creationId xmlns:a16="http://schemas.microsoft.com/office/drawing/2014/main" id="{4E53AF81-1767-4A6F-AAFC-30682BD912B3}"/>
                  </a:ext>
                </a:extLst>
              </p:cNvPr>
              <p:cNvSpPr txBox="1">
                <a:spLocks noRot="1" noChangeAspect="1" noMove="1" noResize="1" noEditPoints="1" noAdjustHandles="1" noChangeArrowheads="1" noChangeShapeType="1" noTextEdit="1"/>
              </p:cNvSpPr>
              <p:nvPr/>
            </p:nvSpPr>
            <p:spPr>
              <a:xfrm>
                <a:off x="510139" y="1716677"/>
                <a:ext cx="10828421" cy="1569660"/>
              </a:xfrm>
              <a:prstGeom prst="rect">
                <a:avLst/>
              </a:prstGeom>
              <a:blipFill>
                <a:blip r:embed="rId3"/>
                <a:stretch>
                  <a:fillRect l="-901" t="-3113" r="-1464" b="-7782"/>
                </a:stretch>
              </a:blipFill>
            </p:spPr>
            <p:txBody>
              <a:bodyPr/>
              <a:lstStyle/>
              <a:p>
                <a:r>
                  <a:rPr lang="pl-PL">
                    <a:noFill/>
                  </a:rPr>
                  <a:t> </a:t>
                </a:r>
              </a:p>
            </p:txBody>
          </p:sp>
        </mc:Fallback>
      </mc:AlternateContent>
      <p:pic>
        <p:nvPicPr>
          <p:cNvPr id="3" name="Grafika 2">
            <a:extLst>
              <a:ext uri="{FF2B5EF4-FFF2-40B4-BE49-F238E27FC236}">
                <a16:creationId xmlns:a16="http://schemas.microsoft.com/office/drawing/2014/main" id="{28A31A13-0A6E-4121-A040-73371151CC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7634" y="4013734"/>
            <a:ext cx="3986463" cy="2021305"/>
          </a:xfrm>
          <a:prstGeom prst="rect">
            <a:avLst/>
          </a:prstGeom>
        </p:spPr>
      </p:pic>
    </p:spTree>
    <p:extLst>
      <p:ext uri="{BB962C8B-B14F-4D97-AF65-F5344CB8AC3E}">
        <p14:creationId xmlns:p14="http://schemas.microsoft.com/office/powerpoint/2010/main" val="357097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Obraz 1">
            <a:extLst>
              <a:ext uri="{FF2B5EF4-FFF2-40B4-BE49-F238E27FC236}">
                <a16:creationId xmlns:a16="http://schemas.microsoft.com/office/drawing/2014/main" id="{140CA6E4-63D0-4837-A907-1BA212845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224" y="1392483"/>
            <a:ext cx="3081830" cy="188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Obraz 2">
            <a:extLst>
              <a:ext uri="{FF2B5EF4-FFF2-40B4-BE49-F238E27FC236}">
                <a16:creationId xmlns:a16="http://schemas.microsoft.com/office/drawing/2014/main" id="{C8C2E394-D967-41DF-AECA-806DF47A0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1" y="4258905"/>
            <a:ext cx="5199290" cy="188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Obraz 3">
            <a:extLst>
              <a:ext uri="{FF2B5EF4-FFF2-40B4-BE49-F238E27FC236}">
                <a16:creationId xmlns:a16="http://schemas.microsoft.com/office/drawing/2014/main" id="{E92970B9-B099-49F8-A0B4-571CE6D2B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918" y="4258905"/>
            <a:ext cx="400250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ole tekstowe 1">
            <a:extLst>
              <a:ext uri="{FF2B5EF4-FFF2-40B4-BE49-F238E27FC236}">
                <a16:creationId xmlns:a16="http://schemas.microsoft.com/office/drawing/2014/main" id="{96A79433-9803-40BF-B874-28A893686F92}"/>
              </a:ext>
            </a:extLst>
          </p:cNvPr>
          <p:cNvSpPr txBox="1"/>
          <p:nvPr/>
        </p:nvSpPr>
        <p:spPr>
          <a:xfrm>
            <a:off x="699814" y="199492"/>
            <a:ext cx="10413638" cy="954107"/>
          </a:xfrm>
          <a:prstGeom prst="rect">
            <a:avLst/>
          </a:prstGeom>
          <a:noFill/>
        </p:spPr>
        <p:txBody>
          <a:bodyPr wrap="square" rtlCol="0">
            <a:spAutoFit/>
          </a:bodyPr>
          <a:lstStyle/>
          <a:p>
            <a:r>
              <a:rPr lang="pl-PL" sz="2800" dirty="0">
                <a:latin typeface="Times New Roman" panose="02020603050405020304" pitchFamily="18" charset="0"/>
                <a:cs typeface="Times New Roman" panose="02020603050405020304" pitchFamily="18" charset="0"/>
              </a:rPr>
              <a:t>Poniżej zwrócono uwagę w działaniu przerzutnika RS zbudowanego z bramek NAND dla dwóch sytuacji:</a:t>
            </a:r>
          </a:p>
        </p:txBody>
      </p:sp>
      <p:sp>
        <p:nvSpPr>
          <p:cNvPr id="3" name="pole tekstowe 2">
            <a:extLst>
              <a:ext uri="{FF2B5EF4-FFF2-40B4-BE49-F238E27FC236}">
                <a16:creationId xmlns:a16="http://schemas.microsoft.com/office/drawing/2014/main" id="{37FB2D04-D256-4080-B6D2-AE9B755348A5}"/>
              </a:ext>
            </a:extLst>
          </p:cNvPr>
          <p:cNvSpPr txBox="1"/>
          <p:nvPr/>
        </p:nvSpPr>
        <p:spPr>
          <a:xfrm>
            <a:off x="1107816" y="1564164"/>
            <a:ext cx="4427586" cy="1938992"/>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Próba równoczesnego wyzwalania </a:t>
            </a:r>
          </a:p>
          <a:p>
            <a:r>
              <a:rPr lang="pl-PL" sz="2400" dirty="0">
                <a:latin typeface="Times New Roman" panose="02020603050405020304" pitchFamily="18" charset="0"/>
                <a:cs typeface="Times New Roman" panose="02020603050405020304" pitchFamily="18" charset="0"/>
              </a:rPr>
              <a:t>Sygnałami niskiego poziomu na obu wejściach. Jest to sytuacja zwana bardzo trafnie po angielsku: </a:t>
            </a:r>
            <a:r>
              <a:rPr lang="pl-PL" sz="2400" b="1" dirty="0" err="1">
                <a:latin typeface="Times New Roman" panose="02020603050405020304" pitchFamily="18" charset="0"/>
                <a:cs typeface="Times New Roman" panose="02020603050405020304" pitchFamily="18" charset="0"/>
              </a:rPr>
              <a:t>Invalid</a:t>
            </a:r>
            <a:r>
              <a:rPr lang="pl-PL" sz="2400" b="1" dirty="0">
                <a:latin typeface="Times New Roman" panose="02020603050405020304" pitchFamily="18" charset="0"/>
                <a:cs typeface="Times New Roman" panose="02020603050405020304" pitchFamily="18" charset="0"/>
              </a:rPr>
              <a:t> </a:t>
            </a:r>
            <a:r>
              <a:rPr lang="pl-PL" sz="2400" b="1" dirty="0" err="1">
                <a:latin typeface="Times New Roman" panose="02020603050405020304" pitchFamily="18" charset="0"/>
                <a:cs typeface="Times New Roman" panose="02020603050405020304" pitchFamily="18" charset="0"/>
              </a:rPr>
              <a:t>condition</a:t>
            </a:r>
            <a:endParaRPr lang="pl-PL" sz="2400" b="1" dirty="0">
              <a:latin typeface="Times New Roman" panose="02020603050405020304" pitchFamily="18" charset="0"/>
              <a:cs typeface="Times New Roman" panose="02020603050405020304" pitchFamily="18" charset="0"/>
            </a:endParaRPr>
          </a:p>
        </p:txBody>
      </p:sp>
      <p:sp>
        <p:nvSpPr>
          <p:cNvPr id="4" name="pole tekstowe 3">
            <a:extLst>
              <a:ext uri="{FF2B5EF4-FFF2-40B4-BE49-F238E27FC236}">
                <a16:creationId xmlns:a16="http://schemas.microsoft.com/office/drawing/2014/main" id="{D45DCE01-B22E-4F4F-8F0A-CC08B46CDCCC}"/>
              </a:ext>
            </a:extLst>
          </p:cNvPr>
          <p:cNvSpPr txBox="1"/>
          <p:nvPr/>
        </p:nvSpPr>
        <p:spPr>
          <a:xfrm>
            <a:off x="520117" y="2155971"/>
            <a:ext cx="492443" cy="584775"/>
          </a:xfrm>
          <a:prstGeom prst="rect">
            <a:avLst/>
          </a:prstGeom>
          <a:noFill/>
        </p:spPr>
        <p:txBody>
          <a:bodyPr wrap="none" rtlCol="0">
            <a:spAutoFit/>
          </a:bodyPr>
          <a:lstStyle/>
          <a:p>
            <a:r>
              <a:rPr lang="pl-PL" sz="3200" dirty="0">
                <a:latin typeface="Times New Roman" panose="02020603050405020304" pitchFamily="18" charset="0"/>
                <a:cs typeface="Times New Roman" panose="02020603050405020304" pitchFamily="18" charset="0"/>
              </a:rPr>
              <a:t>1.</a:t>
            </a:r>
          </a:p>
        </p:txBody>
      </p:sp>
      <p:sp>
        <p:nvSpPr>
          <p:cNvPr id="5" name="pole tekstowe 4">
            <a:extLst>
              <a:ext uri="{FF2B5EF4-FFF2-40B4-BE49-F238E27FC236}">
                <a16:creationId xmlns:a16="http://schemas.microsoft.com/office/drawing/2014/main" id="{A5942F21-35AF-4558-992B-50FCB01A0CF3}"/>
              </a:ext>
            </a:extLst>
          </p:cNvPr>
          <p:cNvSpPr txBox="1"/>
          <p:nvPr/>
        </p:nvSpPr>
        <p:spPr>
          <a:xfrm>
            <a:off x="699814" y="5258455"/>
            <a:ext cx="492443" cy="584775"/>
          </a:xfrm>
          <a:prstGeom prst="rect">
            <a:avLst/>
          </a:prstGeom>
          <a:noFill/>
        </p:spPr>
        <p:txBody>
          <a:bodyPr wrap="none" rtlCol="0">
            <a:spAutoFit/>
          </a:bodyPr>
          <a:lstStyle/>
          <a:p>
            <a:r>
              <a:rPr lang="pl-PL" sz="3200" dirty="0">
                <a:latin typeface="Times New Roman" panose="02020603050405020304" pitchFamily="18" charset="0"/>
                <a:cs typeface="Times New Roman" panose="02020603050405020304" pitchFamily="18" charset="0"/>
              </a:rPr>
              <a:t>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7">
            <a:extLst>
              <a:ext uri="{FF2B5EF4-FFF2-40B4-BE49-F238E27FC236}">
                <a16:creationId xmlns:a16="http://schemas.microsoft.com/office/drawing/2014/main" id="{7207806E-BE89-4288-9FA4-AD1FF0198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077" y="3600450"/>
            <a:ext cx="5185695" cy="18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pole tekstowe 2">
                <a:extLst>
                  <a:ext uri="{FF2B5EF4-FFF2-40B4-BE49-F238E27FC236}">
                    <a16:creationId xmlns:a16="http://schemas.microsoft.com/office/drawing/2014/main" id="{6B3C7F1D-F778-46B7-99F1-81FCD86A716A}"/>
                  </a:ext>
                </a:extLst>
              </p:cNvPr>
              <p:cNvSpPr txBox="1"/>
              <p:nvPr/>
            </p:nvSpPr>
            <p:spPr>
              <a:xfrm>
                <a:off x="866775" y="1520418"/>
                <a:ext cx="10201275" cy="1478097"/>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Gdyby użyć przerzutników JK wyzwalanych zboczem narastającym (jak na rysunku) to aby uzyskać licznik zliczający do przodu trzeba skorzystać z wyjść </a:t>
                </a:r>
                <a14:m>
                  <m:oMath xmlns:m="http://schemas.openxmlformats.org/officeDocument/2006/math">
                    <m:acc>
                      <m:accPr>
                        <m:chr m:val="̅"/>
                        <m:ctrlPr>
                          <a:rPr lang="pl-PL" sz="2400" i="1" smtClean="0">
                            <a:latin typeface="Cambria Math" panose="02040503050406030204" pitchFamily="18" charset="0"/>
                          </a:rPr>
                        </m:ctrlPr>
                      </m:accPr>
                      <m:e>
                        <m:r>
                          <m:rPr>
                            <m:sty m:val="p"/>
                          </m:rPr>
                          <a:rPr lang="pl-PL" sz="2400" b="0" i="0" smtClean="0">
                            <a:latin typeface="Cambria Math" panose="02040503050406030204" pitchFamily="18" charset="0"/>
                          </a:rPr>
                          <m:t>Q</m:t>
                        </m:r>
                      </m:e>
                    </m:acc>
                  </m:oMath>
                </a14:m>
                <a:r>
                  <a:rPr lang="pl-PL" sz="2400" dirty="0">
                    <a:latin typeface="Times New Roman" panose="02020603050405020304" pitchFamily="18" charset="0"/>
                    <a:cs typeface="Times New Roman" panose="02020603050405020304" pitchFamily="18" charset="0"/>
                  </a:rPr>
                  <a:t> i połączyć je z wejściami kolejnych stopni tak jak pokazuje to rysunek poniżej.</a:t>
                </a:r>
                <a:endParaRPr lang="pl-PL"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pl-PL" dirty="0"/>
              </a:p>
            </p:txBody>
          </p:sp>
        </mc:Choice>
        <mc:Fallback xmlns="">
          <p:sp>
            <p:nvSpPr>
              <p:cNvPr id="3" name="pole tekstowe 2">
                <a:extLst>
                  <a:ext uri="{FF2B5EF4-FFF2-40B4-BE49-F238E27FC236}">
                    <a16:creationId xmlns:a16="http://schemas.microsoft.com/office/drawing/2014/main" id="{6B3C7F1D-F778-46B7-99F1-81FCD86A716A}"/>
                  </a:ext>
                </a:extLst>
              </p:cNvPr>
              <p:cNvSpPr txBox="1">
                <a:spLocks noRot="1" noChangeAspect="1" noMove="1" noResize="1" noEditPoints="1" noAdjustHandles="1" noChangeArrowheads="1" noChangeShapeType="1" noTextEdit="1"/>
              </p:cNvSpPr>
              <p:nvPr/>
            </p:nvSpPr>
            <p:spPr>
              <a:xfrm>
                <a:off x="866775" y="1520418"/>
                <a:ext cx="10201275" cy="1478097"/>
              </a:xfrm>
              <a:prstGeom prst="rect">
                <a:avLst/>
              </a:prstGeom>
              <a:blipFill>
                <a:blip r:embed="rId3"/>
                <a:stretch>
                  <a:fillRect l="-896" t="-3292" r="-3644"/>
                </a:stretch>
              </a:blipFill>
            </p:spPr>
            <p:txBody>
              <a:bodyPr/>
              <a:lstStyle/>
              <a:p>
                <a:r>
                  <a:rPr lang="pl-PL">
                    <a:noFill/>
                  </a:rPr>
                  <a:t> </a:t>
                </a:r>
              </a:p>
            </p:txBody>
          </p:sp>
        </mc:Fallback>
      </mc:AlternateContent>
      <p:sp>
        <p:nvSpPr>
          <p:cNvPr id="6" name="Prostokąt 5">
            <a:extLst>
              <a:ext uri="{FF2B5EF4-FFF2-40B4-BE49-F238E27FC236}">
                <a16:creationId xmlns:a16="http://schemas.microsoft.com/office/drawing/2014/main" id="{B5982E4B-8FC0-46BC-BEFF-223F4E79CE0F}"/>
              </a:ext>
            </a:extLst>
          </p:cNvPr>
          <p:cNvSpPr/>
          <p:nvPr/>
        </p:nvSpPr>
        <p:spPr>
          <a:xfrm>
            <a:off x="2828925" y="343585"/>
            <a:ext cx="6096000" cy="1015663"/>
          </a:xfrm>
          <a:prstGeom prst="rect">
            <a:avLst/>
          </a:prstGeom>
        </p:spPr>
        <p:txBody>
          <a:bodyPr>
            <a:spAutoFit/>
          </a:bodyPr>
          <a:lstStyle/>
          <a:p>
            <a:pPr algn="ctr">
              <a:spcBef>
                <a:spcPct val="0"/>
              </a:spcBef>
            </a:pPr>
            <a:r>
              <a:rPr lang="pl-PL" altLang="pl-PL" sz="3200" b="1" i="1" dirty="0">
                <a:solidFill>
                  <a:srgbClr val="000000"/>
                </a:solidFill>
                <a:latin typeface="Times New Roman" panose="02020603050405020304" pitchFamily="18" charset="0"/>
                <a:cs typeface="Times New Roman" panose="02020603050405020304" pitchFamily="18" charset="0"/>
              </a:rPr>
              <a:t>Asynchroniczny l</a:t>
            </a:r>
            <a:r>
              <a:rPr lang="pl-PL" altLang="pl-PL" sz="3200" b="1" i="1" dirty="0">
                <a:latin typeface="Times New Roman" panose="02020603050405020304" pitchFamily="18" charset="0"/>
                <a:cs typeface="Times New Roman" panose="02020603050405020304" pitchFamily="18" charset="0"/>
              </a:rPr>
              <a:t>icznik modulo 8 </a:t>
            </a:r>
          </a:p>
          <a:p>
            <a:pPr algn="ctr">
              <a:spcBef>
                <a:spcPct val="0"/>
              </a:spcBef>
            </a:pPr>
            <a:r>
              <a:rPr lang="pl-PL" altLang="pl-PL" sz="2800" b="1" i="1" dirty="0" err="1">
                <a:latin typeface="Times New Roman" panose="02020603050405020304" pitchFamily="18" charset="0"/>
                <a:cs typeface="Times New Roman" panose="02020603050405020304" pitchFamily="18" charset="0"/>
              </a:rPr>
              <a:t>Up</a:t>
            </a:r>
            <a:r>
              <a:rPr lang="pl-PL" altLang="pl-PL" sz="2800" b="1" i="1" dirty="0">
                <a:latin typeface="Times New Roman" panose="02020603050405020304" pitchFamily="18" charset="0"/>
                <a:cs typeface="Times New Roman" panose="02020603050405020304" pitchFamily="18" charset="0"/>
              </a:rPr>
              <a:t> </a:t>
            </a:r>
            <a:r>
              <a:rPr lang="pl-PL" altLang="pl-PL" sz="2800" b="1" i="1" dirty="0" err="1">
                <a:latin typeface="Times New Roman" panose="02020603050405020304" pitchFamily="18" charset="0"/>
                <a:cs typeface="Times New Roman" panose="02020603050405020304" pitchFamily="18" charset="0"/>
              </a:rPr>
              <a:t>counter</a:t>
            </a:r>
            <a:endParaRPr lang="pl-PL" altLang="pl-PL" sz="28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pole tekstowe 8">
                <a:extLst>
                  <a:ext uri="{FF2B5EF4-FFF2-40B4-BE49-F238E27FC236}">
                    <a16:creationId xmlns:a16="http://schemas.microsoft.com/office/drawing/2014/main" id="{D9CF9DE7-3B48-43F5-B3C6-D9E653421B24}"/>
                  </a:ext>
                </a:extLst>
              </p:cNvPr>
              <p:cNvSpPr txBox="1"/>
              <p:nvPr/>
            </p:nvSpPr>
            <p:spPr>
              <a:xfrm>
                <a:off x="866775" y="3467100"/>
                <a:ext cx="4854950" cy="1200329"/>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Wtedy stany na wyjściach Q będą takie same jak poprzednio a sterujące z wyjść </a:t>
                </a:r>
                <a14:m>
                  <m:oMath xmlns:m="http://schemas.openxmlformats.org/officeDocument/2006/math">
                    <m:acc>
                      <m:accPr>
                        <m:chr m:val="̅"/>
                        <m:ctrlPr>
                          <a:rPr lang="pl-PL" sz="2400" i="1">
                            <a:latin typeface="Cambria Math" panose="02040503050406030204" pitchFamily="18" charset="0"/>
                          </a:rPr>
                        </m:ctrlPr>
                      </m:accPr>
                      <m:e>
                        <m:r>
                          <m:rPr>
                            <m:sty m:val="p"/>
                          </m:rPr>
                          <a:rPr lang="pl-PL" sz="2400">
                            <a:latin typeface="Cambria Math" panose="02040503050406030204" pitchFamily="18" charset="0"/>
                          </a:rPr>
                          <m:t>Q</m:t>
                        </m:r>
                      </m:e>
                    </m:acc>
                    <m:r>
                      <a:rPr lang="pl-PL" sz="2400" i="1">
                        <a:latin typeface="Cambria Math" panose="02040503050406030204" pitchFamily="18" charset="0"/>
                      </a:rPr>
                      <m:t> </m:t>
                    </m:r>
                  </m:oMath>
                </a14:m>
                <a:r>
                  <a:rPr lang="pl-PL" sz="2400" dirty="0">
                    <a:latin typeface="Times New Roman" panose="02020603050405020304" pitchFamily="18" charset="0"/>
                    <a:cs typeface="Times New Roman" panose="02020603050405020304" pitchFamily="18" charset="0"/>
                  </a:rPr>
                  <a:t>odwrócone w fazie.</a:t>
                </a:r>
              </a:p>
            </p:txBody>
          </p:sp>
        </mc:Choice>
        <mc:Fallback xmlns="">
          <p:sp>
            <p:nvSpPr>
              <p:cNvPr id="9" name="pole tekstowe 8">
                <a:extLst>
                  <a:ext uri="{FF2B5EF4-FFF2-40B4-BE49-F238E27FC236}">
                    <a16:creationId xmlns:a16="http://schemas.microsoft.com/office/drawing/2014/main" id="{D9CF9DE7-3B48-43F5-B3C6-D9E653421B24}"/>
                  </a:ext>
                </a:extLst>
              </p:cNvPr>
              <p:cNvSpPr txBox="1">
                <a:spLocks noRot="1" noChangeAspect="1" noMove="1" noResize="1" noEditPoints="1" noAdjustHandles="1" noChangeArrowheads="1" noChangeShapeType="1" noTextEdit="1"/>
              </p:cNvSpPr>
              <p:nvPr/>
            </p:nvSpPr>
            <p:spPr>
              <a:xfrm>
                <a:off x="866775" y="3467100"/>
                <a:ext cx="4854950" cy="1200329"/>
              </a:xfrm>
              <a:prstGeom prst="rect">
                <a:avLst/>
              </a:prstGeom>
              <a:blipFill>
                <a:blip r:embed="rId4"/>
                <a:stretch>
                  <a:fillRect l="-1882" t="-4061" r="-1129" b="-11168"/>
                </a:stretch>
              </a:blipFill>
            </p:spPr>
            <p:txBody>
              <a:bodyPr/>
              <a:lstStyle/>
              <a:p>
                <a:r>
                  <a:rPr lang="pl-PL">
                    <a:noFill/>
                  </a:rPr>
                  <a:t> </a:t>
                </a:r>
              </a:p>
            </p:txBody>
          </p:sp>
        </mc:Fallback>
      </mc:AlternateContent>
    </p:spTree>
    <p:extLst>
      <p:ext uri="{BB962C8B-B14F-4D97-AF65-F5344CB8AC3E}">
        <p14:creationId xmlns:p14="http://schemas.microsoft.com/office/powerpoint/2010/main" val="3325492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Obraz 2">
            <a:extLst>
              <a:ext uri="{FF2B5EF4-FFF2-40B4-BE49-F238E27FC236}">
                <a16:creationId xmlns:a16="http://schemas.microsoft.com/office/drawing/2014/main" id="{47C2F248-15CD-4EAE-9630-58B38C16C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820" y="2715424"/>
            <a:ext cx="460718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Obraz 4">
            <a:extLst>
              <a:ext uri="{FF2B5EF4-FFF2-40B4-BE49-F238E27FC236}">
                <a16:creationId xmlns:a16="http://schemas.microsoft.com/office/drawing/2014/main" id="{FD1E3C1E-36E5-43BD-A00C-095FD15B3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459" y="4665496"/>
            <a:ext cx="4395541" cy="180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Prostokąt 5">
            <a:extLst>
              <a:ext uri="{FF2B5EF4-FFF2-40B4-BE49-F238E27FC236}">
                <a16:creationId xmlns:a16="http://schemas.microsoft.com/office/drawing/2014/main" id="{4975759E-1373-4D3C-A375-8D648E2685E5}"/>
              </a:ext>
            </a:extLst>
          </p:cNvPr>
          <p:cNvSpPr>
            <a:spLocks noChangeArrowheads="1"/>
          </p:cNvSpPr>
          <p:nvPr/>
        </p:nvSpPr>
        <p:spPr bwMode="auto">
          <a:xfrm>
            <a:off x="2847975" y="384343"/>
            <a:ext cx="609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pl-PL" altLang="pl-PL" sz="3200" b="1" i="1" dirty="0">
                <a:solidFill>
                  <a:srgbClr val="000000"/>
                </a:solidFill>
                <a:latin typeface="Times New Roman" panose="02020603050405020304" pitchFamily="18" charset="0"/>
                <a:cs typeface="Times New Roman" panose="02020603050405020304" pitchFamily="18" charset="0"/>
              </a:rPr>
              <a:t>Asynchroniczny l</a:t>
            </a:r>
            <a:r>
              <a:rPr lang="pl-PL" altLang="pl-PL" sz="3200" b="1" i="1" dirty="0">
                <a:latin typeface="Times New Roman" panose="02020603050405020304" pitchFamily="18" charset="0"/>
                <a:cs typeface="Times New Roman" panose="02020603050405020304" pitchFamily="18" charset="0"/>
              </a:rPr>
              <a:t>icznik modulo 8 </a:t>
            </a:r>
          </a:p>
          <a:p>
            <a:pPr algn="ctr" eaLnBrk="1" hangingPunct="1">
              <a:lnSpc>
                <a:spcPct val="100000"/>
              </a:lnSpc>
              <a:spcBef>
                <a:spcPct val="0"/>
              </a:spcBef>
              <a:buFontTx/>
              <a:buNone/>
            </a:pPr>
            <a:r>
              <a:rPr lang="pl-PL" altLang="pl-PL" b="1" i="1" dirty="0">
                <a:latin typeface="Times New Roman" panose="02020603050405020304" pitchFamily="18" charset="0"/>
                <a:cs typeface="Times New Roman" panose="02020603050405020304" pitchFamily="18" charset="0"/>
              </a:rPr>
              <a:t>Down </a:t>
            </a:r>
            <a:r>
              <a:rPr lang="pl-PL" altLang="pl-PL" b="1" i="1" dirty="0" err="1">
                <a:latin typeface="Times New Roman" panose="02020603050405020304" pitchFamily="18" charset="0"/>
                <a:cs typeface="Times New Roman" panose="02020603050405020304" pitchFamily="18" charset="0"/>
              </a:rPr>
              <a:t>counter</a:t>
            </a:r>
            <a:endParaRPr lang="pl-PL" altLang="pl-PL" b="1" i="1" dirty="0">
              <a:latin typeface="Times New Roman" panose="02020603050405020304" pitchFamily="18" charset="0"/>
              <a:cs typeface="Times New Roman" panose="02020603050405020304" pitchFamily="18" charset="0"/>
            </a:endParaRPr>
          </a:p>
        </p:txBody>
      </p:sp>
      <p:sp>
        <p:nvSpPr>
          <p:cNvPr id="2" name="pole tekstowe 1">
            <a:extLst>
              <a:ext uri="{FF2B5EF4-FFF2-40B4-BE49-F238E27FC236}">
                <a16:creationId xmlns:a16="http://schemas.microsoft.com/office/drawing/2014/main" id="{223DE5DE-0011-466E-9323-F7129541D81F}"/>
              </a:ext>
            </a:extLst>
          </p:cNvPr>
          <p:cNvSpPr txBox="1"/>
          <p:nvPr/>
        </p:nvSpPr>
        <p:spPr>
          <a:xfrm>
            <a:off x="947074" y="1515095"/>
            <a:ext cx="10488713" cy="1200329"/>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Dokładnie tak samo jak poprzednio należy widzieć prace licznika zliczającego do tyłu zbudowanego z przerzutników wyzwalanych zboczem opadającym i narastającym</a:t>
            </a:r>
          </a:p>
        </p:txBody>
      </p:sp>
      <p:pic>
        <p:nvPicPr>
          <p:cNvPr id="3" name="Grafika 2">
            <a:extLst>
              <a:ext uri="{FF2B5EF4-FFF2-40B4-BE49-F238E27FC236}">
                <a16:creationId xmlns:a16="http://schemas.microsoft.com/office/drawing/2014/main" id="{A4D774C7-40CB-428E-A046-DF6F884B6D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1921" y="2968635"/>
            <a:ext cx="3966555" cy="1997244"/>
          </a:xfrm>
          <a:prstGeom prst="rect">
            <a:avLst/>
          </a:prstGeom>
        </p:spPr>
      </p:pic>
    </p:spTree>
    <p:extLst>
      <p:ext uri="{BB962C8B-B14F-4D97-AF65-F5344CB8AC3E}">
        <p14:creationId xmlns:p14="http://schemas.microsoft.com/office/powerpoint/2010/main" val="1545262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Prostokąt 1">
            <a:extLst>
              <a:ext uri="{FF2B5EF4-FFF2-40B4-BE49-F238E27FC236}">
                <a16:creationId xmlns:a16="http://schemas.microsoft.com/office/drawing/2014/main" id="{59C595BC-08A9-45C8-B38A-AC71FC8DC0EF}"/>
              </a:ext>
            </a:extLst>
          </p:cNvPr>
          <p:cNvSpPr>
            <a:spLocks noChangeArrowheads="1"/>
          </p:cNvSpPr>
          <p:nvPr/>
        </p:nvSpPr>
        <p:spPr bwMode="auto">
          <a:xfrm>
            <a:off x="1741488" y="315337"/>
            <a:ext cx="94548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Synchroniczne liczniki modulo-16 zliczające do przodu</a:t>
            </a:r>
          </a:p>
        </p:txBody>
      </p:sp>
      <p:pic>
        <p:nvPicPr>
          <p:cNvPr id="76803" name="Obraz 2">
            <a:extLst>
              <a:ext uri="{FF2B5EF4-FFF2-40B4-BE49-F238E27FC236}">
                <a16:creationId xmlns:a16="http://schemas.microsoft.com/office/drawing/2014/main" id="{2BBCE260-606D-412C-9C2E-0188E49CF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2" y="2543175"/>
            <a:ext cx="6042954" cy="182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4" name="Obraz 3">
            <a:extLst>
              <a:ext uri="{FF2B5EF4-FFF2-40B4-BE49-F238E27FC236}">
                <a16:creationId xmlns:a16="http://schemas.microsoft.com/office/drawing/2014/main" id="{0F2CD6AC-C223-459D-B878-D619CB5E0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022" y="4681538"/>
            <a:ext cx="5720194"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1">
            <a:extLst>
              <a:ext uri="{FF2B5EF4-FFF2-40B4-BE49-F238E27FC236}">
                <a16:creationId xmlns:a16="http://schemas.microsoft.com/office/drawing/2014/main" id="{50643F26-4C52-46D5-914E-BC90BD9564D4}"/>
              </a:ext>
            </a:extLst>
          </p:cNvPr>
          <p:cNvSpPr>
            <a:spLocks noChangeArrowheads="1"/>
          </p:cNvSpPr>
          <p:nvPr/>
        </p:nvSpPr>
        <p:spPr bwMode="auto">
          <a:xfrm>
            <a:off x="619784" y="5136713"/>
            <a:ext cx="4133850" cy="1292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b="1" i="1" dirty="0">
                <a:solidFill>
                  <a:srgbClr val="212121"/>
                </a:solidFill>
                <a:latin typeface="Times New Roman" panose="02020603050405020304" pitchFamily="18" charset="0"/>
                <a:cs typeface="Times New Roman" panose="02020603050405020304" pitchFamily="18" charset="0"/>
              </a:rPr>
              <a:t>To połączenie może być zrobione na sposób szeregowy</a:t>
            </a:r>
            <a:endParaRPr lang="pl-PL" altLang="pl-PL" b="1" i="1" dirty="0">
              <a:latin typeface="Times New Roman" panose="02020603050405020304" pitchFamily="18" charset="0"/>
              <a:cs typeface="Times New Roman" panose="02020603050405020304" pitchFamily="18" charset="0"/>
            </a:endParaRPr>
          </a:p>
        </p:txBody>
      </p:sp>
      <p:sp>
        <p:nvSpPr>
          <p:cNvPr id="2" name="pole tekstowe 1">
            <a:extLst>
              <a:ext uri="{FF2B5EF4-FFF2-40B4-BE49-F238E27FC236}">
                <a16:creationId xmlns:a16="http://schemas.microsoft.com/office/drawing/2014/main" id="{04008227-7D67-435C-AA9C-130B60B04C90}"/>
              </a:ext>
            </a:extLst>
          </p:cNvPr>
          <p:cNvSpPr txBox="1"/>
          <p:nvPr/>
        </p:nvSpPr>
        <p:spPr>
          <a:xfrm>
            <a:off x="619784" y="900112"/>
            <a:ext cx="11453813" cy="2677656"/>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W licznikach synchronicznych wszystkie wejścia zegarowe </a:t>
            </a:r>
            <a:r>
              <a:rPr lang="pl-PL" sz="2400" dirty="0" err="1">
                <a:latin typeface="Times New Roman" panose="02020603050405020304" pitchFamily="18" charset="0"/>
                <a:cs typeface="Times New Roman" panose="02020603050405020304" pitchFamily="18" charset="0"/>
              </a:rPr>
              <a:t>Clock</a:t>
            </a:r>
            <a:r>
              <a:rPr lang="pl-PL" sz="2400" dirty="0">
                <a:latin typeface="Times New Roman" panose="02020603050405020304" pitchFamily="18" charset="0"/>
                <a:cs typeface="Times New Roman" panose="02020603050405020304" pitchFamily="18" charset="0"/>
              </a:rPr>
              <a:t> są połączone do wspólnego zegara ale żeby wszystkie przerzutniki nie zmieniały swoich stanów na przeciwnie równocześnie to pomiędzy wyjściami kolejnych stopni a wejściami ustawiającymi JK są zastosowane dodatkowe układy blokujące w odpowiednim momencie przerzuty kolejnych stopni.</a:t>
            </a:r>
          </a:p>
          <a:p>
            <a:r>
              <a:rPr lang="pl-PL" sz="2400" dirty="0">
                <a:latin typeface="Times New Roman" panose="02020603050405020304" pitchFamily="18" charset="0"/>
                <a:cs typeface="Times New Roman" panose="02020603050405020304" pitchFamily="18" charset="0"/>
              </a:rPr>
              <a:t>Kolejne przerzutniki będą pracowały</a:t>
            </a:r>
          </a:p>
          <a:p>
            <a:r>
              <a:rPr lang="pl-PL" sz="2400" dirty="0">
                <a:latin typeface="Times New Roman" panose="02020603050405020304" pitchFamily="18" charset="0"/>
                <a:cs typeface="Times New Roman" panose="02020603050405020304" pitchFamily="18" charset="0"/>
              </a:rPr>
              <a:t>zgodnie z ich tabelą prawdy:</a:t>
            </a:r>
          </a:p>
        </p:txBody>
      </p:sp>
      <p:cxnSp>
        <p:nvCxnSpPr>
          <p:cNvPr id="4" name="Łącznik prosty ze strzałką 3">
            <a:extLst>
              <a:ext uri="{FF2B5EF4-FFF2-40B4-BE49-F238E27FC236}">
                <a16:creationId xmlns:a16="http://schemas.microsoft.com/office/drawing/2014/main" id="{18104521-8FB7-48D0-A0B1-37DF42BF64EF}"/>
              </a:ext>
            </a:extLst>
          </p:cNvPr>
          <p:cNvCxnSpPr/>
          <p:nvPr/>
        </p:nvCxnSpPr>
        <p:spPr>
          <a:xfrm>
            <a:off x="7639050" y="2362200"/>
            <a:ext cx="847725" cy="4769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 name="Łącznik prosty ze strzałką 5">
            <a:extLst>
              <a:ext uri="{FF2B5EF4-FFF2-40B4-BE49-F238E27FC236}">
                <a16:creationId xmlns:a16="http://schemas.microsoft.com/office/drawing/2014/main" id="{5937F311-DFBA-4D1B-A139-DBE949EA431F}"/>
              </a:ext>
            </a:extLst>
          </p:cNvPr>
          <p:cNvCxnSpPr/>
          <p:nvPr/>
        </p:nvCxnSpPr>
        <p:spPr>
          <a:xfrm>
            <a:off x="7639050" y="2362200"/>
            <a:ext cx="2505075" cy="4769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Obraz 3">
            <a:extLst>
              <a:ext uri="{FF2B5EF4-FFF2-40B4-BE49-F238E27FC236}">
                <a16:creationId xmlns:a16="http://schemas.microsoft.com/office/drawing/2014/main" id="{6240DCAE-A848-4728-AE40-7B1EBC083C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838" y="3577768"/>
            <a:ext cx="1463742" cy="130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220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Prostokąt 1">
            <a:extLst>
              <a:ext uri="{FF2B5EF4-FFF2-40B4-BE49-F238E27FC236}">
                <a16:creationId xmlns:a16="http://schemas.microsoft.com/office/drawing/2014/main" id="{C0514643-F6AA-44C0-9BAD-AE3DAFB795A4}"/>
              </a:ext>
            </a:extLst>
          </p:cNvPr>
          <p:cNvSpPr>
            <a:spLocks noChangeArrowheads="1"/>
          </p:cNvSpPr>
          <p:nvPr/>
        </p:nvSpPr>
        <p:spPr bwMode="auto">
          <a:xfrm>
            <a:off x="2111375" y="247759"/>
            <a:ext cx="7167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Realizacja liczników modulo dowolne n</a:t>
            </a:r>
          </a:p>
        </p:txBody>
      </p:sp>
      <p:sp>
        <p:nvSpPr>
          <p:cNvPr id="2" name="pole tekstowe 1">
            <a:extLst>
              <a:ext uri="{FF2B5EF4-FFF2-40B4-BE49-F238E27FC236}">
                <a16:creationId xmlns:a16="http://schemas.microsoft.com/office/drawing/2014/main" id="{EED232BB-B284-48B1-A5C0-1EDECEA87F8B}"/>
              </a:ext>
            </a:extLst>
          </p:cNvPr>
          <p:cNvSpPr txBox="1"/>
          <p:nvPr/>
        </p:nvSpPr>
        <p:spPr>
          <a:xfrm>
            <a:off x="854471" y="1142019"/>
            <a:ext cx="10937479" cy="5262979"/>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	Przedstawione do tej pory rozwiązania liczników pozwalały zliczać impulsy do liczb </a:t>
            </a:r>
            <a:r>
              <a:rPr lang="pl-PL" sz="2400" i="1" dirty="0">
                <a:latin typeface="Times New Roman" panose="02020603050405020304" pitchFamily="18" charset="0"/>
                <a:cs typeface="Times New Roman" panose="02020603050405020304" pitchFamily="18" charset="0"/>
              </a:rPr>
              <a:t>n</a:t>
            </a:r>
            <a:r>
              <a:rPr lang="pl-PL" sz="2400" dirty="0">
                <a:latin typeface="Times New Roman" panose="02020603050405020304" pitchFamily="18" charset="0"/>
                <a:cs typeface="Times New Roman" panose="02020603050405020304" pitchFamily="18" charset="0"/>
              </a:rPr>
              <a:t> będących krotnością w potędze liczby 2. </a:t>
            </a:r>
          </a:p>
          <a:p>
            <a:r>
              <a:rPr lang="pl-PL" sz="2400" dirty="0">
                <a:latin typeface="Times New Roman" panose="02020603050405020304" pitchFamily="18" charset="0"/>
                <a:cs typeface="Times New Roman" panose="02020603050405020304" pitchFamily="18" charset="0"/>
              </a:rPr>
              <a:t>Jak należy widzieć realizacje liczników zliczających do dowolnej liczby n. </a:t>
            </a:r>
          </a:p>
          <a:p>
            <a:r>
              <a:rPr lang="pl-PL" sz="2400" dirty="0">
                <a:latin typeface="Times New Roman" panose="02020603050405020304" pitchFamily="18" charset="0"/>
                <a:cs typeface="Times New Roman" panose="02020603050405020304" pitchFamily="18" charset="0"/>
              </a:rPr>
              <a:t>Są dwa sposoby realizacji. Jeden to rozwiązanie liczników pracujących asynchronicznie a drugi to </a:t>
            </a:r>
            <a:r>
              <a:rPr lang="pl-PL" sz="2400" dirty="0">
                <a:solidFill>
                  <a:prstClr val="black"/>
                </a:solidFill>
                <a:latin typeface="Times New Roman" panose="02020603050405020304" pitchFamily="18" charset="0"/>
                <a:cs typeface="Times New Roman" panose="02020603050405020304" pitchFamily="18" charset="0"/>
              </a:rPr>
              <a:t>realizacja </a:t>
            </a:r>
            <a:r>
              <a:rPr lang="pl-PL" sz="2400" dirty="0">
                <a:latin typeface="Times New Roman" panose="02020603050405020304" pitchFamily="18" charset="0"/>
                <a:cs typeface="Times New Roman" panose="02020603050405020304" pitchFamily="18" charset="0"/>
              </a:rPr>
              <a:t>synchroniczna.</a:t>
            </a:r>
          </a:p>
          <a:p>
            <a:r>
              <a:rPr lang="pl-PL" sz="2400" dirty="0">
                <a:latin typeface="Times New Roman" panose="02020603050405020304" pitchFamily="18" charset="0"/>
                <a:cs typeface="Times New Roman" panose="02020603050405020304" pitchFamily="18" charset="0"/>
              </a:rPr>
              <a:t>Wszystkie są realizowane jako wycięcie określonych stanów zliczających prowadzące do skrócenia cyklu pracy.</a:t>
            </a:r>
          </a:p>
          <a:p>
            <a:r>
              <a:rPr lang="pl-PL" sz="2400" dirty="0">
                <a:latin typeface="Times New Roman" panose="02020603050405020304" pitchFamily="18" charset="0"/>
                <a:cs typeface="Times New Roman" panose="02020603050405020304" pitchFamily="18" charset="0"/>
              </a:rPr>
              <a:t>W przypadku asynchronicznej realizacji będą dwa rozwiązania: </a:t>
            </a:r>
          </a:p>
          <a:p>
            <a:pPr marL="342900" indent="-342900">
              <a:buFontTx/>
              <a:buChar char="-"/>
            </a:pPr>
            <a:r>
              <a:rPr lang="pl-PL" sz="2400" dirty="0">
                <a:latin typeface="Times New Roman" panose="02020603050405020304" pitchFamily="18" charset="0"/>
                <a:cs typeface="Times New Roman" panose="02020603050405020304" pitchFamily="18" charset="0"/>
              </a:rPr>
              <a:t>skrócenie cyklu pracy </a:t>
            </a:r>
            <a:r>
              <a:rPr lang="pl-PL" altLang="pl-PL" sz="2400" dirty="0">
                <a:solidFill>
                  <a:srgbClr val="212121"/>
                </a:solidFill>
                <a:latin typeface="Times New Roman" panose="02020603050405020304" pitchFamily="18" charset="0"/>
                <a:cs typeface="Times New Roman" panose="02020603050405020304" pitchFamily="18" charset="0"/>
              </a:rPr>
              <a:t>poprzez wyzerowanie stanu</a:t>
            </a:r>
            <a:r>
              <a:rPr lang="pl-PL" altLang="pl-PL" sz="2400" dirty="0">
                <a:latin typeface="Times New Roman" panose="02020603050405020304" pitchFamily="18" charset="0"/>
                <a:cs typeface="Times New Roman" panose="02020603050405020304" pitchFamily="18" charset="0"/>
              </a:rPr>
              <a:t> </a:t>
            </a:r>
            <a:r>
              <a:rPr lang="pl-PL" altLang="pl-PL" sz="2400" dirty="0">
                <a:solidFill>
                  <a:srgbClr val="212121"/>
                </a:solidFill>
                <a:latin typeface="Times New Roman" panose="02020603050405020304" pitchFamily="18" charset="0"/>
                <a:cs typeface="Times New Roman" panose="02020603050405020304" pitchFamily="18" charset="0"/>
              </a:rPr>
              <a:t>początkowego</a:t>
            </a:r>
            <a:endParaRPr lang="pl-PL" altLang="pl-PL" sz="2400" dirty="0">
              <a:latin typeface="Times New Roman" panose="02020603050405020304" pitchFamily="18" charset="0"/>
              <a:cs typeface="Times New Roman" panose="02020603050405020304" pitchFamily="18" charset="0"/>
            </a:endParaRPr>
          </a:p>
          <a:p>
            <a:pPr marL="342900" indent="-342900">
              <a:buFontTx/>
              <a:buChar char="-"/>
            </a:pPr>
            <a:r>
              <a:rPr lang="pl-PL" altLang="pl-PL" sz="2400" dirty="0">
                <a:solidFill>
                  <a:srgbClr val="212121"/>
                </a:solidFill>
                <a:latin typeface="Times New Roman" panose="02020603050405020304" pitchFamily="18" charset="0"/>
                <a:cs typeface="Times New Roman" panose="02020603050405020304" pitchFamily="18" charset="0"/>
              </a:rPr>
              <a:t>skrócenie cyklu pracy poprzez ustawienie warunków stanu początkowego</a:t>
            </a:r>
          </a:p>
          <a:p>
            <a:endParaRPr lang="pl-PL" sz="2400" dirty="0">
              <a:solidFill>
                <a:srgbClr val="212121"/>
              </a:solidFill>
              <a:latin typeface="Times New Roman" panose="02020603050405020304" pitchFamily="18" charset="0"/>
              <a:cs typeface="Times New Roman" panose="02020603050405020304" pitchFamily="18" charset="0"/>
            </a:endParaRPr>
          </a:p>
          <a:p>
            <a:r>
              <a:rPr lang="pl-PL" sz="2400" dirty="0">
                <a:solidFill>
                  <a:srgbClr val="212121"/>
                </a:solidFill>
                <a:latin typeface="Times New Roman" panose="02020603050405020304" pitchFamily="18" charset="0"/>
                <a:cs typeface="Times New Roman" panose="02020603050405020304" pitchFamily="18" charset="0"/>
              </a:rPr>
              <a:t>Realizacja na sposób synchroniczny to realizacja </a:t>
            </a:r>
            <a:r>
              <a:rPr lang="pl-PL" altLang="pl-PL" sz="2400" dirty="0">
                <a:solidFill>
                  <a:srgbClr val="212121"/>
                </a:solidFill>
                <a:latin typeface="Times New Roman" panose="02020603050405020304" pitchFamily="18" charset="0"/>
                <a:cs typeface="Times New Roman" panose="02020603050405020304" pitchFamily="18" charset="0"/>
              </a:rPr>
              <a:t>skrócenia cyklu pracy poprzez eliminację stanów wewnętrznych grafu przejść</a:t>
            </a:r>
            <a:r>
              <a:rPr lang="pl-PL" altLang="pl-PL" sz="2400" dirty="0">
                <a:latin typeface="Times New Roman" panose="02020603050405020304" pitchFamily="18" charset="0"/>
                <a:cs typeface="Times New Roman" panose="02020603050405020304" pitchFamily="18" charset="0"/>
              </a:rPr>
              <a:t> </a:t>
            </a:r>
          </a:p>
          <a:p>
            <a:endParaRPr lang="pl-PL" sz="2400" dirty="0">
              <a:solidFill>
                <a:srgbClr val="2121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351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00B36B-0900-4519-938D-86CE64F1B628}"/>
              </a:ext>
            </a:extLst>
          </p:cNvPr>
          <p:cNvSpPr>
            <a:spLocks noChangeArrowheads="1"/>
          </p:cNvSpPr>
          <p:nvPr/>
        </p:nvSpPr>
        <p:spPr bwMode="auto">
          <a:xfrm>
            <a:off x="937106" y="780867"/>
            <a:ext cx="9896940"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b="1" i="1" dirty="0">
                <a:solidFill>
                  <a:srgbClr val="212121"/>
                </a:solidFill>
                <a:latin typeface="Times New Roman" panose="02020603050405020304" pitchFamily="18" charset="0"/>
                <a:cs typeface="Times New Roman" panose="02020603050405020304" pitchFamily="18" charset="0"/>
              </a:rPr>
              <a:t>1. Realizacja skrócenia cyklu pracy poprzez wyzerowanie początkowego stanu</a:t>
            </a:r>
            <a:r>
              <a:rPr lang="pl-PL" altLang="pl-PL" sz="2400" b="1" i="1" dirty="0">
                <a:latin typeface="Times New Roman" panose="02020603050405020304" pitchFamily="18" charset="0"/>
                <a:cs typeface="Times New Roman" panose="02020603050405020304" pitchFamily="18" charset="0"/>
              </a:rPr>
              <a:t> </a:t>
            </a:r>
          </a:p>
        </p:txBody>
      </p:sp>
      <p:pic>
        <p:nvPicPr>
          <p:cNvPr id="4" name="Obraz 4">
            <a:extLst>
              <a:ext uri="{FF2B5EF4-FFF2-40B4-BE49-F238E27FC236}">
                <a16:creationId xmlns:a16="http://schemas.microsoft.com/office/drawing/2014/main" id="{60FFEBFE-A16B-4A95-B7B0-1A3D15859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0131" y="2839121"/>
            <a:ext cx="2790039" cy="333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rostokąt 4">
            <a:extLst>
              <a:ext uri="{FF2B5EF4-FFF2-40B4-BE49-F238E27FC236}">
                <a16:creationId xmlns:a16="http://schemas.microsoft.com/office/drawing/2014/main" id="{A8FB0594-6B0D-45E7-9BCF-97FB32C3B380}"/>
              </a:ext>
            </a:extLst>
          </p:cNvPr>
          <p:cNvSpPr/>
          <p:nvPr/>
        </p:nvSpPr>
        <p:spPr>
          <a:xfrm>
            <a:off x="2745220" y="200815"/>
            <a:ext cx="6865982"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Realizacja liczników modulo dowolne n</a:t>
            </a:r>
          </a:p>
        </p:txBody>
      </p:sp>
      <mc:AlternateContent xmlns:mc="http://schemas.openxmlformats.org/markup-compatibility/2006" xmlns:a14="http://schemas.microsoft.com/office/drawing/2010/main">
        <mc:Choice Requires="a14">
          <p:sp>
            <p:nvSpPr>
              <p:cNvPr id="6" name="pole tekstowe 5">
                <a:extLst>
                  <a:ext uri="{FF2B5EF4-FFF2-40B4-BE49-F238E27FC236}">
                    <a16:creationId xmlns:a16="http://schemas.microsoft.com/office/drawing/2014/main" id="{58C769AD-14F3-4DF8-9A4D-54D083234B4D}"/>
                  </a:ext>
                </a:extLst>
              </p:cNvPr>
              <p:cNvSpPr txBox="1"/>
              <p:nvPr/>
            </p:nvSpPr>
            <p:spPr>
              <a:xfrm>
                <a:off x="509369" y="1150199"/>
                <a:ext cx="10915650" cy="3136180"/>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Ta realizacja jest możliwa w sytuacji gdy dysponujemy przerzutnikiem JK pracującym w trybie T i posiadający dodatkowe wejście RESET.</a:t>
                </a:r>
              </a:p>
              <a:p>
                <a:r>
                  <a:rPr lang="pl-PL" sz="2400" dirty="0">
                    <a:latin typeface="Times New Roman" panose="02020603050405020304" pitchFamily="18" charset="0"/>
                    <a:cs typeface="Times New Roman" panose="02020603050405020304" pitchFamily="18" charset="0"/>
                  </a:rPr>
                  <a:t>Poniżej przedstawiono licznik zliczający do 6 w trybie</a:t>
                </a:r>
              </a:p>
              <a:p>
                <a:r>
                  <a:rPr lang="pl-PL" sz="2400" dirty="0">
                    <a:latin typeface="Times New Roman" panose="02020603050405020304" pitchFamily="18" charset="0"/>
                    <a:cs typeface="Times New Roman" panose="02020603050405020304" pitchFamily="18" charset="0"/>
                  </a:rPr>
                  <a:t>modulo. Po dojściu do stanu szóstego licznik jest </a:t>
                </a:r>
              </a:p>
              <a:p>
                <a:r>
                  <a:rPr lang="pl-PL" sz="2400" dirty="0">
                    <a:latin typeface="Times New Roman" panose="02020603050405020304" pitchFamily="18" charset="0"/>
                    <a:cs typeface="Times New Roman" panose="02020603050405020304" pitchFamily="18" charset="0"/>
                  </a:rPr>
                  <a:t>Zerowany. Pozostają stany od 0 do 5 w liczbie 6. </a:t>
                </a:r>
              </a:p>
              <a:p>
                <a:r>
                  <a:rPr lang="pl-PL" sz="2400" dirty="0">
                    <a:latin typeface="Times New Roman" panose="02020603050405020304" pitchFamily="18" charset="0"/>
                    <a:cs typeface="Times New Roman" panose="02020603050405020304" pitchFamily="18" charset="0"/>
                  </a:rPr>
                  <a:t>Dodatkowo pamiętajmy, że realizacja skrócenia cyklu </a:t>
                </a:r>
              </a:p>
              <a:p>
                <a:r>
                  <a:rPr lang="pl-PL" sz="2400" dirty="0">
                    <a:latin typeface="Times New Roman" panose="02020603050405020304" pitchFamily="18" charset="0"/>
                    <a:cs typeface="Times New Roman" panose="02020603050405020304" pitchFamily="18" charset="0"/>
                  </a:rPr>
                  <a:t>wiąże się z użyciem liczby przerzutników </a:t>
                </a:r>
                <a:r>
                  <a:rPr lang="pl-PL" sz="2400" i="1" dirty="0">
                    <a:latin typeface="Times New Roman" panose="02020603050405020304" pitchFamily="18" charset="0"/>
                    <a:cs typeface="Times New Roman" panose="02020603050405020304" pitchFamily="18" charset="0"/>
                  </a:rPr>
                  <a:t>m</a:t>
                </a:r>
                <a:r>
                  <a:rPr lang="pl-PL" sz="2400" dirty="0">
                    <a:latin typeface="Times New Roman" panose="02020603050405020304" pitchFamily="18" charset="0"/>
                    <a:cs typeface="Times New Roman" panose="02020603050405020304" pitchFamily="18" charset="0"/>
                  </a:rPr>
                  <a:t> takiej aby</a:t>
                </a:r>
              </a:p>
              <a:p>
                <a:r>
                  <a:rPr lang="pl-PL" sz="2400" i="1" dirty="0">
                    <a:latin typeface="Times New Roman" panose="02020603050405020304" pitchFamily="18" charset="0"/>
                    <a:cs typeface="Times New Roman" panose="02020603050405020304" pitchFamily="18" charset="0"/>
                  </a:rPr>
                  <a:t>n</a:t>
                </a:r>
                <a:r>
                  <a:rPr lang="pl-PL" sz="2400" dirty="0">
                    <a:latin typeface="Times New Roman" panose="02020603050405020304" pitchFamily="18" charset="0"/>
                    <a:cs typeface="Times New Roman" panose="02020603050405020304" pitchFamily="18" charset="0"/>
                  </a:rPr>
                  <a:t> do której ma nastąpić zliczanie było zawsze </a:t>
                </a:r>
                <a14:m>
                  <m:oMath xmlns:m="http://schemas.openxmlformats.org/officeDocument/2006/math">
                    <m:sSup>
                      <m:sSupPr>
                        <m:ctrlPr>
                          <a:rPr lang="pl-PL" sz="2400" i="1" smtClean="0">
                            <a:latin typeface="Cambria Math" panose="02040503050406030204" pitchFamily="18" charset="0"/>
                            <a:cs typeface="Times New Roman" panose="02020603050405020304" pitchFamily="18" charset="0"/>
                          </a:rPr>
                        </m:ctrlPr>
                      </m:sSupPr>
                      <m:e>
                        <m:r>
                          <a:rPr lang="pl-PL" sz="2400" b="0" i="1" smtClean="0">
                            <a:latin typeface="Cambria Math" panose="02040503050406030204" pitchFamily="18" charset="0"/>
                            <a:cs typeface="Times New Roman" panose="02020603050405020304" pitchFamily="18" charset="0"/>
                          </a:rPr>
                          <m:t>2</m:t>
                        </m:r>
                      </m:e>
                      <m:sup>
                        <m:r>
                          <a:rPr lang="pl-PL" sz="2400" b="0" i="1" smtClean="0">
                            <a:latin typeface="Cambria Math" panose="02040503050406030204" pitchFamily="18" charset="0"/>
                            <a:cs typeface="Times New Roman" panose="02020603050405020304" pitchFamily="18" charset="0"/>
                          </a:rPr>
                          <m:t>𝑚</m:t>
                        </m:r>
                      </m:sup>
                    </m:sSup>
                    <m:r>
                      <a:rPr lang="pl-PL" sz="2400" i="1" smtClean="0">
                        <a:latin typeface="Cambria Math" panose="02040503050406030204" pitchFamily="18" charset="0"/>
                        <a:ea typeface="Cambria Math" panose="02040503050406030204" pitchFamily="18" charset="0"/>
                        <a:cs typeface="Times New Roman" panose="02020603050405020304" pitchFamily="18" charset="0"/>
                      </a:rPr>
                      <m:t>&gt;</m:t>
                    </m:r>
                    <m:r>
                      <a:rPr lang="pl-PL" sz="24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endParaRPr lang="pl-PL" sz="2400" dirty="0">
                  <a:latin typeface="Times New Roman" panose="02020603050405020304" pitchFamily="18" charset="0"/>
                  <a:cs typeface="Times New Roman" panose="02020603050405020304" pitchFamily="18" charset="0"/>
                </a:endParaRPr>
              </a:p>
            </p:txBody>
          </p:sp>
        </mc:Choice>
        <mc:Fallback xmlns="">
          <p:sp>
            <p:nvSpPr>
              <p:cNvPr id="6" name="pole tekstowe 5">
                <a:extLst>
                  <a:ext uri="{FF2B5EF4-FFF2-40B4-BE49-F238E27FC236}">
                    <a16:creationId xmlns:a16="http://schemas.microsoft.com/office/drawing/2014/main" id="{58C769AD-14F3-4DF8-9A4D-54D083234B4D}"/>
                  </a:ext>
                </a:extLst>
              </p:cNvPr>
              <p:cNvSpPr txBox="1">
                <a:spLocks noRot="1" noChangeAspect="1" noMove="1" noResize="1" noEditPoints="1" noAdjustHandles="1" noChangeArrowheads="1" noChangeShapeType="1" noTextEdit="1"/>
              </p:cNvSpPr>
              <p:nvPr/>
            </p:nvSpPr>
            <p:spPr>
              <a:xfrm>
                <a:off x="509369" y="1150199"/>
                <a:ext cx="10915650" cy="3136180"/>
              </a:xfrm>
              <a:prstGeom prst="rect">
                <a:avLst/>
              </a:prstGeom>
              <a:blipFill>
                <a:blip r:embed="rId3"/>
                <a:stretch>
                  <a:fillRect l="-894" t="-1556" b="-778"/>
                </a:stretch>
              </a:blipFill>
            </p:spPr>
            <p:txBody>
              <a:bodyPr/>
              <a:lstStyle/>
              <a:p>
                <a:r>
                  <a:rPr lang="pl-PL">
                    <a:noFill/>
                  </a:rPr>
                  <a:t> </a:t>
                </a:r>
              </a:p>
            </p:txBody>
          </p:sp>
        </mc:Fallback>
      </mc:AlternateContent>
      <p:pic>
        <p:nvPicPr>
          <p:cNvPr id="7" name="Grafika 6">
            <a:extLst>
              <a:ext uri="{FF2B5EF4-FFF2-40B4-BE49-F238E27FC236}">
                <a16:creationId xmlns:a16="http://schemas.microsoft.com/office/drawing/2014/main" id="{641EAC95-52FD-49F6-AC29-32B5198D3D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048" y="4314825"/>
            <a:ext cx="6595574" cy="2203421"/>
          </a:xfrm>
          <a:prstGeom prst="rect">
            <a:avLst/>
          </a:prstGeom>
        </p:spPr>
      </p:pic>
      <p:sp>
        <p:nvSpPr>
          <p:cNvPr id="8" name="pole tekstowe 7">
            <a:extLst>
              <a:ext uri="{FF2B5EF4-FFF2-40B4-BE49-F238E27FC236}">
                <a16:creationId xmlns:a16="http://schemas.microsoft.com/office/drawing/2014/main" id="{7EB8D6DF-2F51-455D-8244-9C47532FBD90}"/>
              </a:ext>
            </a:extLst>
          </p:cNvPr>
          <p:cNvSpPr txBox="1"/>
          <p:nvPr/>
        </p:nvSpPr>
        <p:spPr>
          <a:xfrm>
            <a:off x="9065613" y="2131235"/>
            <a:ext cx="1768433" cy="523220"/>
          </a:xfrm>
          <a:prstGeom prst="rect">
            <a:avLst/>
          </a:prstGeom>
          <a:noFill/>
        </p:spPr>
        <p:txBody>
          <a:bodyPr wrap="none" rtlCol="0">
            <a:spAutoFit/>
          </a:bodyPr>
          <a:lstStyle/>
          <a:p>
            <a:r>
              <a:rPr lang="pl-PL" sz="2800" b="1" i="1" dirty="0">
                <a:latin typeface="Times New Roman" panose="02020603050405020304" pitchFamily="18" charset="0"/>
                <a:cs typeface="Times New Roman" panose="02020603050405020304" pitchFamily="18" charset="0"/>
              </a:rPr>
              <a:t>Cykl pracy</a:t>
            </a:r>
          </a:p>
        </p:txBody>
      </p:sp>
    </p:spTree>
    <p:extLst>
      <p:ext uri="{BB962C8B-B14F-4D97-AF65-F5344CB8AC3E}">
        <p14:creationId xmlns:p14="http://schemas.microsoft.com/office/powerpoint/2010/main" val="2371900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Obraz 2">
            <a:extLst>
              <a:ext uri="{FF2B5EF4-FFF2-40B4-BE49-F238E27FC236}">
                <a16:creationId xmlns:a16="http://schemas.microsoft.com/office/drawing/2014/main" id="{F29C37D7-222C-414E-9A3E-F95B5F853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49" y="3732372"/>
            <a:ext cx="6081493" cy="2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1" name="Obraz 3">
            <a:extLst>
              <a:ext uri="{FF2B5EF4-FFF2-40B4-BE49-F238E27FC236}">
                <a16:creationId xmlns:a16="http://schemas.microsoft.com/office/drawing/2014/main" id="{280911E9-7108-432A-9A30-137368585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289" y="2590829"/>
            <a:ext cx="2980232" cy="361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Prostokąt 1">
            <a:extLst>
              <a:ext uri="{FF2B5EF4-FFF2-40B4-BE49-F238E27FC236}">
                <a16:creationId xmlns:a16="http://schemas.microsoft.com/office/drawing/2014/main" id="{C0C35C4E-354A-4E33-8ABF-A5A868E0182E}"/>
              </a:ext>
            </a:extLst>
          </p:cNvPr>
          <p:cNvSpPr>
            <a:spLocks noChangeArrowheads="1"/>
          </p:cNvSpPr>
          <p:nvPr/>
        </p:nvSpPr>
        <p:spPr bwMode="auto">
          <a:xfrm>
            <a:off x="659271" y="962040"/>
            <a:ext cx="110893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b="1" i="1" dirty="0">
                <a:solidFill>
                  <a:srgbClr val="212121"/>
                </a:solidFill>
                <a:latin typeface="Times New Roman" panose="02020603050405020304" pitchFamily="18" charset="0"/>
                <a:cs typeface="Times New Roman" panose="02020603050405020304" pitchFamily="18" charset="0"/>
              </a:rPr>
              <a:t>2. Realizacja skrócenia cyklu pracy poprzez ustawienie warunków początkowego stanu</a:t>
            </a:r>
            <a:r>
              <a:rPr lang="pl-PL" altLang="pl-PL" sz="2400" b="1" i="1" dirty="0">
                <a:latin typeface="Times New Roman" panose="02020603050405020304" pitchFamily="18" charset="0"/>
                <a:cs typeface="Times New Roman" panose="02020603050405020304" pitchFamily="18" charset="0"/>
              </a:rPr>
              <a:t> </a:t>
            </a:r>
          </a:p>
        </p:txBody>
      </p:sp>
      <p:sp>
        <p:nvSpPr>
          <p:cNvPr id="2" name="Prostokąt 1">
            <a:extLst>
              <a:ext uri="{FF2B5EF4-FFF2-40B4-BE49-F238E27FC236}">
                <a16:creationId xmlns:a16="http://schemas.microsoft.com/office/drawing/2014/main" id="{9312783F-B7D9-4F04-9465-50A9712D87AD}"/>
              </a:ext>
            </a:extLst>
          </p:cNvPr>
          <p:cNvSpPr/>
          <p:nvPr/>
        </p:nvSpPr>
        <p:spPr>
          <a:xfrm>
            <a:off x="2770959" y="234434"/>
            <a:ext cx="6865982"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Realizacja liczników modulo dowolne n</a:t>
            </a:r>
          </a:p>
        </p:txBody>
      </p:sp>
      <p:sp>
        <p:nvSpPr>
          <p:cNvPr id="3" name="Prostokąt 2">
            <a:extLst>
              <a:ext uri="{FF2B5EF4-FFF2-40B4-BE49-F238E27FC236}">
                <a16:creationId xmlns:a16="http://schemas.microsoft.com/office/drawing/2014/main" id="{73AA4916-9FE0-4BA6-99E1-90C7A5F6A768}"/>
              </a:ext>
            </a:extLst>
          </p:cNvPr>
          <p:cNvSpPr/>
          <p:nvPr/>
        </p:nvSpPr>
        <p:spPr>
          <a:xfrm>
            <a:off x="9164836" y="1986333"/>
            <a:ext cx="1766830" cy="523220"/>
          </a:xfrm>
          <a:prstGeom prst="rect">
            <a:avLst/>
          </a:prstGeom>
        </p:spPr>
        <p:txBody>
          <a:bodyPr wrap="none">
            <a:spAutoFit/>
          </a:bodyPr>
          <a:lstStyle/>
          <a:p>
            <a:r>
              <a:rPr lang="pl-PL" sz="2800" b="1" i="1" dirty="0">
                <a:latin typeface="Times New Roman" panose="02020603050405020304" pitchFamily="18" charset="0"/>
                <a:cs typeface="Times New Roman" panose="02020603050405020304" pitchFamily="18" charset="0"/>
              </a:rPr>
              <a:t>Cykl pracy</a:t>
            </a:r>
          </a:p>
        </p:txBody>
      </p:sp>
      <p:sp>
        <p:nvSpPr>
          <p:cNvPr id="4" name="pole tekstowe 3">
            <a:extLst>
              <a:ext uri="{FF2B5EF4-FFF2-40B4-BE49-F238E27FC236}">
                <a16:creationId xmlns:a16="http://schemas.microsoft.com/office/drawing/2014/main" id="{B004DC6A-739D-4E8B-86B8-1A6118BF5FE8}"/>
              </a:ext>
            </a:extLst>
          </p:cNvPr>
          <p:cNvSpPr txBox="1"/>
          <p:nvPr/>
        </p:nvSpPr>
        <p:spPr>
          <a:xfrm>
            <a:off x="659271" y="1647778"/>
            <a:ext cx="7243158" cy="1569660"/>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Tutaj dla odmiany należy użyć przerzutników JK pracujących w trybie T ale posiadających dodatkowe wejście SET. Reszta postepowania jest podobna.</a:t>
            </a:r>
          </a:p>
          <a:p>
            <a:r>
              <a:rPr lang="pl-PL" sz="2400" dirty="0">
                <a:latin typeface="Times New Roman" panose="02020603050405020304" pitchFamily="18" charset="0"/>
                <a:cs typeface="Times New Roman" panose="02020603050405020304" pitchFamily="18" charset="0"/>
              </a:rPr>
              <a:t>Licznik przedstawiony poniżej zlicza w trybie modulo 5</a:t>
            </a:r>
          </a:p>
        </p:txBody>
      </p:sp>
    </p:spTree>
    <p:extLst>
      <p:ext uri="{BB962C8B-B14F-4D97-AF65-F5344CB8AC3E}">
        <p14:creationId xmlns:p14="http://schemas.microsoft.com/office/powerpoint/2010/main" val="2369251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Obraz 1">
            <a:extLst>
              <a:ext uri="{FF2B5EF4-FFF2-40B4-BE49-F238E27FC236}">
                <a16:creationId xmlns:a16="http://schemas.microsoft.com/office/drawing/2014/main" id="{DE0F905E-1EFA-4951-80C1-34C2B49AA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952" y="3856289"/>
            <a:ext cx="3293465" cy="268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Prostokąt 3">
            <a:extLst>
              <a:ext uri="{FF2B5EF4-FFF2-40B4-BE49-F238E27FC236}">
                <a16:creationId xmlns:a16="http://schemas.microsoft.com/office/drawing/2014/main" id="{B74F14F8-F11F-4DC8-8D07-64F699A7106D}"/>
              </a:ext>
            </a:extLst>
          </p:cNvPr>
          <p:cNvSpPr>
            <a:spLocks noChangeArrowheads="1"/>
          </p:cNvSpPr>
          <p:nvPr/>
        </p:nvSpPr>
        <p:spPr bwMode="auto">
          <a:xfrm>
            <a:off x="4100714" y="237651"/>
            <a:ext cx="30467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solidFill>
                  <a:srgbClr val="212121"/>
                </a:solidFill>
                <a:latin typeface="Times New Roman" panose="02020603050405020304" pitchFamily="18" charset="0"/>
                <a:cs typeface="Times New Roman" panose="02020603050405020304" pitchFamily="18" charset="0"/>
              </a:rPr>
              <a:t>Diagram stanów</a:t>
            </a:r>
            <a:endParaRPr lang="pl-PL" altLang="pl-PL" sz="3200" b="1" dirty="0">
              <a:latin typeface="Times New Roman" panose="02020603050405020304" pitchFamily="18" charset="0"/>
              <a:cs typeface="Times New Roman" panose="02020603050405020304" pitchFamily="18" charset="0"/>
            </a:endParaRPr>
          </a:p>
        </p:txBody>
      </p:sp>
      <p:sp>
        <p:nvSpPr>
          <p:cNvPr id="2" name="pole tekstowe 1">
            <a:extLst>
              <a:ext uri="{FF2B5EF4-FFF2-40B4-BE49-F238E27FC236}">
                <a16:creationId xmlns:a16="http://schemas.microsoft.com/office/drawing/2014/main" id="{B92A6783-5557-4C60-BAA0-A6AEA3E1ECEE}"/>
              </a:ext>
            </a:extLst>
          </p:cNvPr>
          <p:cNvSpPr txBox="1"/>
          <p:nvPr/>
        </p:nvSpPr>
        <p:spPr>
          <a:xfrm>
            <a:off x="674570" y="822426"/>
            <a:ext cx="10460602" cy="3046988"/>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Diagram stanów jest bardzo pożytecznym narzędziem do projektowania liczników dowolne n a potem poprzez rozwinięcie go do narzędzia jakim jest graf przejść otrzymanie pomocnego urządzenia do projektowania automatów. Diagram stanów pokazuje w prosty sposób stany składające się na budowę i działanie dowolnego licznika.</a:t>
            </a:r>
          </a:p>
          <a:p>
            <a:r>
              <a:rPr lang="pl-PL" sz="2400" dirty="0">
                <a:latin typeface="Times New Roman" panose="02020603050405020304" pitchFamily="18" charset="0"/>
                <a:cs typeface="Times New Roman" panose="02020603050405020304" pitchFamily="18" charset="0"/>
              </a:rPr>
              <a:t>Ten poniżej pokazuje stany i działanie licznika modulo 6 w którym  poprzez usunięcie stanów 2 oraz 5 pokazano stany przez które przechodzi licznik modulo 6 podczas swojej pracy. </a:t>
            </a:r>
          </a:p>
        </p:txBody>
      </p:sp>
    </p:spTree>
    <p:extLst>
      <p:ext uri="{BB962C8B-B14F-4D97-AF65-F5344CB8AC3E}">
        <p14:creationId xmlns:p14="http://schemas.microsoft.com/office/powerpoint/2010/main" val="548072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Prostokąt 1">
            <a:extLst>
              <a:ext uri="{FF2B5EF4-FFF2-40B4-BE49-F238E27FC236}">
                <a16:creationId xmlns:a16="http://schemas.microsoft.com/office/drawing/2014/main" id="{80AF081E-498B-434E-9F94-2AD0492D3CB7}"/>
              </a:ext>
            </a:extLst>
          </p:cNvPr>
          <p:cNvSpPr>
            <a:spLocks noChangeArrowheads="1"/>
          </p:cNvSpPr>
          <p:nvPr/>
        </p:nvSpPr>
        <p:spPr bwMode="auto">
          <a:xfrm>
            <a:off x="307597" y="980137"/>
            <a:ext cx="11576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b="1" i="1" dirty="0">
                <a:solidFill>
                  <a:srgbClr val="212121"/>
                </a:solidFill>
                <a:latin typeface="Times New Roman" panose="02020603050405020304" pitchFamily="18" charset="0"/>
                <a:cs typeface="Times New Roman" panose="02020603050405020304" pitchFamily="18" charset="0"/>
              </a:rPr>
              <a:t>3. Realizacja skrócenia cyklu pracy poprzez eliminację stanów wewnętrznych grafu przejść</a:t>
            </a:r>
            <a:r>
              <a:rPr lang="pl-PL" altLang="pl-PL" sz="2400" b="1" i="1" dirty="0">
                <a:latin typeface="Times New Roman" panose="02020603050405020304" pitchFamily="18" charset="0"/>
                <a:cs typeface="Times New Roman" panose="02020603050405020304" pitchFamily="18" charset="0"/>
              </a:rPr>
              <a:t> </a:t>
            </a:r>
          </a:p>
        </p:txBody>
      </p:sp>
      <p:sp>
        <p:nvSpPr>
          <p:cNvPr id="2" name="Prostokąt 1">
            <a:extLst>
              <a:ext uri="{FF2B5EF4-FFF2-40B4-BE49-F238E27FC236}">
                <a16:creationId xmlns:a16="http://schemas.microsoft.com/office/drawing/2014/main" id="{24BBFC45-5EA9-429C-BA1D-E5212F806C3C}"/>
              </a:ext>
            </a:extLst>
          </p:cNvPr>
          <p:cNvSpPr/>
          <p:nvPr/>
        </p:nvSpPr>
        <p:spPr>
          <a:xfrm>
            <a:off x="2663009" y="142588"/>
            <a:ext cx="6865982"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Realizacja liczników modulo dowolne n</a:t>
            </a:r>
          </a:p>
        </p:txBody>
      </p:sp>
      <p:sp>
        <p:nvSpPr>
          <p:cNvPr id="3" name="pole tekstowe 2">
            <a:extLst>
              <a:ext uri="{FF2B5EF4-FFF2-40B4-BE49-F238E27FC236}">
                <a16:creationId xmlns:a16="http://schemas.microsoft.com/office/drawing/2014/main" id="{9FA25A6E-9142-476E-A5C3-84A83AAE54A0}"/>
              </a:ext>
            </a:extLst>
          </p:cNvPr>
          <p:cNvSpPr txBox="1"/>
          <p:nvPr/>
        </p:nvSpPr>
        <p:spPr>
          <a:xfrm>
            <a:off x="655739" y="1694576"/>
            <a:ext cx="10880522" cy="2308324"/>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Należy zaprojektować licznik modulo 6 pracujący zgodnie z tabelą przejść jak poniżej albo zgodnie z diagramem stanów pokazanym obok. Będzie to licznik pracujący synchronicznie. Aby go zaprojektować należy przede wszystkim zrealizować układy blokujące prace poszczególnych stopni wtedy gdy nie powinny one zadziałać. Projekt jest prosty i łatwy jeśli odpowiednio zrealizujemy tabelę wzburzeń tego licznika. Tabele wzburzeń poszczególnych przerzutników poznaliśmy na wykładzie XI.</a:t>
            </a:r>
          </a:p>
        </p:txBody>
      </p:sp>
      <p:pic>
        <p:nvPicPr>
          <p:cNvPr id="5" name="Grafika 4">
            <a:extLst>
              <a:ext uri="{FF2B5EF4-FFF2-40B4-BE49-F238E27FC236}">
                <a16:creationId xmlns:a16="http://schemas.microsoft.com/office/drawing/2014/main" id="{CC47D757-83B2-4518-A080-D24483FB25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33199" y="4468934"/>
            <a:ext cx="1863705" cy="1863705"/>
          </a:xfrm>
          <a:prstGeom prst="rect">
            <a:avLst/>
          </a:prstGeom>
        </p:spPr>
      </p:pic>
      <p:pic>
        <p:nvPicPr>
          <p:cNvPr id="6" name="Grafika 5">
            <a:extLst>
              <a:ext uri="{FF2B5EF4-FFF2-40B4-BE49-F238E27FC236}">
                <a16:creationId xmlns:a16="http://schemas.microsoft.com/office/drawing/2014/main" id="{B1A1E0EE-B8F7-4C13-8C1B-A568588637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52466" y="4448564"/>
            <a:ext cx="2676525" cy="2171700"/>
          </a:xfrm>
          <a:prstGeom prst="rect">
            <a:avLst/>
          </a:prstGeom>
        </p:spPr>
      </p:pic>
    </p:spTree>
    <p:extLst>
      <p:ext uri="{BB962C8B-B14F-4D97-AF65-F5344CB8AC3E}">
        <p14:creationId xmlns:p14="http://schemas.microsoft.com/office/powerpoint/2010/main" val="285432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stokąt 4">
            <a:extLst>
              <a:ext uri="{FF2B5EF4-FFF2-40B4-BE49-F238E27FC236}">
                <a16:creationId xmlns:a16="http://schemas.microsoft.com/office/drawing/2014/main" id="{E8490599-0085-4C5B-B6ED-0CDDBB02C118}"/>
              </a:ext>
            </a:extLst>
          </p:cNvPr>
          <p:cNvSpPr/>
          <p:nvPr/>
        </p:nvSpPr>
        <p:spPr>
          <a:xfrm>
            <a:off x="3282169" y="266243"/>
            <a:ext cx="5052986"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Realizacja licznika modulo 6</a:t>
            </a:r>
          </a:p>
        </p:txBody>
      </p:sp>
      <mc:AlternateContent xmlns:mc="http://schemas.openxmlformats.org/markup-compatibility/2006" xmlns:a14="http://schemas.microsoft.com/office/drawing/2010/main">
        <mc:Choice Requires="a14">
          <p:sp>
            <p:nvSpPr>
              <p:cNvPr id="6" name="pole tekstowe 5">
                <a:extLst>
                  <a:ext uri="{FF2B5EF4-FFF2-40B4-BE49-F238E27FC236}">
                    <a16:creationId xmlns:a16="http://schemas.microsoft.com/office/drawing/2014/main" id="{F95ED40E-9FFA-455A-8730-09F2F9F2871A}"/>
                  </a:ext>
                </a:extLst>
              </p:cNvPr>
              <p:cNvSpPr txBox="1"/>
              <p:nvPr/>
            </p:nvSpPr>
            <p:spPr>
              <a:xfrm>
                <a:off x="828237" y="958928"/>
                <a:ext cx="10776952" cy="3785652"/>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Tabela wzbudzeń licznika modulo 6 realizowanego na przerzutnikach JK pracujących w trybie T każdy została przygotowana i pokazana poniżej.</a:t>
                </a:r>
              </a:p>
              <a:p>
                <a:r>
                  <a:rPr lang="pl-PL" sz="2400" dirty="0">
                    <a:latin typeface="Times New Roman" panose="02020603050405020304" pitchFamily="18" charset="0"/>
                    <a:cs typeface="Times New Roman" panose="02020603050405020304" pitchFamily="18" charset="0"/>
                  </a:rPr>
                  <a:t>Aby zaprojektować układy wzbudzające </a:t>
                </a:r>
              </a:p>
              <a:p>
                <a:r>
                  <a:rPr lang="pl-PL" sz="2400" dirty="0">
                    <a:latin typeface="Times New Roman" panose="02020603050405020304" pitchFamily="18" charset="0"/>
                    <a:cs typeface="Times New Roman" panose="02020603050405020304" pitchFamily="18" charset="0"/>
                  </a:rPr>
                  <a:t>poszczególne wejścia T kolejnych przerzutników</a:t>
                </a:r>
              </a:p>
              <a:p>
                <a:r>
                  <a:rPr lang="pl-PL" sz="2400" dirty="0">
                    <a:latin typeface="Times New Roman" panose="02020603050405020304" pitchFamily="18" charset="0"/>
                    <a:cs typeface="Times New Roman" panose="02020603050405020304" pitchFamily="18" charset="0"/>
                  </a:rPr>
                  <a:t>skorzystamy z dobrze znanej metody tabel </a:t>
                </a:r>
              </a:p>
              <a:p>
                <a:r>
                  <a:rPr lang="pl-PL" sz="2400" dirty="0" err="1">
                    <a:latin typeface="Times New Roman" panose="02020603050405020304" pitchFamily="18" charset="0"/>
                    <a:cs typeface="Times New Roman" panose="02020603050405020304" pitchFamily="18" charset="0"/>
                  </a:rPr>
                  <a:t>Karnaugh’a</a:t>
                </a:r>
                <a:r>
                  <a:rPr lang="pl-PL" sz="2400" dirty="0">
                    <a:latin typeface="Times New Roman" panose="02020603050405020304" pitchFamily="18" charset="0"/>
                    <a:cs typeface="Times New Roman" panose="02020603050405020304" pitchFamily="18" charset="0"/>
                  </a:rPr>
                  <a:t>.</a:t>
                </a:r>
              </a:p>
              <a:p>
                <a:r>
                  <a:rPr lang="pl-PL" sz="2400" dirty="0">
                    <a:latin typeface="Times New Roman" panose="02020603050405020304" pitchFamily="18" charset="0"/>
                    <a:cs typeface="Times New Roman" panose="02020603050405020304" pitchFamily="18" charset="0"/>
                  </a:rPr>
                  <a:t>Wpisujemy do odpowiednio przygotowanej</a:t>
                </a:r>
              </a:p>
              <a:p>
                <a:r>
                  <a:rPr lang="pl-PL" sz="2400" dirty="0">
                    <a:latin typeface="Times New Roman" panose="02020603050405020304" pitchFamily="18" charset="0"/>
                    <a:cs typeface="Times New Roman" panose="02020603050405020304" pitchFamily="18" charset="0"/>
                  </a:rPr>
                  <a:t>ośmiopolowej tabeli wszystkie jedynki i zera </a:t>
                </a:r>
              </a:p>
              <a:p>
                <a:r>
                  <a:rPr lang="pl-PL" sz="2400" dirty="0">
                    <a:latin typeface="Times New Roman" panose="02020603050405020304" pitchFamily="18" charset="0"/>
                    <a:cs typeface="Times New Roman" panose="02020603050405020304" pitchFamily="18" charset="0"/>
                  </a:rPr>
                  <a:t>które dotyczą wzbudzenia wejścia </a:t>
                </a:r>
                <a14:m>
                  <m:oMath xmlns:m="http://schemas.openxmlformats.org/officeDocument/2006/math">
                    <m:sSub>
                      <m:sSubPr>
                        <m:ctrlPr>
                          <a:rPr lang="pl-PL" sz="2400" i="1" smtClean="0">
                            <a:latin typeface="Cambria Math" panose="02040503050406030204" pitchFamily="18" charset="0"/>
                            <a:cs typeface="Times New Roman" panose="02020603050405020304" pitchFamily="18" charset="0"/>
                          </a:rPr>
                        </m:ctrlPr>
                      </m:sSubPr>
                      <m:e>
                        <m:r>
                          <a:rPr lang="pl-PL" sz="2400" b="0" i="1" smtClean="0">
                            <a:latin typeface="Cambria Math" panose="02040503050406030204" pitchFamily="18" charset="0"/>
                            <a:cs typeface="Times New Roman" panose="02020603050405020304" pitchFamily="18" charset="0"/>
                          </a:rPr>
                          <m:t>𝑇</m:t>
                        </m:r>
                      </m:e>
                      <m:sub>
                        <m:r>
                          <a:rPr lang="pl-PL" sz="2400" b="0" i="1" smtClean="0">
                            <a:latin typeface="Cambria Math" panose="02040503050406030204" pitchFamily="18" charset="0"/>
                            <a:cs typeface="Times New Roman" panose="02020603050405020304" pitchFamily="18" charset="0"/>
                          </a:rPr>
                          <m:t>2</m:t>
                        </m:r>
                      </m:sub>
                    </m:sSub>
                  </m:oMath>
                </a14:m>
                <a:r>
                  <a:rPr lang="pl-PL" sz="2400" dirty="0">
                    <a:latin typeface="Times New Roman" panose="02020603050405020304" pitchFamily="18" charset="0"/>
                    <a:cs typeface="Times New Roman" panose="02020603050405020304" pitchFamily="18" charset="0"/>
                  </a:rPr>
                  <a:t>.</a:t>
                </a:r>
              </a:p>
              <a:p>
                <a:r>
                  <a:rPr lang="pl-PL" sz="2400" dirty="0">
                    <a:latin typeface="Times New Roman" panose="02020603050405020304" pitchFamily="18" charset="0"/>
                    <a:cs typeface="Times New Roman" panose="02020603050405020304" pitchFamily="18" charset="0"/>
                  </a:rPr>
                  <a:t>Czyli tabela ta będzie wyglądać następująco:</a:t>
                </a:r>
              </a:p>
            </p:txBody>
          </p:sp>
        </mc:Choice>
        <mc:Fallback xmlns="">
          <p:sp>
            <p:nvSpPr>
              <p:cNvPr id="6" name="pole tekstowe 5">
                <a:extLst>
                  <a:ext uri="{FF2B5EF4-FFF2-40B4-BE49-F238E27FC236}">
                    <a16:creationId xmlns:a16="http://schemas.microsoft.com/office/drawing/2014/main" id="{F95ED40E-9FFA-455A-8730-09F2F9F2871A}"/>
                  </a:ext>
                </a:extLst>
              </p:cNvPr>
              <p:cNvSpPr txBox="1">
                <a:spLocks noRot="1" noChangeAspect="1" noMove="1" noResize="1" noEditPoints="1" noAdjustHandles="1" noChangeArrowheads="1" noChangeShapeType="1" noTextEdit="1"/>
              </p:cNvSpPr>
              <p:nvPr/>
            </p:nvSpPr>
            <p:spPr>
              <a:xfrm>
                <a:off x="828237" y="958928"/>
                <a:ext cx="10776952" cy="3785652"/>
              </a:xfrm>
              <a:prstGeom prst="rect">
                <a:avLst/>
              </a:prstGeom>
              <a:blipFill>
                <a:blip r:embed="rId2"/>
                <a:stretch>
                  <a:fillRect l="-905" t="-1288" r="-226" b="-2738"/>
                </a:stretch>
              </a:blipFill>
            </p:spPr>
            <p:txBody>
              <a:bodyPr/>
              <a:lstStyle/>
              <a:p>
                <a:r>
                  <a:rPr lang="pl-PL">
                    <a:noFill/>
                  </a:rPr>
                  <a:t> </a:t>
                </a:r>
              </a:p>
            </p:txBody>
          </p:sp>
        </mc:Fallback>
      </mc:AlternateContent>
      <p:pic>
        <p:nvPicPr>
          <p:cNvPr id="7" name="Grafika 6">
            <a:extLst>
              <a:ext uri="{FF2B5EF4-FFF2-40B4-BE49-F238E27FC236}">
                <a16:creationId xmlns:a16="http://schemas.microsoft.com/office/drawing/2014/main" id="{48022246-F69B-4104-93CE-8B78132D8E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9975" y="2124337"/>
            <a:ext cx="2895600" cy="2324100"/>
          </a:xfrm>
          <a:prstGeom prst="rect">
            <a:avLst/>
          </a:prstGeom>
        </p:spPr>
      </p:pic>
      <p:pic>
        <p:nvPicPr>
          <p:cNvPr id="8" name="Grafika 7">
            <a:extLst>
              <a:ext uri="{FF2B5EF4-FFF2-40B4-BE49-F238E27FC236}">
                <a16:creationId xmlns:a16="http://schemas.microsoft.com/office/drawing/2014/main" id="{6F653C8C-83D0-4D99-A515-DF54C1CED0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7595" y="4712517"/>
            <a:ext cx="2019300" cy="1495425"/>
          </a:xfrm>
          <a:prstGeom prst="rect">
            <a:avLst/>
          </a:prstGeom>
        </p:spPr>
      </p:pic>
      <mc:AlternateContent xmlns:mc="http://schemas.openxmlformats.org/markup-compatibility/2006" xmlns:a14="http://schemas.microsoft.com/office/drawing/2010/main">
        <mc:Choice Requires="a14">
          <p:sp>
            <p:nvSpPr>
              <p:cNvPr id="9" name="pole tekstowe 8">
                <a:extLst>
                  <a:ext uri="{FF2B5EF4-FFF2-40B4-BE49-F238E27FC236}">
                    <a16:creationId xmlns:a16="http://schemas.microsoft.com/office/drawing/2014/main" id="{50489DF0-DAA0-47BB-821C-AD7743D1646E}"/>
                  </a:ext>
                </a:extLst>
              </p:cNvPr>
              <p:cNvSpPr txBox="1"/>
              <p:nvPr/>
            </p:nvSpPr>
            <p:spPr>
              <a:xfrm>
                <a:off x="3318545" y="5229398"/>
                <a:ext cx="8873455" cy="461665"/>
              </a:xfrm>
              <a:prstGeom prst="rect">
                <a:avLst/>
              </a:prstGeom>
              <a:noFill/>
            </p:spPr>
            <p:txBody>
              <a:bodyPr wrap="none" rtlCol="0">
                <a:spAutoFit/>
              </a:bodyPr>
              <a:lstStyle/>
              <a:p>
                <a:r>
                  <a:rPr lang="pl-PL" sz="2400" dirty="0">
                    <a:latin typeface="Times New Roman" panose="02020603050405020304" pitchFamily="18" charset="0"/>
                    <a:cs typeface="Times New Roman" panose="02020603050405020304" pitchFamily="18" charset="0"/>
                  </a:rPr>
                  <a:t>Z tabeli tej wynika następujący zapis funkcji wzbudzającej wejście </a:t>
                </a:r>
                <a14:m>
                  <m:oMath xmlns:m="http://schemas.openxmlformats.org/officeDocument/2006/math">
                    <m:sSub>
                      <m:sSubPr>
                        <m:ctrlPr>
                          <a:rPr lang="pl-PL" sz="2400" i="1">
                            <a:latin typeface="Cambria Math" panose="02040503050406030204" pitchFamily="18" charset="0"/>
                            <a:cs typeface="Times New Roman" panose="02020603050405020304" pitchFamily="18" charset="0"/>
                          </a:rPr>
                        </m:ctrlPr>
                      </m:sSubPr>
                      <m:e>
                        <m:r>
                          <a:rPr lang="pl-PL" sz="2400" i="1">
                            <a:latin typeface="Cambria Math" panose="02040503050406030204" pitchFamily="18" charset="0"/>
                            <a:cs typeface="Times New Roman" panose="02020603050405020304" pitchFamily="18" charset="0"/>
                          </a:rPr>
                          <m:t>𝑇</m:t>
                        </m:r>
                      </m:e>
                      <m:sub>
                        <m:r>
                          <a:rPr lang="pl-PL" sz="2400" i="1">
                            <a:latin typeface="Cambria Math" panose="02040503050406030204" pitchFamily="18" charset="0"/>
                            <a:cs typeface="Times New Roman" panose="02020603050405020304" pitchFamily="18" charset="0"/>
                          </a:rPr>
                          <m:t>2</m:t>
                        </m:r>
                      </m:sub>
                    </m:sSub>
                  </m:oMath>
                </a14:m>
                <a:r>
                  <a:rPr lang="pl-PL" sz="2400" dirty="0">
                    <a:latin typeface="Times New Roman" panose="02020603050405020304" pitchFamily="18" charset="0"/>
                    <a:cs typeface="Times New Roman" panose="02020603050405020304" pitchFamily="18" charset="0"/>
                  </a:rPr>
                  <a:t> </a:t>
                </a:r>
              </a:p>
            </p:txBody>
          </p:sp>
        </mc:Choice>
        <mc:Fallback xmlns="">
          <p:sp>
            <p:nvSpPr>
              <p:cNvPr id="9" name="pole tekstowe 8">
                <a:extLst>
                  <a:ext uri="{FF2B5EF4-FFF2-40B4-BE49-F238E27FC236}">
                    <a16:creationId xmlns:a16="http://schemas.microsoft.com/office/drawing/2014/main" id="{50489DF0-DAA0-47BB-821C-AD7743D1646E}"/>
                  </a:ext>
                </a:extLst>
              </p:cNvPr>
              <p:cNvSpPr txBox="1">
                <a:spLocks noRot="1" noChangeAspect="1" noMove="1" noResize="1" noEditPoints="1" noAdjustHandles="1" noChangeArrowheads="1" noChangeShapeType="1" noTextEdit="1"/>
              </p:cNvSpPr>
              <p:nvPr/>
            </p:nvSpPr>
            <p:spPr>
              <a:xfrm>
                <a:off x="3318545" y="5229398"/>
                <a:ext cx="8873455" cy="461665"/>
              </a:xfrm>
              <a:prstGeom prst="rect">
                <a:avLst/>
              </a:prstGeom>
              <a:blipFill>
                <a:blip r:embed="rId7"/>
                <a:stretch>
                  <a:fillRect l="-1030" t="-10526" b="-28947"/>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1" name="Prostokąt 10">
                <a:extLst>
                  <a:ext uri="{FF2B5EF4-FFF2-40B4-BE49-F238E27FC236}">
                    <a16:creationId xmlns:a16="http://schemas.microsoft.com/office/drawing/2014/main" id="{48081B1E-014E-4CBD-9B44-2EAD22FEA84C}"/>
                  </a:ext>
                </a:extLst>
              </p:cNvPr>
              <p:cNvSpPr/>
              <p:nvPr/>
            </p:nvSpPr>
            <p:spPr>
              <a:xfrm>
                <a:off x="4962253" y="5972951"/>
                <a:ext cx="4094134" cy="5859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l-PL" sz="3200" i="1" smtClean="0">
                              <a:latin typeface="Cambria Math" panose="02040503050406030204" pitchFamily="18" charset="0"/>
                              <a:cs typeface="Times New Roman" panose="02020603050405020304" pitchFamily="18" charset="0"/>
                            </a:rPr>
                          </m:ctrlPr>
                        </m:sSubPr>
                        <m:e>
                          <m:r>
                            <a:rPr lang="pl-PL" sz="3200" i="1">
                              <a:latin typeface="Cambria Math" panose="02040503050406030204" pitchFamily="18" charset="0"/>
                              <a:cs typeface="Times New Roman" panose="02020603050405020304" pitchFamily="18" charset="0"/>
                            </a:rPr>
                            <m:t>𝑇</m:t>
                          </m:r>
                        </m:e>
                        <m:sub>
                          <m:r>
                            <a:rPr lang="pl-PL" sz="3200" i="1">
                              <a:latin typeface="Cambria Math" panose="02040503050406030204" pitchFamily="18" charset="0"/>
                              <a:cs typeface="Times New Roman" panose="02020603050405020304" pitchFamily="18" charset="0"/>
                            </a:rPr>
                            <m:t>2</m:t>
                          </m:r>
                        </m:sub>
                      </m:sSub>
                      <m:r>
                        <a:rPr lang="pl-PL" sz="3200" b="0" i="1" smtClean="0">
                          <a:latin typeface="Cambria Math" panose="02040503050406030204" pitchFamily="18" charset="0"/>
                          <a:cs typeface="Times New Roman" panose="02020603050405020304" pitchFamily="18" charset="0"/>
                        </a:rPr>
                        <m:t>=</m:t>
                      </m:r>
                      <m:sSub>
                        <m:sSubPr>
                          <m:ctrlPr>
                            <a:rPr lang="pl-PL" sz="3200" b="0" i="1" smtClean="0">
                              <a:latin typeface="Cambria Math" panose="02040503050406030204" pitchFamily="18" charset="0"/>
                              <a:cs typeface="Times New Roman" panose="02020603050405020304" pitchFamily="18" charset="0"/>
                            </a:rPr>
                          </m:ctrlPr>
                        </m:sSubPr>
                        <m:e>
                          <m:r>
                            <a:rPr lang="pl-PL" sz="3200" b="0" i="1" smtClean="0">
                              <a:latin typeface="Cambria Math" panose="02040503050406030204" pitchFamily="18" charset="0"/>
                              <a:cs typeface="Times New Roman" panose="02020603050405020304" pitchFamily="18" charset="0"/>
                            </a:rPr>
                            <m:t>𝑄</m:t>
                          </m:r>
                        </m:e>
                        <m:sub>
                          <m:r>
                            <a:rPr lang="pl-PL" sz="3200" b="0" i="1" smtClean="0">
                              <a:latin typeface="Cambria Math" panose="02040503050406030204" pitchFamily="18" charset="0"/>
                              <a:cs typeface="Times New Roman" panose="02020603050405020304" pitchFamily="18" charset="0"/>
                            </a:rPr>
                            <m:t>0</m:t>
                          </m:r>
                        </m:sub>
                      </m:sSub>
                      <m:r>
                        <a:rPr lang="pl-PL" sz="3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pl-PL"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pl-PL" sz="3200" b="0" i="1" smtClean="0">
                              <a:latin typeface="Cambria Math" panose="02040503050406030204" pitchFamily="18" charset="0"/>
                              <a:ea typeface="Cambria Math" panose="02040503050406030204" pitchFamily="18" charset="0"/>
                              <a:cs typeface="Times New Roman" panose="02020603050405020304" pitchFamily="18" charset="0"/>
                            </a:rPr>
                            <m:t>𝑄</m:t>
                          </m:r>
                        </m:e>
                        <m:sub>
                          <m:r>
                            <a:rPr lang="pl-PL" sz="32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pl-PL" sz="3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pl-PL"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pl-PL" sz="3200" b="0" i="1" smtClean="0">
                              <a:latin typeface="Cambria Math" panose="02040503050406030204" pitchFamily="18" charset="0"/>
                              <a:ea typeface="Cambria Math" panose="02040503050406030204" pitchFamily="18" charset="0"/>
                              <a:cs typeface="Times New Roman" panose="02020603050405020304" pitchFamily="18" charset="0"/>
                            </a:rPr>
                            <m:t>𝑄</m:t>
                          </m:r>
                        </m:e>
                        <m:sub>
                          <m:r>
                            <a:rPr lang="pl-PL" sz="32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pl-PL" sz="3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pl-PL"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pl-PL" sz="32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pl-PL" sz="3200" b="0" i="1" smtClean="0">
                                  <a:latin typeface="Cambria Math" panose="02040503050406030204" pitchFamily="18" charset="0"/>
                                  <a:ea typeface="Cambria Math" panose="02040503050406030204" pitchFamily="18" charset="0"/>
                                  <a:cs typeface="Times New Roman" panose="02020603050405020304" pitchFamily="18" charset="0"/>
                                </a:rPr>
                                <m:t>𝑄</m:t>
                              </m:r>
                            </m:e>
                          </m:acc>
                        </m:e>
                        <m:sub>
                          <m:r>
                            <a:rPr lang="pl-PL" sz="32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m:oMathPara>
                </a14:m>
                <a:endParaRPr lang="pl-PL" sz="3200" dirty="0"/>
              </a:p>
            </p:txBody>
          </p:sp>
        </mc:Choice>
        <mc:Fallback xmlns="">
          <p:sp>
            <p:nvSpPr>
              <p:cNvPr id="11" name="Prostokąt 10">
                <a:extLst>
                  <a:ext uri="{FF2B5EF4-FFF2-40B4-BE49-F238E27FC236}">
                    <a16:creationId xmlns:a16="http://schemas.microsoft.com/office/drawing/2014/main" id="{48081B1E-014E-4CBD-9B44-2EAD22FEA84C}"/>
                  </a:ext>
                </a:extLst>
              </p:cNvPr>
              <p:cNvSpPr>
                <a:spLocks noRot="1" noChangeAspect="1" noMove="1" noResize="1" noEditPoints="1" noAdjustHandles="1" noChangeArrowheads="1" noChangeShapeType="1" noTextEdit="1"/>
              </p:cNvSpPr>
              <p:nvPr/>
            </p:nvSpPr>
            <p:spPr>
              <a:xfrm>
                <a:off x="4962253" y="5972951"/>
                <a:ext cx="4094134" cy="585930"/>
              </a:xfrm>
              <a:prstGeom prst="rect">
                <a:avLst/>
              </a:prstGeom>
              <a:blipFill>
                <a:blip r:embed="rId8"/>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3038472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a:extLst>
              <a:ext uri="{FF2B5EF4-FFF2-40B4-BE49-F238E27FC236}">
                <a16:creationId xmlns:a16="http://schemas.microsoft.com/office/drawing/2014/main" id="{7EA872C4-3359-4A9F-B68C-9607A648D0AD}"/>
              </a:ext>
            </a:extLst>
          </p:cNvPr>
          <p:cNvSpPr/>
          <p:nvPr/>
        </p:nvSpPr>
        <p:spPr>
          <a:xfrm>
            <a:off x="3402668" y="407652"/>
            <a:ext cx="5052986"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Realizacja licznika modulo 6</a:t>
            </a:r>
          </a:p>
        </p:txBody>
      </p:sp>
      <mc:AlternateContent xmlns:mc="http://schemas.openxmlformats.org/markup-compatibility/2006" xmlns:a14="http://schemas.microsoft.com/office/drawing/2010/main">
        <mc:Choice Requires="a14">
          <p:sp>
            <p:nvSpPr>
              <p:cNvPr id="4" name="pole tekstowe 3">
                <a:extLst>
                  <a:ext uri="{FF2B5EF4-FFF2-40B4-BE49-F238E27FC236}">
                    <a16:creationId xmlns:a16="http://schemas.microsoft.com/office/drawing/2014/main" id="{9CBE17AC-A51F-45CA-8D31-F2DE3D419F2C}"/>
                  </a:ext>
                </a:extLst>
              </p:cNvPr>
              <p:cNvSpPr txBox="1"/>
              <p:nvPr/>
            </p:nvSpPr>
            <p:spPr>
              <a:xfrm>
                <a:off x="1375130" y="1253441"/>
                <a:ext cx="8883842" cy="461665"/>
              </a:xfrm>
              <a:prstGeom prst="rect">
                <a:avLst/>
              </a:prstGeom>
              <a:noFill/>
            </p:spPr>
            <p:txBody>
              <a:bodyPr wrap="none" rtlCol="0">
                <a:spAutoFit/>
              </a:bodyPr>
              <a:lstStyle/>
              <a:p>
                <a:r>
                  <a:rPr lang="pl-PL" sz="2400" dirty="0">
                    <a:latin typeface="Times New Roman" panose="02020603050405020304" pitchFamily="18" charset="0"/>
                    <a:cs typeface="Times New Roman" panose="02020603050405020304" pitchFamily="18" charset="0"/>
                  </a:rPr>
                  <a:t>To samo robimy projektując funkcje wzbudzające dla wejść </a:t>
                </a:r>
                <a14:m>
                  <m:oMath xmlns:m="http://schemas.openxmlformats.org/officeDocument/2006/math">
                    <m:sSub>
                      <m:sSubPr>
                        <m:ctrlPr>
                          <a:rPr lang="pl-PL" sz="2400" i="1" smtClean="0">
                            <a:latin typeface="Cambria Math" panose="02040503050406030204" pitchFamily="18" charset="0"/>
                          </a:rPr>
                        </m:ctrlPr>
                      </m:sSubPr>
                      <m:e>
                        <m:r>
                          <a:rPr lang="pl-PL" sz="2400" b="0" i="1" smtClean="0">
                            <a:latin typeface="Cambria Math" panose="02040503050406030204" pitchFamily="18" charset="0"/>
                          </a:rPr>
                          <m:t>𝑇</m:t>
                        </m:r>
                      </m:e>
                      <m:sub>
                        <m:r>
                          <a:rPr lang="pl-PL" sz="2400" b="0" i="1" smtClean="0">
                            <a:latin typeface="Cambria Math" panose="02040503050406030204" pitchFamily="18" charset="0"/>
                          </a:rPr>
                          <m:t>1</m:t>
                        </m:r>
                      </m:sub>
                    </m:sSub>
                  </m:oMath>
                </a14:m>
                <a:r>
                  <a:rPr lang="pl-PL" sz="2400" dirty="0">
                    <a:latin typeface="Times New Roman" panose="02020603050405020304" pitchFamily="18" charset="0"/>
                    <a:cs typeface="Times New Roman" panose="02020603050405020304" pitchFamily="18" charset="0"/>
                  </a:rPr>
                  <a:t>oraz </a:t>
                </a:r>
                <a14:m>
                  <m:oMath xmlns:m="http://schemas.openxmlformats.org/officeDocument/2006/math">
                    <m:sSub>
                      <m:sSubPr>
                        <m:ctrlPr>
                          <a:rPr lang="pl-PL" sz="2400" i="1">
                            <a:latin typeface="Cambria Math" panose="02040503050406030204" pitchFamily="18" charset="0"/>
                          </a:rPr>
                        </m:ctrlPr>
                      </m:sSubPr>
                      <m:e>
                        <m:r>
                          <a:rPr lang="pl-PL" sz="2400" i="1">
                            <a:latin typeface="Cambria Math" panose="02040503050406030204" pitchFamily="18" charset="0"/>
                          </a:rPr>
                          <m:t>𝑇</m:t>
                        </m:r>
                      </m:e>
                      <m:sub>
                        <m:r>
                          <a:rPr lang="pl-PL" sz="2400" b="0" i="1" smtClean="0">
                            <a:latin typeface="Cambria Math" panose="02040503050406030204" pitchFamily="18" charset="0"/>
                          </a:rPr>
                          <m:t>0</m:t>
                        </m:r>
                      </m:sub>
                    </m:sSub>
                  </m:oMath>
                </a14:m>
                <a:r>
                  <a:rPr lang="pl-PL" sz="2400" dirty="0">
                    <a:latin typeface="Times New Roman" panose="02020603050405020304" pitchFamily="18" charset="0"/>
                    <a:cs typeface="Times New Roman" panose="02020603050405020304" pitchFamily="18" charset="0"/>
                  </a:rPr>
                  <a:t> </a:t>
                </a:r>
              </a:p>
            </p:txBody>
          </p:sp>
        </mc:Choice>
        <mc:Fallback xmlns="">
          <p:sp>
            <p:nvSpPr>
              <p:cNvPr id="4" name="pole tekstowe 3">
                <a:extLst>
                  <a:ext uri="{FF2B5EF4-FFF2-40B4-BE49-F238E27FC236}">
                    <a16:creationId xmlns:a16="http://schemas.microsoft.com/office/drawing/2014/main" id="{9CBE17AC-A51F-45CA-8D31-F2DE3D419F2C}"/>
                  </a:ext>
                </a:extLst>
              </p:cNvPr>
              <p:cNvSpPr txBox="1">
                <a:spLocks noRot="1" noChangeAspect="1" noMove="1" noResize="1" noEditPoints="1" noAdjustHandles="1" noChangeArrowheads="1" noChangeShapeType="1" noTextEdit="1"/>
              </p:cNvSpPr>
              <p:nvPr/>
            </p:nvSpPr>
            <p:spPr>
              <a:xfrm>
                <a:off x="1375130" y="1253441"/>
                <a:ext cx="8883842" cy="461665"/>
              </a:xfrm>
              <a:prstGeom prst="rect">
                <a:avLst/>
              </a:prstGeom>
              <a:blipFill>
                <a:blip r:embed="rId2"/>
                <a:stretch>
                  <a:fillRect l="-1098" t="-10667" b="-30667"/>
                </a:stretch>
              </a:blipFill>
            </p:spPr>
            <p:txBody>
              <a:bodyPr/>
              <a:lstStyle/>
              <a:p>
                <a:r>
                  <a:rPr lang="pl-PL">
                    <a:noFill/>
                  </a:rPr>
                  <a:t> </a:t>
                </a:r>
              </a:p>
            </p:txBody>
          </p:sp>
        </mc:Fallback>
      </mc:AlternateContent>
      <p:pic>
        <p:nvPicPr>
          <p:cNvPr id="6" name="Grafika 5">
            <a:extLst>
              <a:ext uri="{FF2B5EF4-FFF2-40B4-BE49-F238E27FC236}">
                <a16:creationId xmlns:a16="http://schemas.microsoft.com/office/drawing/2014/main" id="{FDE56EDD-EEAC-4E6B-81F5-8DBB4ADE70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4749" y="1838276"/>
            <a:ext cx="3034480" cy="2261546"/>
          </a:xfrm>
          <a:prstGeom prst="rect">
            <a:avLst/>
          </a:prstGeom>
        </p:spPr>
      </p:pic>
      <p:pic>
        <p:nvPicPr>
          <p:cNvPr id="7" name="Grafika 6">
            <a:extLst>
              <a:ext uri="{FF2B5EF4-FFF2-40B4-BE49-F238E27FC236}">
                <a16:creationId xmlns:a16="http://schemas.microsoft.com/office/drawing/2014/main" id="{2B0C4301-CAD1-426B-99B5-E5A5FDFE92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24749" y="4389010"/>
            <a:ext cx="3034480" cy="2232919"/>
          </a:xfrm>
          <a:prstGeom prst="rect">
            <a:avLst/>
          </a:prstGeom>
        </p:spPr>
      </p:pic>
      <mc:AlternateContent xmlns:mc="http://schemas.openxmlformats.org/markup-compatibility/2006" xmlns:a14="http://schemas.microsoft.com/office/drawing/2010/main">
        <mc:Choice Requires="a14">
          <p:sp>
            <p:nvSpPr>
              <p:cNvPr id="8" name="Prostokąt 7">
                <a:extLst>
                  <a:ext uri="{FF2B5EF4-FFF2-40B4-BE49-F238E27FC236}">
                    <a16:creationId xmlns:a16="http://schemas.microsoft.com/office/drawing/2014/main" id="{DB013904-B682-40C9-85A7-9E38D38927B2}"/>
                  </a:ext>
                </a:extLst>
              </p:cNvPr>
              <p:cNvSpPr/>
              <p:nvPr/>
            </p:nvSpPr>
            <p:spPr>
              <a:xfrm>
                <a:off x="6067243" y="2918514"/>
                <a:ext cx="409413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l-PL" sz="3200" i="1" smtClean="0">
                              <a:latin typeface="Cambria Math" panose="02040503050406030204" pitchFamily="18" charset="0"/>
                              <a:cs typeface="Times New Roman" panose="02020603050405020304" pitchFamily="18" charset="0"/>
                            </a:rPr>
                          </m:ctrlPr>
                        </m:sSubPr>
                        <m:e>
                          <m:r>
                            <a:rPr lang="pl-PL" sz="3200" i="1">
                              <a:latin typeface="Cambria Math" panose="02040503050406030204" pitchFamily="18" charset="0"/>
                              <a:cs typeface="Times New Roman" panose="02020603050405020304" pitchFamily="18" charset="0"/>
                            </a:rPr>
                            <m:t>𝑇</m:t>
                          </m:r>
                        </m:e>
                        <m:sub>
                          <m:r>
                            <a:rPr lang="pl-PL" sz="3200" i="1">
                              <a:latin typeface="Cambria Math" panose="02040503050406030204" pitchFamily="18" charset="0"/>
                              <a:cs typeface="Times New Roman" panose="02020603050405020304" pitchFamily="18" charset="0"/>
                            </a:rPr>
                            <m:t>2</m:t>
                          </m:r>
                        </m:sub>
                      </m:sSub>
                      <m:r>
                        <a:rPr lang="pl-PL" sz="3200" i="1">
                          <a:latin typeface="Cambria Math" panose="02040503050406030204" pitchFamily="18" charset="0"/>
                          <a:cs typeface="Times New Roman" panose="02020603050405020304" pitchFamily="18" charset="0"/>
                        </a:rPr>
                        <m:t>=</m:t>
                      </m:r>
                      <m:sSub>
                        <m:sSubPr>
                          <m:ctrlPr>
                            <a:rPr lang="pl-PL" sz="3200" i="1">
                              <a:latin typeface="Cambria Math" panose="02040503050406030204" pitchFamily="18" charset="0"/>
                              <a:cs typeface="Times New Roman" panose="02020603050405020304" pitchFamily="18" charset="0"/>
                            </a:rPr>
                          </m:ctrlPr>
                        </m:sSubPr>
                        <m:e>
                          <m:r>
                            <a:rPr lang="pl-PL" sz="3200" i="1">
                              <a:latin typeface="Cambria Math" panose="02040503050406030204" pitchFamily="18" charset="0"/>
                              <a:cs typeface="Times New Roman" panose="02020603050405020304" pitchFamily="18" charset="0"/>
                            </a:rPr>
                            <m:t>𝑄</m:t>
                          </m:r>
                        </m:e>
                        <m:sub>
                          <m:r>
                            <a:rPr lang="pl-PL" sz="3200" i="1">
                              <a:latin typeface="Cambria Math" panose="02040503050406030204" pitchFamily="18" charset="0"/>
                              <a:cs typeface="Times New Roman" panose="02020603050405020304" pitchFamily="18" charset="0"/>
                            </a:rPr>
                            <m:t>0</m:t>
                          </m:r>
                        </m:sub>
                      </m:sSub>
                      <m:r>
                        <a:rPr lang="pl-PL"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pl-PL" sz="3200" i="1">
                              <a:latin typeface="Cambria Math" panose="02040503050406030204" pitchFamily="18" charset="0"/>
                              <a:ea typeface="Cambria Math" panose="02040503050406030204" pitchFamily="18" charset="0"/>
                              <a:cs typeface="Times New Roman" panose="02020603050405020304" pitchFamily="18" charset="0"/>
                            </a:rPr>
                          </m:ctrlPr>
                        </m:sSubPr>
                        <m:e>
                          <m:r>
                            <a:rPr lang="pl-PL" sz="3200" i="1">
                              <a:latin typeface="Cambria Math" panose="02040503050406030204" pitchFamily="18" charset="0"/>
                              <a:ea typeface="Cambria Math" panose="02040503050406030204" pitchFamily="18" charset="0"/>
                              <a:cs typeface="Times New Roman" panose="02020603050405020304" pitchFamily="18" charset="0"/>
                            </a:rPr>
                            <m:t>𝑄</m:t>
                          </m:r>
                        </m:e>
                        <m:sub>
                          <m:r>
                            <a:rPr lang="pl-PL" sz="32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pl-PL"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pl-PL" sz="3200" i="1">
                              <a:latin typeface="Cambria Math" panose="02040503050406030204" pitchFamily="18" charset="0"/>
                              <a:ea typeface="Cambria Math" panose="02040503050406030204" pitchFamily="18" charset="0"/>
                              <a:cs typeface="Times New Roman" panose="02020603050405020304" pitchFamily="18" charset="0"/>
                            </a:rPr>
                          </m:ctrlPr>
                        </m:sSubPr>
                        <m:e>
                          <m:r>
                            <a:rPr lang="pl-PL" sz="3200" i="1">
                              <a:latin typeface="Cambria Math" panose="02040503050406030204" pitchFamily="18" charset="0"/>
                              <a:ea typeface="Cambria Math" panose="02040503050406030204" pitchFamily="18" charset="0"/>
                              <a:cs typeface="Times New Roman" panose="02020603050405020304" pitchFamily="18" charset="0"/>
                            </a:rPr>
                            <m:t>𝑄</m:t>
                          </m:r>
                        </m:e>
                        <m:sub>
                          <m:r>
                            <a:rPr lang="pl-PL" sz="3200" i="1">
                              <a:latin typeface="Cambria Math" panose="02040503050406030204" pitchFamily="18" charset="0"/>
                              <a:ea typeface="Cambria Math" panose="02040503050406030204" pitchFamily="18" charset="0"/>
                              <a:cs typeface="Times New Roman" panose="02020603050405020304" pitchFamily="18" charset="0"/>
                            </a:rPr>
                            <m:t>0</m:t>
                          </m:r>
                        </m:sub>
                      </m:sSub>
                      <m:r>
                        <a:rPr lang="pl-PL"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pl-PL" sz="3200" i="1">
                              <a:latin typeface="Cambria Math" panose="02040503050406030204" pitchFamily="18" charset="0"/>
                              <a:ea typeface="Cambria Math" panose="02040503050406030204" pitchFamily="18" charset="0"/>
                              <a:cs typeface="Times New Roman" panose="02020603050405020304" pitchFamily="18" charset="0"/>
                            </a:rPr>
                          </m:ctrlPr>
                        </m:sSubPr>
                        <m:e>
                          <m:r>
                            <a:rPr lang="pl-PL" sz="3200" b="0" i="1" smtClean="0">
                              <a:latin typeface="Cambria Math" panose="02040503050406030204" pitchFamily="18" charset="0"/>
                              <a:ea typeface="Cambria Math" panose="02040503050406030204" pitchFamily="18" charset="0"/>
                              <a:cs typeface="Times New Roman" panose="02020603050405020304" pitchFamily="18" charset="0"/>
                            </a:rPr>
                            <m:t>𝑄</m:t>
                          </m:r>
                        </m:e>
                        <m:sub>
                          <m:r>
                            <a:rPr lang="pl-PL" sz="3200"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pl-PL" sz="3200" dirty="0"/>
              </a:p>
            </p:txBody>
          </p:sp>
        </mc:Choice>
        <mc:Fallback xmlns="">
          <p:sp>
            <p:nvSpPr>
              <p:cNvPr id="8" name="Prostokąt 7">
                <a:extLst>
                  <a:ext uri="{FF2B5EF4-FFF2-40B4-BE49-F238E27FC236}">
                    <a16:creationId xmlns:a16="http://schemas.microsoft.com/office/drawing/2014/main" id="{DB013904-B682-40C9-85A7-9E38D38927B2}"/>
                  </a:ext>
                </a:extLst>
              </p:cNvPr>
              <p:cNvSpPr>
                <a:spLocks noRot="1" noChangeAspect="1" noMove="1" noResize="1" noEditPoints="1" noAdjustHandles="1" noChangeArrowheads="1" noChangeShapeType="1" noTextEdit="1"/>
              </p:cNvSpPr>
              <p:nvPr/>
            </p:nvSpPr>
            <p:spPr>
              <a:xfrm>
                <a:off x="6067243" y="2918514"/>
                <a:ext cx="4094134" cy="584775"/>
              </a:xfrm>
              <a:prstGeom prst="rect">
                <a:avLst/>
              </a:prstGeom>
              <a:blipFill>
                <a:blip r:embed="rId7"/>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9" name="Prostokąt 8">
                <a:extLst>
                  <a:ext uri="{FF2B5EF4-FFF2-40B4-BE49-F238E27FC236}">
                    <a16:creationId xmlns:a16="http://schemas.microsoft.com/office/drawing/2014/main" id="{7C2A3C67-829A-4851-A61F-542A4885D5D3}"/>
                  </a:ext>
                </a:extLst>
              </p:cNvPr>
              <p:cNvSpPr/>
              <p:nvPr/>
            </p:nvSpPr>
            <p:spPr>
              <a:xfrm>
                <a:off x="6330892" y="5113357"/>
                <a:ext cx="2589620" cy="5859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l-PL" sz="3200" i="1" smtClean="0">
                              <a:latin typeface="Cambria Math" panose="02040503050406030204" pitchFamily="18" charset="0"/>
                              <a:cs typeface="Times New Roman" panose="02020603050405020304" pitchFamily="18" charset="0"/>
                            </a:rPr>
                          </m:ctrlPr>
                        </m:sSubPr>
                        <m:e>
                          <m:r>
                            <a:rPr lang="pl-PL" sz="3200" i="1">
                              <a:latin typeface="Cambria Math" panose="02040503050406030204" pitchFamily="18" charset="0"/>
                              <a:cs typeface="Times New Roman" panose="02020603050405020304" pitchFamily="18" charset="0"/>
                            </a:rPr>
                            <m:t>𝑇</m:t>
                          </m:r>
                        </m:e>
                        <m:sub>
                          <m:r>
                            <a:rPr lang="pl-PL" sz="3200" b="0" i="1" smtClean="0">
                              <a:latin typeface="Cambria Math" panose="02040503050406030204" pitchFamily="18" charset="0"/>
                              <a:cs typeface="Times New Roman" panose="02020603050405020304" pitchFamily="18" charset="0"/>
                            </a:rPr>
                            <m:t>0</m:t>
                          </m:r>
                        </m:sub>
                      </m:sSub>
                      <m:r>
                        <a:rPr lang="pl-PL" sz="3200" i="1">
                          <a:latin typeface="Cambria Math" panose="02040503050406030204" pitchFamily="18" charset="0"/>
                          <a:cs typeface="Times New Roman" panose="02020603050405020304" pitchFamily="18" charset="0"/>
                        </a:rPr>
                        <m:t>=</m:t>
                      </m:r>
                      <m:sSub>
                        <m:sSubPr>
                          <m:ctrlPr>
                            <a:rPr lang="pl-PL" sz="3200" i="1">
                              <a:latin typeface="Cambria Math" panose="02040503050406030204" pitchFamily="18" charset="0"/>
                              <a:cs typeface="Times New Roman" panose="02020603050405020304" pitchFamily="18" charset="0"/>
                            </a:rPr>
                          </m:ctrlPr>
                        </m:sSubPr>
                        <m:e>
                          <m:acc>
                            <m:accPr>
                              <m:chr m:val="̅"/>
                              <m:ctrlPr>
                                <a:rPr lang="pl-PL" sz="3200" i="1" smtClean="0">
                                  <a:latin typeface="Cambria Math" panose="02040503050406030204" pitchFamily="18" charset="0"/>
                                  <a:cs typeface="Times New Roman" panose="02020603050405020304" pitchFamily="18" charset="0"/>
                                </a:rPr>
                              </m:ctrlPr>
                            </m:accPr>
                            <m:e>
                              <m:r>
                                <a:rPr lang="pl-PL" sz="3200" b="0" i="1" smtClean="0">
                                  <a:latin typeface="Cambria Math" panose="02040503050406030204" pitchFamily="18" charset="0"/>
                                  <a:cs typeface="Times New Roman" panose="02020603050405020304" pitchFamily="18" charset="0"/>
                                </a:rPr>
                                <m:t>𝑄</m:t>
                              </m:r>
                            </m:e>
                          </m:acc>
                        </m:e>
                        <m:sub>
                          <m:r>
                            <a:rPr lang="pl-PL" sz="3200" b="0" i="1" smtClean="0">
                              <a:latin typeface="Cambria Math" panose="02040503050406030204" pitchFamily="18" charset="0"/>
                              <a:cs typeface="Times New Roman" panose="02020603050405020304" pitchFamily="18" charset="0"/>
                            </a:rPr>
                            <m:t>1</m:t>
                          </m:r>
                        </m:sub>
                      </m:sSub>
                      <m:r>
                        <a:rPr lang="pl-PL"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pl-PL" sz="3200" i="1">
                              <a:latin typeface="Cambria Math" panose="02040503050406030204" pitchFamily="18" charset="0"/>
                              <a:ea typeface="Cambria Math" panose="02040503050406030204" pitchFamily="18" charset="0"/>
                              <a:cs typeface="Times New Roman" panose="02020603050405020304" pitchFamily="18" charset="0"/>
                            </a:rPr>
                          </m:ctrlPr>
                        </m:sSubPr>
                        <m:e>
                          <m:r>
                            <a:rPr lang="pl-PL" sz="3200" i="1">
                              <a:latin typeface="Cambria Math" panose="02040503050406030204" pitchFamily="18" charset="0"/>
                              <a:ea typeface="Cambria Math" panose="02040503050406030204" pitchFamily="18" charset="0"/>
                              <a:cs typeface="Times New Roman" panose="02020603050405020304" pitchFamily="18" charset="0"/>
                            </a:rPr>
                            <m:t>𝑄</m:t>
                          </m:r>
                        </m:e>
                        <m:sub>
                          <m:r>
                            <a:rPr lang="pl-PL" sz="32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m:oMathPara>
                </a14:m>
                <a:endParaRPr lang="pl-PL" sz="3200" dirty="0"/>
              </a:p>
            </p:txBody>
          </p:sp>
        </mc:Choice>
        <mc:Fallback xmlns="">
          <p:sp>
            <p:nvSpPr>
              <p:cNvPr id="9" name="Prostokąt 8">
                <a:extLst>
                  <a:ext uri="{FF2B5EF4-FFF2-40B4-BE49-F238E27FC236}">
                    <a16:creationId xmlns:a16="http://schemas.microsoft.com/office/drawing/2014/main" id="{7C2A3C67-829A-4851-A61F-542A4885D5D3}"/>
                  </a:ext>
                </a:extLst>
              </p:cNvPr>
              <p:cNvSpPr>
                <a:spLocks noRot="1" noChangeAspect="1" noMove="1" noResize="1" noEditPoints="1" noAdjustHandles="1" noChangeArrowheads="1" noChangeShapeType="1" noTextEdit="1"/>
              </p:cNvSpPr>
              <p:nvPr/>
            </p:nvSpPr>
            <p:spPr>
              <a:xfrm>
                <a:off x="6330892" y="5113357"/>
                <a:ext cx="2589620" cy="585930"/>
              </a:xfrm>
              <a:prstGeom prst="rect">
                <a:avLst/>
              </a:prstGeom>
              <a:blipFill>
                <a:blip r:embed="rId8"/>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360084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Obraz 1">
            <a:extLst>
              <a:ext uri="{FF2B5EF4-FFF2-40B4-BE49-F238E27FC236}">
                <a16:creationId xmlns:a16="http://schemas.microsoft.com/office/drawing/2014/main" id="{75437F89-BD5D-4539-AEEF-B326647BC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695" y="3879368"/>
            <a:ext cx="2117871" cy="211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Obraz 2">
            <a:extLst>
              <a:ext uri="{FF2B5EF4-FFF2-40B4-BE49-F238E27FC236}">
                <a16:creationId xmlns:a16="http://schemas.microsoft.com/office/drawing/2014/main" id="{70DF51DD-286E-401E-89E2-B1A78E7E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714" y="4114916"/>
            <a:ext cx="4124326" cy="188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Prostokąt 3">
            <a:extLst>
              <a:ext uri="{FF2B5EF4-FFF2-40B4-BE49-F238E27FC236}">
                <a16:creationId xmlns:a16="http://schemas.microsoft.com/office/drawing/2014/main" id="{6BAFD608-CF1F-44EE-A8D5-4D004F6420AA}"/>
              </a:ext>
            </a:extLst>
          </p:cNvPr>
          <p:cNvSpPr>
            <a:spLocks noChangeArrowheads="1"/>
          </p:cNvSpPr>
          <p:nvPr/>
        </p:nvSpPr>
        <p:spPr bwMode="auto">
          <a:xfrm>
            <a:off x="3190875" y="421513"/>
            <a:ext cx="509620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ea typeface="Lucida Sans Unicode" panose="020B0602030504020204" pitchFamily="34" charset="0"/>
                <a:cs typeface="Tahoma" panose="020B0604030504040204" pitchFamily="34" charset="0"/>
              </a:rPr>
              <a:t>Switch </a:t>
            </a:r>
            <a:r>
              <a:rPr lang="pl-PL" altLang="pl-PL" sz="3200" b="1" i="1" dirty="0" err="1">
                <a:latin typeface="Times New Roman" panose="02020603050405020304" pitchFamily="18" charset="0"/>
                <a:ea typeface="Lucida Sans Unicode" panose="020B0602030504020204" pitchFamily="34" charset="0"/>
                <a:cs typeface="Tahoma" panose="020B0604030504040204" pitchFamily="34" charset="0"/>
              </a:rPr>
              <a:t>contact</a:t>
            </a:r>
            <a:r>
              <a:rPr lang="pl-PL" altLang="pl-PL" sz="3200" b="1" i="1" dirty="0">
                <a:latin typeface="Times New Roman" panose="02020603050405020304" pitchFamily="18" charset="0"/>
                <a:ea typeface="Lucida Sans Unicode" panose="020B0602030504020204" pitchFamily="34" charset="0"/>
                <a:cs typeface="Tahoma" panose="020B0604030504040204" pitchFamily="34" charset="0"/>
              </a:rPr>
              <a:t> bounce</a:t>
            </a:r>
          </a:p>
          <a:p>
            <a:pPr eaLnBrk="1" hangingPunct="1">
              <a:lnSpc>
                <a:spcPct val="100000"/>
              </a:lnSpc>
              <a:spcBef>
                <a:spcPct val="0"/>
              </a:spcBef>
              <a:buFontTx/>
              <a:buNone/>
            </a:pPr>
            <a:r>
              <a:rPr lang="pl-PL" altLang="pl-PL" dirty="0">
                <a:latin typeface="Times New Roman" panose="02020603050405020304" pitchFamily="18" charset="0"/>
                <a:ea typeface="Lucida Sans Unicode" panose="020B0602030504020204" pitchFamily="34" charset="0"/>
                <a:cs typeface="Tahoma" panose="020B0604030504040204" pitchFamily="34" charset="0"/>
              </a:rPr>
              <a:t>Drgania zestyków - ich eliminacja</a:t>
            </a:r>
            <a:endParaRPr lang="pl-PL" altLang="pl-PL" dirty="0">
              <a:ea typeface="Lucida Sans Unicode" panose="020B0602030504020204" pitchFamily="34" charset="0"/>
              <a:cs typeface="Tahoma" panose="020B0604030504040204" pitchFamily="34" charset="0"/>
            </a:endParaRPr>
          </a:p>
        </p:txBody>
      </p:sp>
      <p:sp>
        <p:nvSpPr>
          <p:cNvPr id="2" name="pole tekstowe 1">
            <a:extLst>
              <a:ext uri="{FF2B5EF4-FFF2-40B4-BE49-F238E27FC236}">
                <a16:creationId xmlns:a16="http://schemas.microsoft.com/office/drawing/2014/main" id="{AEF74DB8-AC24-4279-AB3F-001B1D7AF6F4}"/>
              </a:ext>
            </a:extLst>
          </p:cNvPr>
          <p:cNvSpPr txBox="1"/>
          <p:nvPr/>
        </p:nvSpPr>
        <p:spPr>
          <a:xfrm>
            <a:off x="811501" y="1557298"/>
            <a:ext cx="10708230" cy="1938992"/>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Właściwość wynikająca z drugiej sytuacji może być wykorzystana do eliminacji tzw. drgań zestyków. Jest to nie do końca słuszna nazwa tej sytuacji ponieważ przy przełączaniu zestyków one nie drgają mechanicznie tylko jest generowana sygnałowa fala stojąca. </a:t>
            </a:r>
          </a:p>
          <a:p>
            <a:r>
              <a:rPr lang="pl-PL" sz="2400" dirty="0">
                <a:latin typeface="Times New Roman" panose="02020603050405020304" pitchFamily="18" charset="0"/>
                <a:cs typeface="Times New Roman" panose="02020603050405020304" pitchFamily="18" charset="0"/>
              </a:rPr>
              <a:t>Czyli załączany styk może być źródłem wielu zanikających przełączeń.</a:t>
            </a:r>
          </a:p>
        </p:txBody>
      </p:sp>
      <p:cxnSp>
        <p:nvCxnSpPr>
          <p:cNvPr id="4" name="Łącznik prosty ze strzałką 3">
            <a:extLst>
              <a:ext uri="{FF2B5EF4-FFF2-40B4-BE49-F238E27FC236}">
                <a16:creationId xmlns:a16="http://schemas.microsoft.com/office/drawing/2014/main" id="{A575A0F4-2EEE-427F-92CB-5F4DADCD40ED}"/>
              </a:ext>
            </a:extLst>
          </p:cNvPr>
          <p:cNvCxnSpPr/>
          <p:nvPr/>
        </p:nvCxnSpPr>
        <p:spPr>
          <a:xfrm flipH="1">
            <a:off x="8417607" y="1939895"/>
            <a:ext cx="1512606" cy="27432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 name="Łącznik prosty ze strzałką 5">
            <a:extLst>
              <a:ext uri="{FF2B5EF4-FFF2-40B4-BE49-F238E27FC236}">
                <a16:creationId xmlns:a16="http://schemas.microsoft.com/office/drawing/2014/main" id="{B8F97747-8C56-4806-9916-7F2706B47935}"/>
              </a:ext>
            </a:extLst>
          </p:cNvPr>
          <p:cNvCxnSpPr>
            <a:cxnSpLocks/>
            <a:stCxn id="2" idx="2"/>
          </p:cNvCxnSpPr>
          <p:nvPr/>
        </p:nvCxnSpPr>
        <p:spPr>
          <a:xfrm flipH="1">
            <a:off x="4255806" y="3496290"/>
            <a:ext cx="1909810" cy="103298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05B1967A-9704-408E-816F-592BA1D60F7F}"/>
              </a:ext>
            </a:extLst>
          </p:cNvPr>
          <p:cNvSpPr/>
          <p:nvPr/>
        </p:nvSpPr>
        <p:spPr>
          <a:xfrm>
            <a:off x="3301010" y="338608"/>
            <a:ext cx="5052986"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Realizacja licznika modulo 6</a:t>
            </a:r>
          </a:p>
        </p:txBody>
      </p:sp>
      <p:pic>
        <p:nvPicPr>
          <p:cNvPr id="3" name="Grafika 2">
            <a:extLst>
              <a:ext uri="{FF2B5EF4-FFF2-40B4-BE49-F238E27FC236}">
                <a16:creationId xmlns:a16="http://schemas.microsoft.com/office/drawing/2014/main" id="{1BC495CA-E028-4233-A78A-B540AF56E6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74736" y="2575776"/>
            <a:ext cx="7384419" cy="3423058"/>
          </a:xfrm>
          <a:prstGeom prst="rect">
            <a:avLst/>
          </a:prstGeom>
        </p:spPr>
      </p:pic>
      <p:sp>
        <p:nvSpPr>
          <p:cNvPr id="4" name="pole tekstowe 3">
            <a:extLst>
              <a:ext uri="{FF2B5EF4-FFF2-40B4-BE49-F238E27FC236}">
                <a16:creationId xmlns:a16="http://schemas.microsoft.com/office/drawing/2014/main" id="{D29C1DF0-1003-42E3-AAA2-9F244128C146}"/>
              </a:ext>
            </a:extLst>
          </p:cNvPr>
          <p:cNvSpPr txBox="1"/>
          <p:nvPr/>
        </p:nvSpPr>
        <p:spPr>
          <a:xfrm>
            <a:off x="1331183" y="1086253"/>
            <a:ext cx="9778349" cy="830997"/>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Realizacja układowa projektowanego licznika modulo 6 liczącego według pokazanego wcześniej diagramu stanów będzie następująca:</a:t>
            </a:r>
          </a:p>
        </p:txBody>
      </p:sp>
    </p:spTree>
    <p:extLst>
      <p:ext uri="{BB962C8B-B14F-4D97-AF65-F5344CB8AC3E}">
        <p14:creationId xmlns:p14="http://schemas.microsoft.com/office/powerpoint/2010/main" val="1012138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a:extLst>
              <a:ext uri="{FF2B5EF4-FFF2-40B4-BE49-F238E27FC236}">
                <a16:creationId xmlns:a16="http://schemas.microsoft.com/office/drawing/2014/main" id="{10BC98D8-4F2F-4780-9183-20A1FD2ACB26}"/>
              </a:ext>
            </a:extLst>
          </p:cNvPr>
          <p:cNvSpPr>
            <a:spLocks noChangeArrowheads="1"/>
          </p:cNvSpPr>
          <p:nvPr/>
        </p:nvSpPr>
        <p:spPr bwMode="auto">
          <a:xfrm>
            <a:off x="4140993" y="133989"/>
            <a:ext cx="34829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Liczniki rewersyjne</a:t>
            </a:r>
          </a:p>
        </p:txBody>
      </p:sp>
      <p:pic>
        <p:nvPicPr>
          <p:cNvPr id="82947" name="Obraz 2">
            <a:extLst>
              <a:ext uri="{FF2B5EF4-FFF2-40B4-BE49-F238E27FC236}">
                <a16:creationId xmlns:a16="http://schemas.microsoft.com/office/drawing/2014/main" id="{5563DABC-00A2-427D-97E6-DB6B72FD5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874" y="3890395"/>
            <a:ext cx="5764213"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Prostokąt 1">
                <a:extLst>
                  <a:ext uri="{FF2B5EF4-FFF2-40B4-BE49-F238E27FC236}">
                    <a16:creationId xmlns:a16="http://schemas.microsoft.com/office/drawing/2014/main" id="{B84A27D7-CB54-4159-8466-7B8B8D142060}"/>
                  </a:ext>
                </a:extLst>
              </p:cNvPr>
              <p:cNvSpPr/>
              <p:nvPr/>
            </p:nvSpPr>
            <p:spPr>
              <a:xfrm>
                <a:off x="842845" y="719777"/>
                <a:ext cx="10506310" cy="3417089"/>
              </a:xfrm>
              <a:prstGeom prst="rect">
                <a:avLst/>
              </a:prstGeom>
            </p:spPr>
            <p:txBody>
              <a:bodyPr wrap="square">
                <a:spAutoFit/>
              </a:bodyPr>
              <a:lstStyle/>
              <a:p>
                <a:pPr algn="just">
                  <a:spcAft>
                    <a:spcPts val="0"/>
                  </a:spcAft>
                </a:pPr>
                <a:r>
                  <a:rPr lang="pl-PL" sz="2400" dirty="0">
                    <a:latin typeface="Times New Roman" panose="02020603050405020304" pitchFamily="18" charset="0"/>
                    <a:ea typeface="Lucida Sans Unicode" panose="020B0602030504020204" pitchFamily="34" charset="0"/>
                    <a:cs typeface="Times New Roman" panose="02020603050405020304" pitchFamily="18" charset="0"/>
                  </a:rPr>
                  <a:t>Liczniki rewersyjne to takie które potrafią zliczać w obydwu kierunkach w zależności od ustawienia kierunku zliczania. Pomocnym w realizacji takich liczników jest istnienie w przerzutnikach komplementarnych wyjść i korzystanie z nich w celu zmiany kierunku liczenia. Ta technika została omówiona na slajdach 4,5,6 dzisiejszego wykładu. Na schemacie poniżej można zauważyć, że ustawienie na wejściu linii D stanu 0 spowoduje zablokowanie propagacji sygnału przez przerzutniki z wyjść </a:t>
                </a:r>
                <a14:m>
                  <m:oMath xmlns:m="http://schemas.openxmlformats.org/officeDocument/2006/math">
                    <m:acc>
                      <m:accPr>
                        <m:chr m:val="̅"/>
                        <m:ctrlPr>
                          <a:rPr lang="pl-PL" sz="2400" i="1" smtClean="0">
                            <a:latin typeface="Cambria Math" panose="02040503050406030204" pitchFamily="18" charset="0"/>
                            <a:cs typeface="Times New Roman" panose="02020603050405020304" pitchFamily="18" charset="0"/>
                          </a:rPr>
                        </m:ctrlPr>
                      </m:accPr>
                      <m:e>
                        <m:r>
                          <a:rPr lang="pl-PL" sz="2400" b="0" i="1" smtClean="0">
                            <a:latin typeface="Cambria Math" panose="02040503050406030204" pitchFamily="18" charset="0"/>
                            <a:cs typeface="Times New Roman" panose="02020603050405020304" pitchFamily="18" charset="0"/>
                          </a:rPr>
                          <m:t>𝑄</m:t>
                        </m:r>
                      </m:e>
                    </m:acc>
                  </m:oMath>
                </a14:m>
                <a:r>
                  <a:rPr lang="pl-PL" sz="2400" dirty="0">
                    <a:latin typeface="Times New Roman" panose="02020603050405020304" pitchFamily="18" charset="0"/>
                    <a:ea typeface="Lucida Sans Unicode" panose="020B0602030504020204" pitchFamily="34" charset="0"/>
                    <a:cs typeface="Tahoma" panose="020B0604030504040204" pitchFamily="34" charset="0"/>
                  </a:rPr>
                  <a:t> do następnego stopnia i odblokowanie przesyłu z </a:t>
                </a:r>
                <a:r>
                  <a:rPr lang="pl-PL" sz="2400" i="1" dirty="0">
                    <a:latin typeface="Times New Roman" panose="02020603050405020304" pitchFamily="18" charset="0"/>
                    <a:ea typeface="Lucida Sans Unicode" panose="020B0602030504020204" pitchFamily="34" charset="0"/>
                    <a:cs typeface="Tahoma" panose="020B0604030504040204" pitchFamily="34" charset="0"/>
                  </a:rPr>
                  <a:t>Q</a:t>
                </a:r>
                <a:r>
                  <a:rPr lang="pl-PL" sz="2400" dirty="0">
                    <a:latin typeface="Times New Roman" panose="02020603050405020304" pitchFamily="18" charset="0"/>
                    <a:ea typeface="Lucida Sans Unicode" panose="020B0602030504020204" pitchFamily="34" charset="0"/>
                    <a:cs typeface="Tahoma" panose="020B0604030504040204" pitchFamily="34" charset="0"/>
                  </a:rPr>
                  <a:t> do wejścia </a:t>
                </a:r>
                <a:r>
                  <a:rPr lang="pl-PL" sz="2400" i="1" dirty="0">
                    <a:latin typeface="Times New Roman" panose="02020603050405020304" pitchFamily="18" charset="0"/>
                    <a:ea typeface="Lucida Sans Unicode" panose="020B0602030504020204" pitchFamily="34" charset="0"/>
                    <a:cs typeface="Tahoma" panose="020B0604030504040204" pitchFamily="34" charset="0"/>
                  </a:rPr>
                  <a:t>C</a:t>
                </a:r>
                <a:r>
                  <a:rPr lang="pl-PL" sz="2400" dirty="0">
                    <a:latin typeface="Times New Roman" panose="02020603050405020304" pitchFamily="18" charset="0"/>
                    <a:ea typeface="Lucida Sans Unicode" panose="020B0602030504020204" pitchFamily="34" charset="0"/>
                    <a:cs typeface="Tahoma" panose="020B0604030504040204" pitchFamily="34" charset="0"/>
                  </a:rPr>
                  <a:t> następnego co jest równoważne zliczaniu do przodu. Jedynka na wejściu D zmieni ten kierunek.</a:t>
                </a:r>
              </a:p>
            </p:txBody>
          </p:sp>
        </mc:Choice>
        <mc:Fallback xmlns="">
          <p:sp>
            <p:nvSpPr>
              <p:cNvPr id="2" name="Prostokąt 1">
                <a:extLst>
                  <a:ext uri="{FF2B5EF4-FFF2-40B4-BE49-F238E27FC236}">
                    <a16:creationId xmlns:a16="http://schemas.microsoft.com/office/drawing/2014/main" id="{B84A27D7-CB54-4159-8466-7B8B8D142060}"/>
                  </a:ext>
                </a:extLst>
              </p:cNvPr>
              <p:cNvSpPr>
                <a:spLocks noRot="1" noChangeAspect="1" noMove="1" noResize="1" noEditPoints="1" noAdjustHandles="1" noChangeArrowheads="1" noChangeShapeType="1" noTextEdit="1"/>
              </p:cNvSpPr>
              <p:nvPr/>
            </p:nvSpPr>
            <p:spPr>
              <a:xfrm>
                <a:off x="842845" y="719777"/>
                <a:ext cx="10506310" cy="3417089"/>
              </a:xfrm>
              <a:prstGeom prst="rect">
                <a:avLst/>
              </a:prstGeom>
              <a:blipFill>
                <a:blip r:embed="rId3"/>
                <a:stretch>
                  <a:fillRect l="-870" t="-1426" r="-870" b="-3030"/>
                </a:stretch>
              </a:blipFill>
            </p:spPr>
            <p:txBody>
              <a:bodyPr/>
              <a:lstStyle/>
              <a:p>
                <a:r>
                  <a:rPr lang="pl-PL">
                    <a:noFill/>
                  </a:rPr>
                  <a:t> </a:t>
                </a:r>
              </a:p>
            </p:txBody>
          </p:sp>
        </mc:Fallback>
      </mc:AlternateContent>
    </p:spTree>
    <p:extLst>
      <p:ext uri="{BB962C8B-B14F-4D97-AF65-F5344CB8AC3E}">
        <p14:creationId xmlns:p14="http://schemas.microsoft.com/office/powerpoint/2010/main" val="36000969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8D72D76-1E1A-4ED9-879F-7ACEE1BF392E}"/>
              </a:ext>
            </a:extLst>
          </p:cNvPr>
          <p:cNvSpPr txBox="1"/>
          <p:nvPr/>
        </p:nvSpPr>
        <p:spPr>
          <a:xfrm>
            <a:off x="1560352" y="947956"/>
            <a:ext cx="8421136" cy="1200329"/>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Gdy zachodzi potrzeba zliczania do większych wartości można łączyć kaskadowo kolejne moduły zliczające. Należy to zrobić w sposób następujący.</a:t>
            </a:r>
          </a:p>
        </p:txBody>
      </p:sp>
      <p:pic>
        <p:nvPicPr>
          <p:cNvPr id="4" name="Grafika 3">
            <a:extLst>
              <a:ext uri="{FF2B5EF4-FFF2-40B4-BE49-F238E27FC236}">
                <a16:creationId xmlns:a16="http://schemas.microsoft.com/office/drawing/2014/main" id="{02058964-86F7-45C7-97B8-E1379EF16D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0352" y="3194435"/>
            <a:ext cx="8670664" cy="2155232"/>
          </a:xfrm>
          <a:prstGeom prst="rect">
            <a:avLst/>
          </a:prstGeom>
        </p:spPr>
      </p:pic>
    </p:spTree>
    <p:extLst>
      <p:ext uri="{BB962C8B-B14F-4D97-AF65-F5344CB8AC3E}">
        <p14:creationId xmlns:p14="http://schemas.microsoft.com/office/powerpoint/2010/main" val="1607935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Obraz 1">
            <a:extLst>
              <a:ext uri="{FF2B5EF4-FFF2-40B4-BE49-F238E27FC236}">
                <a16:creationId xmlns:a16="http://schemas.microsoft.com/office/drawing/2014/main" id="{581B70D5-0FC6-49B5-8E01-01A2E02F3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862" y="4129606"/>
            <a:ext cx="7777162"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pole tekstowe 2">
            <a:extLst>
              <a:ext uri="{FF2B5EF4-FFF2-40B4-BE49-F238E27FC236}">
                <a16:creationId xmlns:a16="http://schemas.microsoft.com/office/drawing/2014/main" id="{3C031AED-8088-4A48-9F22-B5F7A8898ECF}"/>
              </a:ext>
            </a:extLst>
          </p:cNvPr>
          <p:cNvSpPr txBox="1">
            <a:spLocks noChangeArrowheads="1"/>
          </p:cNvSpPr>
          <p:nvPr/>
        </p:nvSpPr>
        <p:spPr bwMode="auto">
          <a:xfrm>
            <a:off x="4353752" y="202557"/>
            <a:ext cx="2671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Mikrooperacje</a:t>
            </a:r>
          </a:p>
        </p:txBody>
      </p:sp>
      <p:sp>
        <p:nvSpPr>
          <p:cNvPr id="2" name="pole tekstowe 1">
            <a:extLst>
              <a:ext uri="{FF2B5EF4-FFF2-40B4-BE49-F238E27FC236}">
                <a16:creationId xmlns:a16="http://schemas.microsoft.com/office/drawing/2014/main" id="{85EBFF9F-4E2D-4FC2-AE22-7504494B5319}"/>
              </a:ext>
            </a:extLst>
          </p:cNvPr>
          <p:cNvSpPr txBox="1"/>
          <p:nvPr/>
        </p:nvSpPr>
        <p:spPr>
          <a:xfrm>
            <a:off x="657621" y="864788"/>
            <a:ext cx="10295644" cy="2677656"/>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Na koniec zostanie wprowadzone bardzo ważne pojęcie jakim jest MIKROOPERACJA (µOP). Pojęcie szczególnie ważne w złożonych systemach cyfrowych jakimi są systemy mikroprocesorowe. Uznając ustawialny licznik rewersyjny za wystarczająco złożony układ cyfrowy można dla niego zdefiniować cztery mikrooperacje. W tabeli pokazano również jak wygląda zapis mikrooperacji: na przykład mikrooperacja zerowania będzie zapisana w sposób następujący: .</a:t>
            </a:r>
          </a:p>
        </p:txBody>
      </p:sp>
      <p:pic>
        <p:nvPicPr>
          <p:cNvPr id="3" name="Grafika 2">
            <a:extLst>
              <a:ext uri="{FF2B5EF4-FFF2-40B4-BE49-F238E27FC236}">
                <a16:creationId xmlns:a16="http://schemas.microsoft.com/office/drawing/2014/main" id="{09D43F19-9E1E-4670-AEA1-CD76BF68A6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4939" y="3203471"/>
            <a:ext cx="1102586" cy="451058"/>
          </a:xfrm>
          <a:prstGeom prst="rect">
            <a:avLst/>
          </a:prstGeom>
        </p:spPr>
      </p:pic>
    </p:spTree>
    <p:extLst>
      <p:ext uri="{BB962C8B-B14F-4D97-AF65-F5344CB8AC3E}">
        <p14:creationId xmlns:p14="http://schemas.microsoft.com/office/powerpoint/2010/main" val="2198460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a:extLst>
              <a:ext uri="{FF2B5EF4-FFF2-40B4-BE49-F238E27FC236}">
                <a16:creationId xmlns:a16="http://schemas.microsoft.com/office/drawing/2014/main" id="{CF968485-0C84-434A-9BFF-5B45F8F2E234}"/>
              </a:ext>
            </a:extLst>
          </p:cNvPr>
          <p:cNvSpPr>
            <a:spLocks noChangeArrowheads="1"/>
          </p:cNvSpPr>
          <p:nvPr/>
        </p:nvSpPr>
        <p:spPr bwMode="auto">
          <a:xfrm>
            <a:off x="3825260" y="476250"/>
            <a:ext cx="4772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Detektor sekwencji znaków</a:t>
            </a:r>
          </a:p>
        </p:txBody>
      </p:sp>
      <p:pic>
        <p:nvPicPr>
          <p:cNvPr id="87043" name="Obraz 2">
            <a:extLst>
              <a:ext uri="{FF2B5EF4-FFF2-40B4-BE49-F238E27FC236}">
                <a16:creationId xmlns:a16="http://schemas.microsoft.com/office/drawing/2014/main" id="{722E17D0-1F19-4904-AFE2-8BF546CAF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420" y="2256016"/>
            <a:ext cx="3913159" cy="152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pole tekstowe 4">
            <a:extLst>
              <a:ext uri="{FF2B5EF4-FFF2-40B4-BE49-F238E27FC236}">
                <a16:creationId xmlns:a16="http://schemas.microsoft.com/office/drawing/2014/main" id="{A3CBA53C-6B50-4787-A681-3F38190B18BD}"/>
              </a:ext>
            </a:extLst>
          </p:cNvPr>
          <p:cNvSpPr txBox="1">
            <a:spLocks noChangeArrowheads="1"/>
          </p:cNvSpPr>
          <p:nvPr/>
        </p:nvSpPr>
        <p:spPr bwMode="auto">
          <a:xfrm>
            <a:off x="3701435" y="1271078"/>
            <a:ext cx="4895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2400" i="1" dirty="0">
                <a:latin typeface="Times New Roman" panose="02020603050405020304" pitchFamily="18" charset="0"/>
                <a:cs typeface="Times New Roman" panose="02020603050405020304" pitchFamily="18" charset="0"/>
              </a:rPr>
              <a:t>Przykład detektora sekwencji 0110011</a:t>
            </a:r>
          </a:p>
        </p:txBody>
      </p:sp>
      <p:pic>
        <p:nvPicPr>
          <p:cNvPr id="87045" name="Obraz 5">
            <a:extLst>
              <a:ext uri="{FF2B5EF4-FFF2-40B4-BE49-F238E27FC236}">
                <a16:creationId xmlns:a16="http://schemas.microsoft.com/office/drawing/2014/main" id="{81C5F8CF-C1ED-49CF-9CAF-FD0C179CA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063" y="4367213"/>
            <a:ext cx="5802312"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Prostokąt 6">
            <a:extLst>
              <a:ext uri="{FF2B5EF4-FFF2-40B4-BE49-F238E27FC236}">
                <a16:creationId xmlns:a16="http://schemas.microsoft.com/office/drawing/2014/main" id="{5BC42308-CA31-423A-8486-B33BB285475A}"/>
              </a:ext>
            </a:extLst>
          </p:cNvPr>
          <p:cNvSpPr>
            <a:spLocks noChangeArrowheads="1"/>
          </p:cNvSpPr>
          <p:nvPr/>
        </p:nvSpPr>
        <p:spPr bwMode="auto">
          <a:xfrm>
            <a:off x="1338846" y="3517317"/>
            <a:ext cx="19669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i="1" dirty="0">
                <a:latin typeface="Times New Roman" panose="02020603050405020304" pitchFamily="18" charset="0"/>
                <a:cs typeface="Times New Roman" panose="02020603050405020304" pitchFamily="18" charset="0"/>
              </a:rPr>
              <a:t>Graf przejść</a:t>
            </a:r>
          </a:p>
        </p:txBody>
      </p:sp>
    </p:spTree>
    <p:extLst>
      <p:ext uri="{BB962C8B-B14F-4D97-AF65-F5344CB8AC3E}">
        <p14:creationId xmlns:p14="http://schemas.microsoft.com/office/powerpoint/2010/main" val="1660054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Obraz 1">
            <a:extLst>
              <a:ext uri="{FF2B5EF4-FFF2-40B4-BE49-F238E27FC236}">
                <a16:creationId xmlns:a16="http://schemas.microsoft.com/office/drawing/2014/main" id="{393A79BF-9415-44C6-A8CE-AD6A54BAE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609" y="369141"/>
            <a:ext cx="3544888"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Prostokąt 2">
            <a:extLst>
              <a:ext uri="{FF2B5EF4-FFF2-40B4-BE49-F238E27FC236}">
                <a16:creationId xmlns:a16="http://schemas.microsoft.com/office/drawing/2014/main" id="{C32D6385-6183-4E38-B31E-5DC57065CA1E}"/>
              </a:ext>
            </a:extLst>
          </p:cNvPr>
          <p:cNvSpPr>
            <a:spLocks noChangeArrowheads="1"/>
          </p:cNvSpPr>
          <p:nvPr/>
        </p:nvSpPr>
        <p:spPr bwMode="auto">
          <a:xfrm>
            <a:off x="846884" y="1066315"/>
            <a:ext cx="2441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pl-PL" altLang="pl-PL" i="1" dirty="0">
                <a:solidFill>
                  <a:srgbClr val="212121"/>
                </a:solidFill>
                <a:latin typeface="Times New Roman" panose="02020603050405020304" pitchFamily="18" charset="0"/>
                <a:cs typeface="Times New Roman" panose="02020603050405020304" pitchFamily="18" charset="0"/>
              </a:rPr>
              <a:t>Tablica przejść</a:t>
            </a:r>
            <a:r>
              <a:rPr lang="pl-PL" altLang="pl-PL" i="1" dirty="0">
                <a:latin typeface="Times New Roman" panose="02020603050405020304" pitchFamily="18" charset="0"/>
                <a:cs typeface="Times New Roman" panose="02020603050405020304" pitchFamily="18" charset="0"/>
              </a:rPr>
              <a:t> </a:t>
            </a:r>
          </a:p>
        </p:txBody>
      </p:sp>
      <p:pic>
        <p:nvPicPr>
          <p:cNvPr id="88068" name="Obraz 3">
            <a:extLst>
              <a:ext uri="{FF2B5EF4-FFF2-40B4-BE49-F238E27FC236}">
                <a16:creationId xmlns:a16="http://schemas.microsoft.com/office/drawing/2014/main" id="{0C4C903A-5FAE-4E21-A5C4-B3F32C2F2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75" y="3500438"/>
            <a:ext cx="368458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rostokąt 1">
            <a:extLst>
              <a:ext uri="{FF2B5EF4-FFF2-40B4-BE49-F238E27FC236}">
                <a16:creationId xmlns:a16="http://schemas.microsoft.com/office/drawing/2014/main" id="{5BD8E057-1ABF-48D3-B4EF-FCE9C8D2C9C3}"/>
              </a:ext>
            </a:extLst>
          </p:cNvPr>
          <p:cNvSpPr/>
          <p:nvPr/>
        </p:nvSpPr>
        <p:spPr>
          <a:xfrm>
            <a:off x="611991" y="4453591"/>
            <a:ext cx="3582503" cy="830997"/>
          </a:xfrm>
          <a:prstGeom prst="rect">
            <a:avLst/>
          </a:prstGeom>
        </p:spPr>
        <p:txBody>
          <a:bodyPr wrap="square">
            <a:spAutoFit/>
          </a:bodyPr>
          <a:lstStyle/>
          <a:p>
            <a:pPr>
              <a:lnSpc>
                <a:spcPct val="100000"/>
              </a:lnSpc>
              <a:spcBef>
                <a:spcPct val="0"/>
              </a:spcBef>
              <a:buNone/>
            </a:pPr>
            <a:r>
              <a:rPr lang="pl-PL" altLang="pl-PL" sz="2400" i="1" dirty="0">
                <a:solidFill>
                  <a:srgbClr val="212121"/>
                </a:solidFill>
                <a:latin typeface="Times New Roman" panose="02020603050405020304" pitchFamily="18" charset="0"/>
                <a:cs typeface="Times New Roman" panose="02020603050405020304" pitchFamily="18" charset="0"/>
              </a:rPr>
              <a:t>Zakodowana tablica przejść - jakimś tam kodem</a:t>
            </a:r>
            <a:r>
              <a:rPr lang="pl-PL" altLang="pl-PL" sz="24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3044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a 1">
            <a:extLst>
              <a:ext uri="{FF2B5EF4-FFF2-40B4-BE49-F238E27FC236}">
                <a16:creationId xmlns:a16="http://schemas.microsoft.com/office/drawing/2014/main" id="{C9124703-5258-4EE2-A54E-7E8C629435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3246" y="1945370"/>
            <a:ext cx="2592387" cy="2604615"/>
          </a:xfrm>
          <a:prstGeom prst="rect">
            <a:avLst/>
          </a:prstGeom>
        </p:spPr>
      </p:pic>
      <p:pic>
        <p:nvPicPr>
          <p:cNvPr id="3" name="Grafika 2">
            <a:extLst>
              <a:ext uri="{FF2B5EF4-FFF2-40B4-BE49-F238E27FC236}">
                <a16:creationId xmlns:a16="http://schemas.microsoft.com/office/drawing/2014/main" id="{0CD3DF32-36DF-4E4E-B574-485098A1B4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3076" y="1945370"/>
            <a:ext cx="2751354" cy="2604615"/>
          </a:xfrm>
          <a:prstGeom prst="rect">
            <a:avLst/>
          </a:prstGeom>
        </p:spPr>
      </p:pic>
      <p:pic>
        <p:nvPicPr>
          <p:cNvPr id="4" name="Grafika 3">
            <a:extLst>
              <a:ext uri="{FF2B5EF4-FFF2-40B4-BE49-F238E27FC236}">
                <a16:creationId xmlns:a16="http://schemas.microsoft.com/office/drawing/2014/main" id="{5D5F682A-9F3F-4C5E-BD2F-E0ED1B8E17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87828" y="1894051"/>
            <a:ext cx="2631566" cy="2655933"/>
          </a:xfrm>
          <a:prstGeom prst="rect">
            <a:avLst/>
          </a:prstGeom>
        </p:spPr>
      </p:pic>
      <mc:AlternateContent xmlns:mc="http://schemas.openxmlformats.org/markup-compatibility/2006" xmlns:a14="http://schemas.microsoft.com/office/drawing/2010/main">
        <mc:Choice Requires="a14">
          <p:sp>
            <p:nvSpPr>
              <p:cNvPr id="5" name="Prostokąt 4">
                <a:extLst>
                  <a:ext uri="{FF2B5EF4-FFF2-40B4-BE49-F238E27FC236}">
                    <a16:creationId xmlns:a16="http://schemas.microsoft.com/office/drawing/2014/main" id="{F561F4D3-8D19-42A2-BEBD-5A09F6B51603}"/>
                  </a:ext>
                </a:extLst>
              </p:cNvPr>
              <p:cNvSpPr/>
              <p:nvPr/>
            </p:nvSpPr>
            <p:spPr>
              <a:xfrm>
                <a:off x="908350" y="5122119"/>
                <a:ext cx="2932899" cy="458074"/>
              </a:xfrm>
              <a:prstGeom prst="rect">
                <a:avLst/>
              </a:prstGeom>
            </p:spPr>
            <p:txBody>
              <a:bodyPr wrap="square">
                <a:spAutoFit/>
              </a:bodyPr>
              <a:lstStyle/>
              <a:p>
                <a:pPr algn="just">
                  <a:lnSpc>
                    <a:spcPct val="150000"/>
                  </a:lnSpc>
                  <a:spcAft>
                    <a:spcPts val="0"/>
                  </a:spcAft>
                </a:pPr>
                <a14:m>
                  <m:oMath xmlns:m="http://schemas.openxmlformats.org/officeDocument/2006/math">
                    <m:sSub>
                      <m:sSubPr>
                        <m:ctrlPr>
                          <a:rPr lang="pl-PL" i="1">
                            <a:latin typeface="Cambria Math" panose="02040503050406030204" pitchFamily="18" charset="0"/>
                            <a:ea typeface="Lucida Sans Unicode" panose="020B0602030504020204" pitchFamily="34" charset="0"/>
                            <a:cs typeface="Times New Roman" panose="02020603050405020304" pitchFamily="18" charset="0"/>
                          </a:rPr>
                        </m:ctrlPr>
                      </m:sSubPr>
                      <m:e>
                        <m:r>
                          <a:rPr lang="pl-PL" i="1">
                            <a:latin typeface="Cambria Math" panose="02040503050406030204" pitchFamily="18" charset="0"/>
                            <a:ea typeface="Lucida Sans Unicode" panose="020B0602030504020204" pitchFamily="34" charset="0"/>
                            <a:cs typeface="Times New Roman" panose="02020603050405020304" pitchFamily="18" charset="0"/>
                          </a:rPr>
                          <m:t>𝑌</m:t>
                        </m:r>
                      </m:e>
                      <m:sub>
                        <m:r>
                          <a:rPr lang="pl-PL" i="1">
                            <a:latin typeface="Cambria Math" panose="02040503050406030204" pitchFamily="18" charset="0"/>
                            <a:ea typeface="Lucida Sans Unicode" panose="020B0602030504020204" pitchFamily="34" charset="0"/>
                            <a:cs typeface="Times New Roman" panose="02020603050405020304" pitchFamily="18" charset="0"/>
                          </a:rPr>
                          <m:t>3</m:t>
                        </m:r>
                      </m:sub>
                    </m:sSub>
                    <m:r>
                      <a:rPr lang="pl-PL" i="1">
                        <a:latin typeface="Cambria Math" panose="02040503050406030204" pitchFamily="18" charset="0"/>
                        <a:ea typeface="Lucida Sans Unicode" panose="020B0602030504020204" pitchFamily="34" charset="0"/>
                        <a:cs typeface="Times New Roman" panose="02020603050405020304" pitchFamily="18" charset="0"/>
                      </a:rPr>
                      <m:t>=</m:t>
                    </m:r>
                    <m:acc>
                      <m:accPr>
                        <m:chr m:val="̅"/>
                        <m:ctrlPr>
                          <a:rPr lang="pl-PL" i="1">
                            <a:latin typeface="Cambria Math" panose="02040503050406030204" pitchFamily="18" charset="0"/>
                            <a:ea typeface="Lucida Sans Unicode" panose="020B0602030504020204" pitchFamily="34" charset="0"/>
                            <a:cs typeface="Times New Roman" panose="02020603050405020304" pitchFamily="18" charset="0"/>
                          </a:rPr>
                        </m:ctrlPr>
                      </m:accPr>
                      <m:e>
                        <m:r>
                          <a:rPr lang="pl-PL" i="1">
                            <a:latin typeface="Cambria Math" panose="02040503050406030204" pitchFamily="18" charset="0"/>
                            <a:ea typeface="Lucida Sans Unicode" panose="020B0602030504020204" pitchFamily="34" charset="0"/>
                            <a:cs typeface="Times New Roman" panose="02020603050405020304" pitchFamily="18" charset="0"/>
                          </a:rPr>
                          <m:t>𝑥</m:t>
                        </m:r>
                      </m:e>
                    </m:acc>
                    <m:r>
                      <a:rPr lang="pl-PL" i="1">
                        <a:latin typeface="Cambria Math" panose="02040503050406030204" pitchFamily="18" charset="0"/>
                        <a:ea typeface="Lucida Sans Unicode" panose="020B0602030504020204" pitchFamily="34" charset="0"/>
                        <a:cs typeface="Times New Roman" panose="02020603050405020304" pitchFamily="18" charset="0"/>
                      </a:rPr>
                      <m:t> </m:t>
                    </m:r>
                    <m:acc>
                      <m:accPr>
                        <m:chr m:val="̅"/>
                        <m:ctrlPr>
                          <a:rPr lang="pl-PL" i="1">
                            <a:latin typeface="Cambria Math" panose="02040503050406030204" pitchFamily="18" charset="0"/>
                            <a:ea typeface="Lucida Sans Unicode" panose="020B0602030504020204" pitchFamily="34" charset="0"/>
                            <a:cs typeface="Times New Roman" panose="02020603050405020304" pitchFamily="18" charset="0"/>
                          </a:rPr>
                        </m:ctrlPr>
                      </m:accPr>
                      <m:e>
                        <m:sSub>
                          <m:sSubPr>
                            <m:ctrlPr>
                              <a:rPr lang="pl-PL" i="1">
                                <a:latin typeface="Cambria Math" panose="02040503050406030204" pitchFamily="18" charset="0"/>
                                <a:ea typeface="Lucida Sans Unicode" panose="020B0602030504020204" pitchFamily="34" charset="0"/>
                                <a:cs typeface="Times New Roman" panose="02020603050405020304" pitchFamily="18" charset="0"/>
                              </a:rPr>
                            </m:ctrlPr>
                          </m:sSubPr>
                          <m:e>
                            <m:r>
                              <a:rPr lang="pl-PL" i="1">
                                <a:latin typeface="Cambria Math" panose="02040503050406030204" pitchFamily="18" charset="0"/>
                                <a:ea typeface="Lucida Sans Unicode" panose="020B0602030504020204" pitchFamily="34" charset="0"/>
                                <a:cs typeface="Times New Roman" panose="02020603050405020304" pitchFamily="18" charset="0"/>
                              </a:rPr>
                              <m:t>𝑦</m:t>
                            </m:r>
                          </m:e>
                          <m:sub>
                            <m:r>
                              <a:rPr lang="pl-PL" i="1">
                                <a:latin typeface="Cambria Math" panose="02040503050406030204" pitchFamily="18" charset="0"/>
                                <a:ea typeface="Lucida Sans Unicode" panose="020B0602030504020204" pitchFamily="34" charset="0"/>
                                <a:cs typeface="Times New Roman" panose="02020603050405020304" pitchFamily="18" charset="0"/>
                              </a:rPr>
                              <m:t>1</m:t>
                            </m:r>
                          </m:sub>
                        </m:sSub>
                      </m:e>
                    </m:acc>
                    <m:r>
                      <a:rPr lang="pl-PL" i="1">
                        <a:latin typeface="Cambria Math" panose="02040503050406030204" pitchFamily="18" charset="0"/>
                        <a:ea typeface="Lucida Sans Unicode" panose="020B0602030504020204" pitchFamily="34" charset="0"/>
                        <a:cs typeface="Times New Roman" panose="02020603050405020304" pitchFamily="18" charset="0"/>
                      </a:rPr>
                      <m:t>+</m:t>
                    </m:r>
                    <m:acc>
                      <m:accPr>
                        <m:chr m:val="̅"/>
                        <m:ctrlPr>
                          <a:rPr lang="pl-PL" i="1">
                            <a:latin typeface="Cambria Math" panose="02040503050406030204" pitchFamily="18" charset="0"/>
                            <a:ea typeface="Lucida Sans Unicode" panose="020B0602030504020204" pitchFamily="34" charset="0"/>
                            <a:cs typeface="Times New Roman" panose="02020603050405020304" pitchFamily="18" charset="0"/>
                          </a:rPr>
                        </m:ctrlPr>
                      </m:accPr>
                      <m:e>
                        <m:r>
                          <a:rPr lang="pl-PL" i="1">
                            <a:latin typeface="Cambria Math" panose="02040503050406030204" pitchFamily="18" charset="0"/>
                            <a:ea typeface="Lucida Sans Unicode" panose="020B0602030504020204" pitchFamily="34" charset="0"/>
                            <a:cs typeface="Times New Roman" panose="02020603050405020304" pitchFamily="18" charset="0"/>
                          </a:rPr>
                          <m:t>𝑥</m:t>
                        </m:r>
                      </m:e>
                    </m:acc>
                    <m:sSub>
                      <m:sSubPr>
                        <m:ctrlPr>
                          <a:rPr lang="pl-PL" i="1">
                            <a:latin typeface="Cambria Math" panose="02040503050406030204" pitchFamily="18" charset="0"/>
                            <a:ea typeface="Lucida Sans Unicode" panose="020B0602030504020204" pitchFamily="34" charset="0"/>
                            <a:cs typeface="Times New Roman" panose="02020603050405020304" pitchFamily="18" charset="0"/>
                          </a:rPr>
                        </m:ctrlPr>
                      </m:sSubPr>
                      <m:e>
                        <m:r>
                          <a:rPr lang="pl-PL" i="1">
                            <a:latin typeface="Cambria Math" panose="02040503050406030204" pitchFamily="18" charset="0"/>
                            <a:ea typeface="Lucida Sans Unicode" panose="020B0602030504020204" pitchFamily="34" charset="0"/>
                            <a:cs typeface="Times New Roman" panose="02020603050405020304" pitchFamily="18" charset="0"/>
                          </a:rPr>
                          <m:t> </m:t>
                        </m:r>
                        <m:r>
                          <a:rPr lang="pl-PL" i="1">
                            <a:latin typeface="Cambria Math" panose="02040503050406030204" pitchFamily="18" charset="0"/>
                            <a:ea typeface="Lucida Sans Unicode" panose="020B0602030504020204" pitchFamily="34" charset="0"/>
                            <a:cs typeface="Times New Roman" panose="02020603050405020304" pitchFamily="18" charset="0"/>
                          </a:rPr>
                          <m:t>𝑦</m:t>
                        </m:r>
                      </m:e>
                      <m:sub>
                        <m:r>
                          <a:rPr lang="pl-PL" i="1">
                            <a:latin typeface="Cambria Math" panose="02040503050406030204" pitchFamily="18" charset="0"/>
                            <a:ea typeface="Lucida Sans Unicode" panose="020B0602030504020204" pitchFamily="34" charset="0"/>
                            <a:cs typeface="Times New Roman" panose="02020603050405020304" pitchFamily="18" charset="0"/>
                          </a:rPr>
                          <m:t>3</m:t>
                        </m:r>
                      </m:sub>
                    </m:sSub>
                    <m:r>
                      <a:rPr lang="pl-PL" i="1">
                        <a:latin typeface="Cambria Math" panose="02040503050406030204" pitchFamily="18" charset="0"/>
                        <a:ea typeface="Lucida Sans Unicode" panose="020B0602030504020204" pitchFamily="34" charset="0"/>
                        <a:cs typeface="Times New Roman" panose="02020603050405020304" pitchFamily="18" charset="0"/>
                      </a:rPr>
                      <m:t>+</m:t>
                    </m:r>
                    <m:sSub>
                      <m:sSubPr>
                        <m:ctrlPr>
                          <a:rPr lang="pl-PL" i="1">
                            <a:latin typeface="Cambria Math" panose="02040503050406030204" pitchFamily="18" charset="0"/>
                            <a:ea typeface="Lucida Sans Unicode" panose="020B0602030504020204" pitchFamily="34" charset="0"/>
                            <a:cs typeface="Times New Roman" panose="02020603050405020304" pitchFamily="18" charset="0"/>
                          </a:rPr>
                        </m:ctrlPr>
                      </m:sSubPr>
                      <m:e>
                        <m:r>
                          <a:rPr lang="pl-PL" i="1">
                            <a:latin typeface="Cambria Math" panose="02040503050406030204" pitchFamily="18" charset="0"/>
                            <a:ea typeface="Lucida Sans Unicode" panose="020B0602030504020204" pitchFamily="34" charset="0"/>
                            <a:cs typeface="Times New Roman" panose="02020603050405020304" pitchFamily="18" charset="0"/>
                          </a:rPr>
                          <m:t>𝑦</m:t>
                        </m:r>
                      </m:e>
                      <m:sub>
                        <m:r>
                          <a:rPr lang="pl-PL" i="1">
                            <a:latin typeface="Cambria Math" panose="02040503050406030204" pitchFamily="18" charset="0"/>
                            <a:ea typeface="Lucida Sans Unicode" panose="020B0602030504020204" pitchFamily="34" charset="0"/>
                            <a:cs typeface="Times New Roman" panose="02020603050405020304" pitchFamily="18" charset="0"/>
                          </a:rPr>
                          <m:t>2</m:t>
                        </m:r>
                      </m:sub>
                    </m:sSub>
                    <m:r>
                      <a:rPr lang="pl-PL" i="1">
                        <a:latin typeface="Cambria Math" panose="02040503050406030204" pitchFamily="18" charset="0"/>
                        <a:ea typeface="Lucida Sans Unicode" panose="020B0602030504020204" pitchFamily="34" charset="0"/>
                        <a:cs typeface="Times New Roman" panose="02020603050405020304" pitchFamily="18" charset="0"/>
                      </a:rPr>
                      <m:t> </m:t>
                    </m:r>
                    <m:sSub>
                      <m:sSubPr>
                        <m:ctrlPr>
                          <a:rPr lang="pl-PL" i="1">
                            <a:latin typeface="Cambria Math" panose="02040503050406030204" pitchFamily="18" charset="0"/>
                            <a:ea typeface="Lucida Sans Unicode" panose="020B0602030504020204" pitchFamily="34" charset="0"/>
                            <a:cs typeface="Times New Roman" panose="02020603050405020304" pitchFamily="18" charset="0"/>
                          </a:rPr>
                        </m:ctrlPr>
                      </m:sSubPr>
                      <m:e>
                        <m:r>
                          <a:rPr lang="pl-PL" i="1">
                            <a:latin typeface="Cambria Math" panose="02040503050406030204" pitchFamily="18" charset="0"/>
                            <a:ea typeface="Lucida Sans Unicode" panose="020B0602030504020204" pitchFamily="34" charset="0"/>
                            <a:cs typeface="Times New Roman" panose="02020603050405020304" pitchFamily="18" charset="0"/>
                          </a:rPr>
                          <m:t>𝑦</m:t>
                        </m:r>
                      </m:e>
                      <m:sub>
                        <m:r>
                          <a:rPr lang="pl-PL" i="1">
                            <a:latin typeface="Cambria Math" panose="02040503050406030204" pitchFamily="18" charset="0"/>
                            <a:ea typeface="Lucida Sans Unicode" panose="020B0602030504020204" pitchFamily="34" charset="0"/>
                            <a:cs typeface="Times New Roman" panose="02020603050405020304" pitchFamily="18" charset="0"/>
                          </a:rPr>
                          <m:t>1</m:t>
                        </m:r>
                      </m:sub>
                    </m:sSub>
                  </m:oMath>
                </a14:m>
                <a:r>
                  <a:rPr lang="pl-PL" dirty="0">
                    <a:latin typeface="Times New Roman" panose="02020603050405020304" pitchFamily="18" charset="0"/>
                    <a:ea typeface="Lucida Sans Unicode" panose="020B0602030504020204" pitchFamily="34" charset="0"/>
                    <a:cs typeface="Times New Roman" panose="02020603050405020304" pitchFamily="18" charset="0"/>
                  </a:rPr>
                  <a:t> </a:t>
                </a:r>
                <a:endParaRPr lang="pl-PL" dirty="0">
                  <a:latin typeface="Times New Roman" panose="02020603050405020304" pitchFamily="18" charset="0"/>
                  <a:ea typeface="Lucida Sans Unicode" panose="020B0602030504020204" pitchFamily="34" charset="0"/>
                  <a:cs typeface="Tahoma" panose="020B0604030504040204" pitchFamily="34" charset="0"/>
                </a:endParaRPr>
              </a:p>
            </p:txBody>
          </p:sp>
        </mc:Choice>
        <mc:Fallback xmlns="">
          <p:sp>
            <p:nvSpPr>
              <p:cNvPr id="5" name="Prostokąt 4">
                <a:extLst>
                  <a:ext uri="{FF2B5EF4-FFF2-40B4-BE49-F238E27FC236}">
                    <a16:creationId xmlns:a16="http://schemas.microsoft.com/office/drawing/2014/main" id="{F561F4D3-8D19-42A2-BEBD-5A09F6B51603}"/>
                  </a:ext>
                </a:extLst>
              </p:cNvPr>
              <p:cNvSpPr>
                <a:spLocks noRot="1" noChangeAspect="1" noMove="1" noResize="1" noEditPoints="1" noAdjustHandles="1" noChangeArrowheads="1" noChangeShapeType="1" noTextEdit="1"/>
              </p:cNvSpPr>
              <p:nvPr/>
            </p:nvSpPr>
            <p:spPr>
              <a:xfrm>
                <a:off x="908350" y="5122119"/>
                <a:ext cx="2932899" cy="458074"/>
              </a:xfrm>
              <a:prstGeom prst="rect">
                <a:avLst/>
              </a:prstGeom>
              <a:blipFill>
                <a:blip r:embed="rId8"/>
                <a:stretch>
                  <a:fillRect b="-8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9" name="Prostokąt 8">
                <a:extLst>
                  <a:ext uri="{FF2B5EF4-FFF2-40B4-BE49-F238E27FC236}">
                    <a16:creationId xmlns:a16="http://schemas.microsoft.com/office/drawing/2014/main" id="{F07EC422-FB3A-4367-B2CB-8CBC9BDDE1B7}"/>
                  </a:ext>
                </a:extLst>
              </p:cNvPr>
              <p:cNvSpPr/>
              <p:nvPr/>
            </p:nvSpPr>
            <p:spPr>
              <a:xfrm>
                <a:off x="4848205" y="5206075"/>
                <a:ext cx="218245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𝑌</m:t>
                          </m:r>
                        </m:e>
                        <m:sub>
                          <m:r>
                            <a:rPr lang="pl-PL" i="0">
                              <a:latin typeface="Cambria Math" panose="02040503050406030204" pitchFamily="18" charset="0"/>
                            </a:rPr>
                            <m:t>2</m:t>
                          </m:r>
                        </m:sub>
                      </m:sSub>
                      <m:r>
                        <a:rPr lang="pl-PL" i="0">
                          <a:latin typeface="Cambria Math" panose="02040503050406030204" pitchFamily="18" charset="0"/>
                        </a:rPr>
                        <m:t>= </m:t>
                      </m:r>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i="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3</m:t>
                          </m:r>
                        </m:sub>
                      </m:sSub>
                      <m:r>
                        <a:rPr lang="pl-PL" i="0">
                          <a:latin typeface="Cambria Math" panose="02040503050406030204" pitchFamily="18" charset="0"/>
                        </a:rPr>
                        <m:t> </m:t>
                      </m:r>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2</m:t>
                          </m:r>
                        </m:sub>
                      </m:sSub>
                      <m:r>
                        <a:rPr lang="pl-PL" i="0">
                          <a:latin typeface="Cambria Math" panose="02040503050406030204" pitchFamily="18" charset="0"/>
                        </a:rPr>
                        <m:t> </m:t>
                      </m:r>
                      <m:acc>
                        <m:accPr>
                          <m:chr m:val="̅"/>
                          <m:ctrlPr>
                            <a:rPr lang="pl-PL" i="1">
                              <a:latin typeface="Cambria Math" panose="02040503050406030204" pitchFamily="18" charset="0"/>
                            </a:rPr>
                          </m:ctrlPr>
                        </m:accPr>
                        <m:e>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1</m:t>
                              </m:r>
                            </m:sub>
                          </m:sSub>
                        </m:e>
                      </m:acc>
                    </m:oMath>
                  </m:oMathPara>
                </a14:m>
                <a:endParaRPr lang="pl-PL" dirty="0"/>
              </a:p>
            </p:txBody>
          </p:sp>
        </mc:Choice>
        <mc:Fallback xmlns="">
          <p:sp>
            <p:nvSpPr>
              <p:cNvPr id="9" name="Prostokąt 8">
                <a:extLst>
                  <a:ext uri="{FF2B5EF4-FFF2-40B4-BE49-F238E27FC236}">
                    <a16:creationId xmlns:a16="http://schemas.microsoft.com/office/drawing/2014/main" id="{F07EC422-FB3A-4367-B2CB-8CBC9BDDE1B7}"/>
                  </a:ext>
                </a:extLst>
              </p:cNvPr>
              <p:cNvSpPr>
                <a:spLocks noRot="1" noChangeAspect="1" noMove="1" noResize="1" noEditPoints="1" noAdjustHandles="1" noChangeArrowheads="1" noChangeShapeType="1" noTextEdit="1"/>
              </p:cNvSpPr>
              <p:nvPr/>
            </p:nvSpPr>
            <p:spPr>
              <a:xfrm>
                <a:off x="4848205" y="5206075"/>
                <a:ext cx="2182455" cy="369332"/>
              </a:xfrm>
              <a:prstGeom prst="rect">
                <a:avLst/>
              </a:prstGeom>
              <a:blipFill>
                <a:blip r:embed="rId9"/>
                <a:stretch>
                  <a:fillRect b="-6557"/>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0" name="Prostokąt 9">
                <a:extLst>
                  <a:ext uri="{FF2B5EF4-FFF2-40B4-BE49-F238E27FC236}">
                    <a16:creationId xmlns:a16="http://schemas.microsoft.com/office/drawing/2014/main" id="{5DE74847-8688-41FD-BB5B-A20784BAF55B}"/>
                  </a:ext>
                </a:extLst>
              </p:cNvPr>
              <p:cNvSpPr/>
              <p:nvPr/>
            </p:nvSpPr>
            <p:spPr>
              <a:xfrm>
                <a:off x="7677814" y="5206075"/>
                <a:ext cx="40861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𝑌</m:t>
                          </m:r>
                        </m:e>
                        <m:sub>
                          <m:r>
                            <a:rPr lang="pl-PL" i="0">
                              <a:latin typeface="Cambria Math" panose="02040503050406030204" pitchFamily="18" charset="0"/>
                            </a:rPr>
                            <m:t>1</m:t>
                          </m:r>
                        </m:sub>
                      </m:sSub>
                      <m:r>
                        <a:rPr lang="pl-PL" i="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3</m:t>
                          </m:r>
                        </m:sub>
                      </m:sSub>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1</m:t>
                          </m:r>
                        </m:sub>
                      </m:sSub>
                      <m:r>
                        <a:rPr lang="pl-PL" i="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3</m:t>
                          </m:r>
                        </m:sub>
                      </m:sSub>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2</m:t>
                          </m:r>
                        </m:sub>
                      </m:sSub>
                      <m:acc>
                        <m:accPr>
                          <m:chr m:val="̅"/>
                          <m:ctrlPr>
                            <a:rPr lang="pl-PL" i="1">
                              <a:latin typeface="Cambria Math" panose="02040503050406030204" pitchFamily="18" charset="0"/>
                            </a:rPr>
                          </m:ctrlPr>
                        </m:accPr>
                        <m:e>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1</m:t>
                              </m:r>
                            </m:sub>
                          </m:sSub>
                        </m:e>
                      </m:acc>
                      <m:r>
                        <a:rPr lang="pl-PL" i="0">
                          <a:latin typeface="Cambria Math" panose="02040503050406030204" pitchFamily="18" charset="0"/>
                        </a:rPr>
                        <m:t>+</m:t>
                      </m:r>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i="0">
                          <a:latin typeface="Cambria Math" panose="02040503050406030204" pitchFamily="18" charset="0"/>
                        </a:rPr>
                        <m:t> </m:t>
                      </m:r>
                      <m:acc>
                        <m:accPr>
                          <m:chr m:val="̅"/>
                          <m:ctrlPr>
                            <a:rPr lang="pl-PL" i="1">
                              <a:latin typeface="Cambria Math" panose="02040503050406030204" pitchFamily="18" charset="0"/>
                            </a:rPr>
                          </m:ctrlPr>
                        </m:accPr>
                        <m:e>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2</m:t>
                              </m:r>
                            </m:sub>
                          </m:sSub>
                        </m:e>
                      </m:acc>
                      <m:r>
                        <a:rPr lang="pl-PL" i="0">
                          <a:latin typeface="Cambria Math" panose="02040503050406030204" pitchFamily="18" charset="0"/>
                        </a:rPr>
                        <m:t> </m:t>
                      </m:r>
                      <m:acc>
                        <m:accPr>
                          <m:chr m:val="̅"/>
                          <m:ctrlPr>
                            <a:rPr lang="pl-PL" i="1">
                              <a:latin typeface="Cambria Math" panose="02040503050406030204" pitchFamily="18" charset="0"/>
                            </a:rPr>
                          </m:ctrlPr>
                        </m:accPr>
                        <m:e>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1</m:t>
                              </m:r>
                            </m:sub>
                          </m:sSub>
                        </m:e>
                      </m:acc>
                      <m:r>
                        <a:rPr lang="pl-PL" i="0">
                          <a:latin typeface="Cambria Math" panose="02040503050406030204" pitchFamily="18" charset="0"/>
                        </a:rPr>
                        <m:t>+ </m:t>
                      </m:r>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i="0">
                          <a:latin typeface="Cambria Math" panose="02040503050406030204" pitchFamily="18" charset="0"/>
                        </a:rPr>
                        <m:t> </m:t>
                      </m:r>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2</m:t>
                          </m:r>
                        </m:sub>
                      </m:sSub>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0">
                              <a:latin typeface="Cambria Math" panose="02040503050406030204" pitchFamily="18" charset="0"/>
                            </a:rPr>
                            <m:t>1</m:t>
                          </m:r>
                        </m:sub>
                      </m:sSub>
                    </m:oMath>
                  </m:oMathPara>
                </a14:m>
                <a:endParaRPr lang="pl-PL" dirty="0"/>
              </a:p>
            </p:txBody>
          </p:sp>
        </mc:Choice>
        <mc:Fallback xmlns="">
          <p:sp>
            <p:nvSpPr>
              <p:cNvPr id="10" name="Prostokąt 9">
                <a:extLst>
                  <a:ext uri="{FF2B5EF4-FFF2-40B4-BE49-F238E27FC236}">
                    <a16:creationId xmlns:a16="http://schemas.microsoft.com/office/drawing/2014/main" id="{5DE74847-8688-41FD-BB5B-A20784BAF55B}"/>
                  </a:ext>
                </a:extLst>
              </p:cNvPr>
              <p:cNvSpPr>
                <a:spLocks noRot="1" noChangeAspect="1" noMove="1" noResize="1" noEditPoints="1" noAdjustHandles="1" noChangeArrowheads="1" noChangeShapeType="1" noTextEdit="1"/>
              </p:cNvSpPr>
              <p:nvPr/>
            </p:nvSpPr>
            <p:spPr>
              <a:xfrm>
                <a:off x="7677814" y="5206075"/>
                <a:ext cx="4086119" cy="369332"/>
              </a:xfrm>
              <a:prstGeom prst="rect">
                <a:avLst/>
              </a:prstGeom>
              <a:blipFill>
                <a:blip r:embed="rId10"/>
                <a:stretch>
                  <a:fillRect b="-6557"/>
                </a:stretch>
              </a:blipFill>
            </p:spPr>
            <p:txBody>
              <a:bodyPr/>
              <a:lstStyle/>
              <a:p>
                <a:r>
                  <a:rPr lang="pl-PL">
                    <a:noFill/>
                  </a:rPr>
                  <a:t> </a:t>
                </a:r>
              </a:p>
            </p:txBody>
          </p:sp>
        </mc:Fallback>
      </mc:AlternateContent>
      <p:sp>
        <p:nvSpPr>
          <p:cNvPr id="11" name="pole tekstowe 10">
            <a:extLst>
              <a:ext uri="{FF2B5EF4-FFF2-40B4-BE49-F238E27FC236}">
                <a16:creationId xmlns:a16="http://schemas.microsoft.com/office/drawing/2014/main" id="{A876E2FC-F0DA-4A18-B938-390B75E66CEC}"/>
              </a:ext>
            </a:extLst>
          </p:cNvPr>
          <p:cNvSpPr txBox="1"/>
          <p:nvPr/>
        </p:nvSpPr>
        <p:spPr>
          <a:xfrm>
            <a:off x="503937" y="535137"/>
            <a:ext cx="11184125" cy="830997"/>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W oparciu o zakodowaną tablicę przejść zostały ułożone odpowiednie tablice </a:t>
            </a:r>
            <a:r>
              <a:rPr lang="pl-PL" sz="2400" dirty="0" err="1">
                <a:latin typeface="Times New Roman" panose="02020603050405020304" pitchFamily="18" charset="0"/>
                <a:cs typeface="Times New Roman" panose="02020603050405020304" pitchFamily="18" charset="0"/>
              </a:rPr>
              <a:t>Karnaugh’a</a:t>
            </a:r>
            <a:r>
              <a:rPr lang="pl-PL" sz="2400" dirty="0">
                <a:latin typeface="Times New Roman" panose="02020603050405020304" pitchFamily="18" charset="0"/>
                <a:cs typeface="Times New Roman" panose="02020603050405020304" pitchFamily="18" charset="0"/>
              </a:rPr>
              <a:t> dla określenia funkcji wymuszających wejścia informacyjne przerzutników D </a:t>
            </a:r>
          </a:p>
        </p:txBody>
      </p:sp>
    </p:spTree>
    <p:extLst>
      <p:ext uri="{BB962C8B-B14F-4D97-AF65-F5344CB8AC3E}">
        <p14:creationId xmlns:p14="http://schemas.microsoft.com/office/powerpoint/2010/main" val="236148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pole tekstowe 2">
            <a:extLst>
              <a:ext uri="{FF2B5EF4-FFF2-40B4-BE49-F238E27FC236}">
                <a16:creationId xmlns:a16="http://schemas.microsoft.com/office/drawing/2014/main" id="{99EFD9FD-E3D2-479A-A6BB-06B7B5032668}"/>
              </a:ext>
            </a:extLst>
          </p:cNvPr>
          <p:cNvSpPr txBox="1">
            <a:spLocks noChangeArrowheads="1"/>
          </p:cNvSpPr>
          <p:nvPr/>
        </p:nvSpPr>
        <p:spPr bwMode="auto">
          <a:xfrm>
            <a:off x="4349675" y="429405"/>
            <a:ext cx="3799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Wykonanie układowe</a:t>
            </a:r>
          </a:p>
        </p:txBody>
      </p:sp>
      <p:pic>
        <p:nvPicPr>
          <p:cNvPr id="2" name="Grafika 1">
            <a:extLst>
              <a:ext uri="{FF2B5EF4-FFF2-40B4-BE49-F238E27FC236}">
                <a16:creationId xmlns:a16="http://schemas.microsoft.com/office/drawing/2014/main" id="{EA009A6C-5765-4653-BC83-22A364514E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0309" y="2052337"/>
            <a:ext cx="9380532" cy="3908555"/>
          </a:xfrm>
          <a:prstGeom prst="rect">
            <a:avLst/>
          </a:prstGeom>
        </p:spPr>
      </p:pic>
      <p:sp>
        <p:nvSpPr>
          <p:cNvPr id="3" name="pole tekstowe 2">
            <a:extLst>
              <a:ext uri="{FF2B5EF4-FFF2-40B4-BE49-F238E27FC236}">
                <a16:creationId xmlns:a16="http://schemas.microsoft.com/office/drawing/2014/main" id="{0822EA98-E5C2-484D-BDCB-4CBB2EC16DC7}"/>
              </a:ext>
            </a:extLst>
          </p:cNvPr>
          <p:cNvSpPr txBox="1"/>
          <p:nvPr/>
        </p:nvSpPr>
        <p:spPr>
          <a:xfrm>
            <a:off x="477107" y="1071593"/>
            <a:ext cx="11544379" cy="461665"/>
          </a:xfrm>
          <a:prstGeom prst="rect">
            <a:avLst/>
          </a:prstGeom>
          <a:noFill/>
        </p:spPr>
        <p:txBody>
          <a:bodyPr wrap="none" rtlCol="0">
            <a:spAutoFit/>
          </a:bodyPr>
          <a:lstStyle/>
          <a:p>
            <a:r>
              <a:rPr lang="pl-PL" sz="2400" dirty="0">
                <a:latin typeface="Times New Roman" panose="02020603050405020304" pitchFamily="18" charset="0"/>
                <a:cs typeface="Times New Roman" panose="02020603050405020304" pitchFamily="18" charset="0"/>
              </a:rPr>
              <a:t>Poniżej przedstawiono realizacje układową zaprojektowanego detektora sekwencji </a:t>
            </a:r>
            <a:r>
              <a:rPr lang="pl-PL" altLang="pl-PL" sz="2400" i="1" dirty="0">
                <a:latin typeface="Times New Roman" panose="02020603050405020304" pitchFamily="18" charset="0"/>
                <a:cs typeface="Times New Roman" panose="02020603050405020304" pitchFamily="18" charset="0"/>
              </a:rPr>
              <a:t>0110011</a:t>
            </a:r>
            <a:r>
              <a:rPr lang="pl-PL"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59118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a:extLst>
              <a:ext uri="{FF2B5EF4-FFF2-40B4-BE49-F238E27FC236}">
                <a16:creationId xmlns:a16="http://schemas.microsoft.com/office/drawing/2014/main" id="{9B8B63DD-3774-49A6-810B-BB817DFDEE09}"/>
              </a:ext>
            </a:extLst>
          </p:cNvPr>
          <p:cNvSpPr>
            <a:spLocks noChangeArrowheads="1"/>
          </p:cNvSpPr>
          <p:nvPr/>
        </p:nvSpPr>
        <p:spPr bwMode="auto">
          <a:xfrm>
            <a:off x="5064773" y="854950"/>
            <a:ext cx="1358900"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88872"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solidFill>
                  <a:srgbClr val="212121"/>
                </a:solidFill>
                <a:latin typeface="Times New Roman" panose="02020603050405020304" pitchFamily="18" charset="0"/>
                <a:cs typeface="Times New Roman" panose="02020603050405020304" pitchFamily="18" charset="0"/>
              </a:rPr>
              <a:t>Hazard</a:t>
            </a:r>
            <a:r>
              <a:rPr lang="pl-PL" altLang="pl-PL" sz="3200" b="1" i="1" dirty="0">
                <a:latin typeface="Times New Roman" panose="02020603050405020304" pitchFamily="18" charset="0"/>
                <a:cs typeface="Times New Roman" panose="02020603050405020304" pitchFamily="18" charset="0"/>
              </a:rPr>
              <a:t> </a:t>
            </a:r>
          </a:p>
        </p:txBody>
      </p:sp>
      <p:sp>
        <p:nvSpPr>
          <p:cNvPr id="91139" name="Rectangle 2">
            <a:extLst>
              <a:ext uri="{FF2B5EF4-FFF2-40B4-BE49-F238E27FC236}">
                <a16:creationId xmlns:a16="http://schemas.microsoft.com/office/drawing/2014/main" id="{98A83E1E-B419-47C8-ACBF-6EAE5A11CA15}"/>
              </a:ext>
            </a:extLst>
          </p:cNvPr>
          <p:cNvSpPr>
            <a:spLocks noChangeArrowheads="1"/>
          </p:cNvSpPr>
          <p:nvPr/>
        </p:nvSpPr>
        <p:spPr bwMode="auto">
          <a:xfrm>
            <a:off x="1172158" y="2013145"/>
            <a:ext cx="10071753" cy="3016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dirty="0">
                <a:solidFill>
                  <a:srgbClr val="212121"/>
                </a:solidFill>
                <a:latin typeface="Times New Roman" panose="02020603050405020304" pitchFamily="18" charset="0"/>
                <a:cs typeface="Times New Roman" panose="02020603050405020304" pitchFamily="18" charset="0"/>
              </a:rPr>
              <a:t>Hazard jest zjawiskiem generowania obcych impulsów zakłócających normalna pracę układu cyfrowego podczas zachodzenia procesów przejściowych. </a:t>
            </a:r>
          </a:p>
          <a:p>
            <a:pPr eaLnBrk="1" hangingPunct="1">
              <a:lnSpc>
                <a:spcPct val="100000"/>
              </a:lnSpc>
              <a:spcBef>
                <a:spcPct val="0"/>
              </a:spcBef>
              <a:buFontTx/>
              <a:buNone/>
            </a:pPr>
            <a:r>
              <a:rPr lang="pl-PL" altLang="pl-PL" dirty="0">
                <a:solidFill>
                  <a:srgbClr val="212121"/>
                </a:solidFill>
                <a:latin typeface="Times New Roman" panose="02020603050405020304" pitchFamily="18" charset="0"/>
                <a:cs typeface="Times New Roman" panose="02020603050405020304" pitchFamily="18" charset="0"/>
              </a:rPr>
              <a:t>Zachodzi wtedy gdy impuls wejściowy dociera do wyjścia wieloma drogami.</a:t>
            </a:r>
          </a:p>
          <a:p>
            <a:pPr eaLnBrk="1" hangingPunct="1">
              <a:lnSpc>
                <a:spcPct val="100000"/>
              </a:lnSpc>
              <a:spcBef>
                <a:spcPct val="0"/>
              </a:spcBef>
              <a:buFontTx/>
              <a:buNone/>
            </a:pPr>
            <a:r>
              <a:rPr lang="pl-PL" altLang="pl-PL" dirty="0">
                <a:solidFill>
                  <a:srgbClr val="212121"/>
                </a:solidFill>
                <a:latin typeface="Times New Roman" panose="02020603050405020304" pitchFamily="18" charset="0"/>
                <a:cs typeface="Times New Roman" panose="02020603050405020304" pitchFamily="18" charset="0"/>
              </a:rPr>
              <a:t>Jeśli dociera dwoma różnymi drogami to jest to hazard statyczny.</a:t>
            </a:r>
          </a:p>
          <a:p>
            <a:pPr eaLnBrk="1" hangingPunct="1">
              <a:lnSpc>
                <a:spcPct val="100000"/>
              </a:lnSpc>
              <a:spcBef>
                <a:spcPct val="0"/>
              </a:spcBef>
              <a:buFontTx/>
              <a:buNone/>
            </a:pPr>
            <a:r>
              <a:rPr lang="pl-PL" altLang="pl-PL" dirty="0">
                <a:solidFill>
                  <a:srgbClr val="212121"/>
                </a:solidFill>
                <a:latin typeface="Times New Roman" panose="02020603050405020304" pitchFamily="18" charset="0"/>
                <a:cs typeface="Times New Roman" panose="02020603050405020304" pitchFamily="18" charset="0"/>
              </a:rPr>
              <a:t>Jeśli więcej niż dwoma to jest to hazard dynamiczny.</a:t>
            </a:r>
            <a:r>
              <a:rPr lang="pl-PL" altLang="pl-PL"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584760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4F06A75A-04B4-4278-8E20-1FEAD1D3F6BA}"/>
              </a:ext>
            </a:extLst>
          </p:cNvPr>
          <p:cNvSpPr/>
          <p:nvPr/>
        </p:nvSpPr>
        <p:spPr>
          <a:xfrm>
            <a:off x="4189037" y="205723"/>
            <a:ext cx="3071675" cy="584775"/>
          </a:xfrm>
          <a:prstGeom prst="rect">
            <a:avLst/>
          </a:prstGeom>
        </p:spPr>
        <p:txBody>
          <a:bodyPr wrap="none">
            <a:spAutoFit/>
          </a:bodyPr>
          <a:lstStyle/>
          <a:p>
            <a:pPr>
              <a:spcBef>
                <a:spcPct val="0"/>
              </a:spcBef>
            </a:pPr>
            <a:r>
              <a:rPr lang="pl-PL" altLang="pl-PL" sz="3200" b="1" i="1" dirty="0">
                <a:latin typeface="Times New Roman" panose="02020603050405020304" pitchFamily="18" charset="0"/>
                <a:cs typeface="Times New Roman" panose="02020603050405020304" pitchFamily="18" charset="0"/>
              </a:rPr>
              <a:t>Hazard statyczny</a:t>
            </a:r>
          </a:p>
        </p:txBody>
      </p:sp>
      <p:pic>
        <p:nvPicPr>
          <p:cNvPr id="5" name="Grafika 294">
            <a:extLst>
              <a:ext uri="{FF2B5EF4-FFF2-40B4-BE49-F238E27FC236}">
                <a16:creationId xmlns:a16="http://schemas.microsoft.com/office/drawing/2014/main" id="{F45AE6E5-2312-45F3-BD2C-E71E107CEF5B}"/>
              </a:ext>
            </a:extLst>
          </p:cNvPr>
          <p:cNvPicPr/>
          <p:nvPr/>
        </p:nvPicPr>
        <p:blipFill>
          <a:blip r:embed="rId2">
            <a:extLst>
              <a:ext uri="{96DAC541-7B7A-43D3-8B79-37D633B846F1}">
                <asvg:svgBlip xmlns:asvg="http://schemas.microsoft.com/office/drawing/2016/SVG/main" r:embed="rId3"/>
              </a:ext>
            </a:extLst>
          </a:blip>
          <a:stretch>
            <a:fillRect/>
          </a:stretch>
        </p:blipFill>
        <p:spPr>
          <a:xfrm>
            <a:off x="6283113" y="1072391"/>
            <a:ext cx="4267200" cy="2152650"/>
          </a:xfrm>
          <a:prstGeom prst="rect">
            <a:avLst/>
          </a:prstGeom>
        </p:spPr>
      </p:pic>
      <p:pic>
        <p:nvPicPr>
          <p:cNvPr id="6" name="Grafika 296">
            <a:extLst>
              <a:ext uri="{FF2B5EF4-FFF2-40B4-BE49-F238E27FC236}">
                <a16:creationId xmlns:a16="http://schemas.microsoft.com/office/drawing/2014/main" id="{45D77CE0-E622-49B7-8F22-65DC422A9CBA}"/>
              </a:ext>
            </a:extLst>
          </p:cNvPr>
          <p:cNvPicPr/>
          <p:nvPr/>
        </p:nvPicPr>
        <p:blipFill>
          <a:blip r:embed="rId4">
            <a:extLst>
              <a:ext uri="{96DAC541-7B7A-43D3-8B79-37D633B846F1}">
                <asvg:svgBlip xmlns:asvg="http://schemas.microsoft.com/office/drawing/2016/SVG/main" r:embed="rId5"/>
              </a:ext>
            </a:extLst>
          </a:blip>
          <a:stretch>
            <a:fillRect/>
          </a:stretch>
        </p:blipFill>
        <p:spPr>
          <a:xfrm>
            <a:off x="847287" y="1003897"/>
            <a:ext cx="4482757" cy="2071541"/>
          </a:xfrm>
          <a:prstGeom prst="rect">
            <a:avLst/>
          </a:prstGeom>
        </p:spPr>
      </p:pic>
      <p:sp>
        <p:nvSpPr>
          <p:cNvPr id="7" name="Prostokąt 6">
            <a:extLst>
              <a:ext uri="{FF2B5EF4-FFF2-40B4-BE49-F238E27FC236}">
                <a16:creationId xmlns:a16="http://schemas.microsoft.com/office/drawing/2014/main" id="{99398D75-330B-4CA1-AAB6-2595078E7E7A}"/>
              </a:ext>
            </a:extLst>
          </p:cNvPr>
          <p:cNvSpPr/>
          <p:nvPr/>
        </p:nvSpPr>
        <p:spPr>
          <a:xfrm>
            <a:off x="1023456" y="5286937"/>
            <a:ext cx="4748170" cy="830997"/>
          </a:xfrm>
          <a:prstGeom prst="rect">
            <a:avLst/>
          </a:prstGeom>
        </p:spPr>
        <p:txBody>
          <a:bodyPr wrap="square">
            <a:spAutoFit/>
          </a:bodyPr>
          <a:lstStyle/>
          <a:p>
            <a:pPr algn="just">
              <a:spcAft>
                <a:spcPts val="0"/>
              </a:spcAft>
            </a:pPr>
            <a:r>
              <a:rPr lang="pl-PL" sz="2400" dirty="0">
                <a:latin typeface="Times New Roman" panose="02020603050405020304" pitchFamily="18" charset="0"/>
                <a:ea typeface="Lucida Sans Unicode" panose="020B0602030504020204" pitchFamily="34" charset="0"/>
                <a:cs typeface="Times New Roman" panose="02020603050405020304" pitchFamily="18" charset="0"/>
              </a:rPr>
              <a:t>Tabela </a:t>
            </a:r>
            <a:r>
              <a:rPr lang="pl-PL" sz="2400" dirty="0" err="1">
                <a:latin typeface="Times New Roman" panose="02020603050405020304" pitchFamily="18" charset="0"/>
                <a:ea typeface="Lucida Sans Unicode" panose="020B0602030504020204" pitchFamily="34" charset="0"/>
                <a:cs typeface="Times New Roman" panose="02020603050405020304" pitchFamily="18" charset="0"/>
              </a:rPr>
              <a:t>Karnaugh’a</a:t>
            </a:r>
            <a:r>
              <a:rPr lang="pl-PL" sz="2400" dirty="0">
                <a:latin typeface="Times New Roman" panose="02020603050405020304" pitchFamily="18" charset="0"/>
                <a:ea typeface="Lucida Sans Unicode" panose="020B0602030504020204" pitchFamily="34" charset="0"/>
                <a:cs typeface="Times New Roman" panose="02020603050405020304" pitchFamily="18" charset="0"/>
              </a:rPr>
              <a:t> odpowiadająca układowi jest następująca. </a:t>
            </a:r>
            <a:endParaRPr lang="pl-PL" sz="2400" dirty="0">
              <a:latin typeface="Times New Roman" panose="02020603050405020304" pitchFamily="18" charset="0"/>
              <a:ea typeface="Lucida Sans Unicode" panose="020B0602030504020204" pitchFamily="34" charset="0"/>
              <a:cs typeface="Tahoma" panose="020B0604030504040204" pitchFamily="34" charset="0"/>
            </a:endParaRPr>
          </a:p>
        </p:txBody>
      </p:sp>
      <p:pic>
        <p:nvPicPr>
          <p:cNvPr id="8" name="Obraz 1">
            <a:extLst>
              <a:ext uri="{FF2B5EF4-FFF2-40B4-BE49-F238E27FC236}">
                <a16:creationId xmlns:a16="http://schemas.microsoft.com/office/drawing/2014/main" id="{D8238847-4EFE-422D-8EE6-7401B967AC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1367" y="4895850"/>
            <a:ext cx="2951163"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rostokąt 8">
            <a:extLst>
              <a:ext uri="{FF2B5EF4-FFF2-40B4-BE49-F238E27FC236}">
                <a16:creationId xmlns:a16="http://schemas.microsoft.com/office/drawing/2014/main" id="{D6202F8D-13E2-431D-8FC3-176BC91FB266}"/>
              </a:ext>
            </a:extLst>
          </p:cNvPr>
          <p:cNvSpPr/>
          <p:nvPr/>
        </p:nvSpPr>
        <p:spPr>
          <a:xfrm>
            <a:off x="763397" y="3423259"/>
            <a:ext cx="10888911" cy="1569660"/>
          </a:xfrm>
          <a:prstGeom prst="rect">
            <a:avLst/>
          </a:prstGeom>
        </p:spPr>
        <p:txBody>
          <a:bodyPr wrap="square">
            <a:spAutoFit/>
          </a:bodyPr>
          <a:lstStyle/>
          <a:p>
            <a:pPr algn="just"/>
            <a:r>
              <a:rPr lang="pl-PL" altLang="pl-PL" sz="2400" dirty="0">
                <a:latin typeface="Times New Roman" panose="02020603050405020304" pitchFamily="18" charset="0"/>
                <a:ea typeface="Lucida Sans Unicode" panose="020B0602030504020204" pitchFamily="34" charset="0"/>
                <a:cs typeface="Times New Roman" panose="02020603050405020304" pitchFamily="18" charset="0"/>
              </a:rPr>
              <a:t>Na wyjściu, przy stałym poziomie pojawiają się impulsy </a:t>
            </a:r>
            <a:r>
              <a:rPr lang="pl-PL" altLang="pl-PL" sz="2400" i="1" dirty="0">
                <a:latin typeface="Times New Roman" panose="02020603050405020304" pitchFamily="18" charset="0"/>
                <a:ea typeface="Lucida Sans Unicode" panose="020B0602030504020204" pitchFamily="34" charset="0"/>
                <a:cs typeface="Times New Roman" panose="02020603050405020304" pitchFamily="18" charset="0"/>
              </a:rPr>
              <a:t>zakłócające. </a:t>
            </a:r>
          </a:p>
          <a:p>
            <a:pPr algn="just"/>
            <a:r>
              <a:rPr lang="pl-PL" altLang="pl-PL" sz="2400" dirty="0">
                <a:latin typeface="Times New Roman" panose="02020603050405020304" pitchFamily="18" charset="0"/>
                <a:ea typeface="Lucida Sans Unicode" panose="020B0602030504020204" pitchFamily="34" charset="0"/>
                <a:cs typeface="Times New Roman" panose="02020603050405020304" pitchFamily="18" charset="0"/>
              </a:rPr>
              <a:t>Praktycznie występują wtedy, gdy w tabeli </a:t>
            </a:r>
            <a:r>
              <a:rPr lang="pl-PL" altLang="pl-PL" sz="2400" dirty="0" err="1">
                <a:latin typeface="Times New Roman" panose="02020603050405020304" pitchFamily="18" charset="0"/>
                <a:ea typeface="Lucida Sans Unicode" panose="020B0602030504020204" pitchFamily="34" charset="0"/>
                <a:cs typeface="Times New Roman" panose="02020603050405020304" pitchFamily="18" charset="0"/>
              </a:rPr>
              <a:t>Karnaugh’a</a:t>
            </a:r>
            <a:r>
              <a:rPr lang="pl-PL" altLang="pl-PL" sz="2400" dirty="0">
                <a:latin typeface="Times New Roman" panose="02020603050405020304" pitchFamily="18" charset="0"/>
                <a:ea typeface="Lucida Sans Unicode" panose="020B0602030504020204" pitchFamily="34" charset="0"/>
                <a:cs typeface="Times New Roman" panose="02020603050405020304" pitchFamily="18" charset="0"/>
              </a:rPr>
              <a:t> występują koło siebie </a:t>
            </a:r>
            <a:r>
              <a:rPr lang="pl-PL" altLang="pl-PL" sz="2400" dirty="0" err="1">
                <a:latin typeface="Times New Roman" panose="02020603050405020304" pitchFamily="18" charset="0"/>
                <a:ea typeface="Lucida Sans Unicode" panose="020B0602030504020204" pitchFamily="34" charset="0"/>
                <a:cs typeface="Times New Roman" panose="02020603050405020304" pitchFamily="18" charset="0"/>
              </a:rPr>
              <a:t>implikanty</a:t>
            </a:r>
            <a:r>
              <a:rPr lang="pl-PL" altLang="pl-PL" sz="2400" dirty="0">
                <a:latin typeface="Times New Roman" panose="02020603050405020304" pitchFamily="18" charset="0"/>
                <a:ea typeface="Lucida Sans Unicode" panose="020B0602030504020204" pitchFamily="34" charset="0"/>
                <a:cs typeface="Times New Roman" panose="02020603050405020304" pitchFamily="18" charset="0"/>
              </a:rPr>
              <a:t>, których dla maksymalnego uproszczenia funkcji nie uwzględnimy w końcowym rozwiązaniu.</a:t>
            </a:r>
            <a:endParaRPr lang="pl-PL" altLang="pl-PL" sz="2400" dirty="0">
              <a:latin typeface="Arial" panose="020B0604020202020204" pitchFamily="34" charset="0"/>
              <a:ea typeface="Lucida Sans Unicode" panose="020B0602030504020204" pitchFamily="34" charset="0"/>
              <a:cs typeface="Times New Roman" panose="02020603050405020304" pitchFamily="18" charset="0"/>
            </a:endParaRPr>
          </a:p>
        </p:txBody>
      </p:sp>
      <p:cxnSp>
        <p:nvCxnSpPr>
          <p:cNvPr id="11" name="Łącznik prosty ze strzałką 10">
            <a:extLst>
              <a:ext uri="{FF2B5EF4-FFF2-40B4-BE49-F238E27FC236}">
                <a16:creationId xmlns:a16="http://schemas.microsoft.com/office/drawing/2014/main" id="{B8385EBD-1175-425B-B76F-49C8221A7E51}"/>
              </a:ext>
            </a:extLst>
          </p:cNvPr>
          <p:cNvCxnSpPr/>
          <p:nvPr/>
        </p:nvCxnSpPr>
        <p:spPr>
          <a:xfrm flipV="1">
            <a:off x="8531604" y="2743200"/>
            <a:ext cx="713064" cy="8221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5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Obraz 1">
            <a:extLst>
              <a:ext uri="{FF2B5EF4-FFF2-40B4-BE49-F238E27FC236}">
                <a16:creationId xmlns:a16="http://schemas.microsoft.com/office/drawing/2014/main" id="{AC326C57-2C5D-478A-92B3-7BA1C40D9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159" y="4238715"/>
            <a:ext cx="2938092" cy="147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Obraz 2">
            <a:extLst>
              <a:ext uri="{FF2B5EF4-FFF2-40B4-BE49-F238E27FC236}">
                <a16:creationId xmlns:a16="http://schemas.microsoft.com/office/drawing/2014/main" id="{ECB1A870-E4C6-47E1-B584-77F7F2FC8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335" y="2416404"/>
            <a:ext cx="1627817" cy="145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Obraz 4">
            <a:extLst>
              <a:ext uri="{FF2B5EF4-FFF2-40B4-BE49-F238E27FC236}">
                <a16:creationId xmlns:a16="http://schemas.microsoft.com/office/drawing/2014/main" id="{8624BACA-FE13-4A01-9A14-BC9AA92B66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0677" y="4441596"/>
            <a:ext cx="4284617" cy="182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pole tekstowe 3">
            <a:extLst>
              <a:ext uri="{FF2B5EF4-FFF2-40B4-BE49-F238E27FC236}">
                <a16:creationId xmlns:a16="http://schemas.microsoft.com/office/drawing/2014/main" id="{0E021038-AAC8-4AD4-9DA7-C35AFC4793FE}"/>
              </a:ext>
            </a:extLst>
          </p:cNvPr>
          <p:cNvSpPr txBox="1">
            <a:spLocks noChangeArrowheads="1"/>
          </p:cNvSpPr>
          <p:nvPr/>
        </p:nvSpPr>
        <p:spPr bwMode="auto">
          <a:xfrm>
            <a:off x="3048816" y="297588"/>
            <a:ext cx="52950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Przerzutnik SR synchroniczny</a:t>
            </a:r>
          </a:p>
        </p:txBody>
      </p:sp>
      <p:sp>
        <p:nvSpPr>
          <p:cNvPr id="55305" name="pole tekstowe 7">
            <a:extLst>
              <a:ext uri="{FF2B5EF4-FFF2-40B4-BE49-F238E27FC236}">
                <a16:creationId xmlns:a16="http://schemas.microsoft.com/office/drawing/2014/main" id="{17C5BE92-C6A9-484E-B281-53E1A51BA0F1}"/>
              </a:ext>
            </a:extLst>
          </p:cNvPr>
          <p:cNvSpPr txBox="1">
            <a:spLocks noChangeArrowheads="1"/>
          </p:cNvSpPr>
          <p:nvPr/>
        </p:nvSpPr>
        <p:spPr bwMode="auto">
          <a:xfrm>
            <a:off x="1491605" y="2912275"/>
            <a:ext cx="3422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b="1" i="1" dirty="0">
                <a:latin typeface="Times New Roman" panose="02020603050405020304" pitchFamily="18" charset="0"/>
                <a:cs typeface="Times New Roman" panose="02020603050405020304" pitchFamily="18" charset="0"/>
              </a:rPr>
              <a:t>Wyzwalany poziomem</a:t>
            </a:r>
          </a:p>
        </p:txBody>
      </p:sp>
      <p:sp>
        <p:nvSpPr>
          <p:cNvPr id="4" name="pole tekstowe 3">
            <a:extLst>
              <a:ext uri="{FF2B5EF4-FFF2-40B4-BE49-F238E27FC236}">
                <a16:creationId xmlns:a16="http://schemas.microsoft.com/office/drawing/2014/main" id="{25A324E1-161E-4D51-BC3F-7A766F7C523A}"/>
              </a:ext>
            </a:extLst>
          </p:cNvPr>
          <p:cNvSpPr txBox="1"/>
          <p:nvPr/>
        </p:nvSpPr>
        <p:spPr>
          <a:xfrm>
            <a:off x="658810" y="968991"/>
            <a:ext cx="11040382" cy="1569660"/>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Przerzutnik ten różni się od asynchronicznego tym, że przerzut na wyjściu następuje w chwili podania dodatkowego sygnału synchronizującego </a:t>
            </a:r>
            <a:r>
              <a:rPr lang="pl-PL" sz="2400" b="1" i="1" dirty="0">
                <a:latin typeface="Times New Roman" panose="02020603050405020304" pitchFamily="18" charset="0"/>
                <a:cs typeface="Times New Roman" panose="02020603050405020304" pitchFamily="18" charset="0"/>
              </a:rPr>
              <a:t>EN </a:t>
            </a:r>
            <a:r>
              <a:rPr lang="pl-PL" sz="2400" i="1" dirty="0">
                <a:latin typeface="Times New Roman" panose="02020603050405020304" pitchFamily="18" charset="0"/>
                <a:cs typeface="Times New Roman" panose="02020603050405020304" pitchFamily="18" charset="0"/>
              </a:rPr>
              <a:t>(</a:t>
            </a:r>
            <a:r>
              <a:rPr lang="pl-PL" sz="2400" i="1" dirty="0" err="1">
                <a:latin typeface="Times New Roman" panose="02020603050405020304" pitchFamily="18" charset="0"/>
                <a:cs typeface="Times New Roman" panose="02020603050405020304" pitchFamily="18" charset="0"/>
              </a:rPr>
              <a:t>Enable</a:t>
            </a:r>
            <a:r>
              <a:rPr lang="pl-PL" sz="2400" i="1" dirty="0">
                <a:latin typeface="Times New Roman" panose="02020603050405020304" pitchFamily="18" charset="0"/>
                <a:cs typeface="Times New Roman" panose="02020603050405020304" pitchFamily="18" charset="0"/>
              </a:rPr>
              <a:t>)</a:t>
            </a:r>
            <a:r>
              <a:rPr lang="pl-PL" sz="2400" dirty="0">
                <a:latin typeface="Times New Roman" panose="02020603050405020304" pitchFamily="18" charset="0"/>
                <a:cs typeface="Times New Roman" panose="02020603050405020304" pitchFamily="18" charset="0"/>
              </a:rPr>
              <a:t>. Przerzut trwa od momentu pojawienia się zbocza sygnału synchronizującego i przez cały czas jego trwania.</a:t>
            </a:r>
          </a:p>
        </p:txBody>
      </p:sp>
      <p:cxnSp>
        <p:nvCxnSpPr>
          <p:cNvPr id="6" name="Łącznik prosty ze strzałką 5">
            <a:extLst>
              <a:ext uri="{FF2B5EF4-FFF2-40B4-BE49-F238E27FC236}">
                <a16:creationId xmlns:a16="http://schemas.microsoft.com/office/drawing/2014/main" id="{38BA2092-1176-41F3-97AD-FEB3167E2510}"/>
              </a:ext>
            </a:extLst>
          </p:cNvPr>
          <p:cNvCxnSpPr/>
          <p:nvPr/>
        </p:nvCxnSpPr>
        <p:spPr>
          <a:xfrm>
            <a:off x="8836351" y="1692067"/>
            <a:ext cx="811851" cy="38541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Obraz 2">
            <a:extLst>
              <a:ext uri="{FF2B5EF4-FFF2-40B4-BE49-F238E27FC236}">
                <a16:creationId xmlns:a16="http://schemas.microsoft.com/office/drawing/2014/main" id="{27B69110-06A8-46D5-982A-F4B54871B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389" y="2829761"/>
            <a:ext cx="3390518" cy="1989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Prostokąt 2">
                <a:extLst>
                  <a:ext uri="{FF2B5EF4-FFF2-40B4-BE49-F238E27FC236}">
                    <a16:creationId xmlns:a16="http://schemas.microsoft.com/office/drawing/2014/main" id="{6E742CDF-62C2-48D4-9824-032C9EFC47FE}"/>
                  </a:ext>
                </a:extLst>
              </p:cNvPr>
              <p:cNvSpPr/>
              <p:nvPr/>
            </p:nvSpPr>
            <p:spPr>
              <a:xfrm>
                <a:off x="658519" y="450759"/>
                <a:ext cx="10462727" cy="1947136"/>
              </a:xfrm>
              <a:prstGeom prst="rect">
                <a:avLst/>
              </a:prstGeom>
            </p:spPr>
            <p:txBody>
              <a:bodyPr wrap="square">
                <a:spAutoFit/>
              </a:bodyPr>
              <a:lstStyle/>
              <a:p>
                <a:pPr algn="just">
                  <a:spcAft>
                    <a:spcPts val="0"/>
                  </a:spcAft>
                </a:pPr>
                <a:r>
                  <a:rPr lang="pl-PL" sz="2400" dirty="0">
                    <a:latin typeface="Times New Roman" panose="02020603050405020304" pitchFamily="18" charset="0"/>
                    <a:ea typeface="Lucida Sans Unicode" panose="020B0602030504020204" pitchFamily="34" charset="0"/>
                    <a:cs typeface="Times New Roman" panose="02020603050405020304" pitchFamily="18" charset="0"/>
                  </a:rPr>
                  <a:t>Zapis funkcji realizowanej przez przedstawiony na poprzednim slajdzie układ w postaci maksymalnie uproszczonej jest następujący: </a:t>
                </a:r>
                <a14:m>
                  <m:oMath xmlns:m="http://schemas.openxmlformats.org/officeDocument/2006/math">
                    <m:r>
                      <a:rPr lang="pl-PL" sz="2400" i="1">
                        <a:latin typeface="Cambria Math" panose="02040503050406030204" pitchFamily="18" charset="0"/>
                        <a:ea typeface="Lucida Sans Unicode" panose="020B0602030504020204" pitchFamily="34" charset="0"/>
                        <a:cs typeface="Times New Roman" panose="02020603050405020304" pitchFamily="18" charset="0"/>
                      </a:rPr>
                      <m:t>𝑦</m:t>
                    </m:r>
                    <m:r>
                      <a:rPr lang="pl-PL" sz="2400" i="1">
                        <a:latin typeface="Cambria Math" panose="02040503050406030204" pitchFamily="18" charset="0"/>
                        <a:ea typeface="Lucida Sans Unicode" panose="020B0602030504020204" pitchFamily="34" charset="0"/>
                        <a:cs typeface="Times New Roman" panose="02020603050405020304" pitchFamily="18" charset="0"/>
                      </a:rPr>
                      <m:t>=</m:t>
                    </m:r>
                    <m:r>
                      <a:rPr lang="pl-PL" sz="2400" i="1">
                        <a:latin typeface="Cambria Math" panose="02040503050406030204" pitchFamily="18" charset="0"/>
                        <a:ea typeface="Lucida Sans Unicode" panose="020B0602030504020204" pitchFamily="34" charset="0"/>
                        <a:cs typeface="Times New Roman" panose="02020603050405020304" pitchFamily="18" charset="0"/>
                      </a:rPr>
                      <m:t>𝑎</m:t>
                    </m:r>
                    <m:r>
                      <a:rPr lang="pl-PL" sz="2400" i="1">
                        <a:latin typeface="Cambria Math" panose="02040503050406030204" pitchFamily="18" charset="0"/>
                        <a:ea typeface="Lucida Sans Unicode" panose="020B0602030504020204" pitchFamily="34" charset="0"/>
                        <a:cs typeface="Times New Roman" panose="02020603050405020304" pitchFamily="18" charset="0"/>
                      </a:rPr>
                      <m:t>∙</m:t>
                    </m:r>
                    <m:acc>
                      <m:accPr>
                        <m:chr m:val="̅"/>
                        <m:ctrlPr>
                          <a:rPr lang="pl-PL" sz="2400" i="1">
                            <a:latin typeface="Cambria Math" panose="02040503050406030204" pitchFamily="18" charset="0"/>
                            <a:ea typeface="Lucida Sans Unicode" panose="020B0602030504020204" pitchFamily="34" charset="0"/>
                            <a:cs typeface="Times New Roman" panose="02020603050405020304" pitchFamily="18" charset="0"/>
                          </a:rPr>
                        </m:ctrlPr>
                      </m:accPr>
                      <m:e>
                        <m:r>
                          <a:rPr lang="pl-PL" sz="2400" i="1">
                            <a:latin typeface="Cambria Math" panose="02040503050406030204" pitchFamily="18" charset="0"/>
                            <a:ea typeface="Lucida Sans Unicode" panose="020B0602030504020204" pitchFamily="34" charset="0"/>
                            <a:cs typeface="Times New Roman" panose="02020603050405020304" pitchFamily="18" charset="0"/>
                          </a:rPr>
                          <m:t>𝑏</m:t>
                        </m:r>
                      </m:e>
                    </m:acc>
                    <m:r>
                      <a:rPr lang="pl-PL" sz="2400" i="1">
                        <a:latin typeface="Cambria Math" panose="02040503050406030204" pitchFamily="18" charset="0"/>
                        <a:ea typeface="Lucida Sans Unicode" panose="020B0602030504020204" pitchFamily="34" charset="0"/>
                        <a:cs typeface="Times New Roman" panose="02020603050405020304" pitchFamily="18" charset="0"/>
                      </a:rPr>
                      <m:t>+ </m:t>
                    </m:r>
                    <m:r>
                      <a:rPr lang="pl-PL" sz="2400" i="1">
                        <a:latin typeface="Cambria Math" panose="02040503050406030204" pitchFamily="18" charset="0"/>
                        <a:ea typeface="Lucida Sans Unicode" panose="020B0602030504020204" pitchFamily="34" charset="0"/>
                        <a:cs typeface="Times New Roman" panose="02020603050405020304" pitchFamily="18" charset="0"/>
                      </a:rPr>
                      <m:t>𝑏</m:t>
                    </m:r>
                    <m:r>
                      <a:rPr lang="pl-PL" sz="2400" i="1">
                        <a:latin typeface="Cambria Math" panose="02040503050406030204" pitchFamily="18" charset="0"/>
                        <a:ea typeface="Lucida Sans Unicode" panose="020B0602030504020204" pitchFamily="34" charset="0"/>
                        <a:cs typeface="Times New Roman" panose="02020603050405020304" pitchFamily="18" charset="0"/>
                      </a:rPr>
                      <m:t>∙</m:t>
                    </m:r>
                    <m:r>
                      <a:rPr lang="pl-PL" sz="2400" i="1">
                        <a:latin typeface="Cambria Math" panose="02040503050406030204" pitchFamily="18" charset="0"/>
                        <a:ea typeface="Lucida Sans Unicode" panose="020B0602030504020204" pitchFamily="34" charset="0"/>
                        <a:cs typeface="Times New Roman" panose="02020603050405020304" pitchFamily="18" charset="0"/>
                      </a:rPr>
                      <m:t>𝑐</m:t>
                    </m:r>
                  </m:oMath>
                </a14:m>
                <a:endParaRPr lang="pl-PL" sz="2400" dirty="0">
                  <a:latin typeface="Times New Roman" panose="02020603050405020304" pitchFamily="18" charset="0"/>
                  <a:ea typeface="Lucida Sans Unicode" panose="020B0602030504020204" pitchFamily="34" charset="0"/>
                  <a:cs typeface="Tahoma" panose="020B0604030504040204" pitchFamily="34" charset="0"/>
                </a:endParaRPr>
              </a:p>
              <a:p>
                <a:pPr algn="just"/>
                <a:endParaRPr lang="pl-PL" altLang="pl-PL" sz="2400" dirty="0">
                  <a:latin typeface="Times New Roman" panose="02020603050405020304" pitchFamily="18" charset="0"/>
                  <a:ea typeface="Lucida Sans Unicode" panose="020B0602030504020204" pitchFamily="34" charset="0"/>
                  <a:cs typeface="Tahoma" panose="020B0604030504040204" pitchFamily="34" charset="0"/>
                </a:endParaRPr>
              </a:p>
              <a:p>
                <a:pPr algn="just"/>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Dodając dodatkowy </a:t>
                </a:r>
                <a:r>
                  <a:rPr lang="pl-PL" altLang="pl-PL" sz="2400" dirty="0" err="1">
                    <a:latin typeface="Times New Roman" panose="02020603050405020304" pitchFamily="18" charset="0"/>
                    <a:ea typeface="Lucida Sans Unicode" panose="020B0602030504020204" pitchFamily="34" charset="0"/>
                    <a:cs typeface="Tahoma" panose="020B0604030504040204" pitchFamily="34" charset="0"/>
                  </a:rPr>
                  <a:t>implikant</a:t>
                </a:r>
                <a:r>
                  <a:rPr lang="pl-PL" altLang="pl-PL" sz="2400" dirty="0">
                    <a:latin typeface="Times New Roman" panose="02020603050405020304" pitchFamily="18" charset="0"/>
                    <a:ea typeface="Lucida Sans Unicode" panose="020B0602030504020204" pitchFamily="34" charset="0"/>
                    <a:cs typeface="Tahoma" panose="020B0604030504040204" pitchFamily="34" charset="0"/>
                  </a:rPr>
                  <a:t> wynikający z pokrycia sąsiadujących ze sobą pól hazard może być wyeliminowany.</a:t>
                </a:r>
              </a:p>
            </p:txBody>
          </p:sp>
        </mc:Choice>
        <mc:Fallback xmlns="">
          <p:sp>
            <p:nvSpPr>
              <p:cNvPr id="3" name="Prostokąt 2">
                <a:extLst>
                  <a:ext uri="{FF2B5EF4-FFF2-40B4-BE49-F238E27FC236}">
                    <a16:creationId xmlns:a16="http://schemas.microsoft.com/office/drawing/2014/main" id="{6E742CDF-62C2-48D4-9824-032C9EFC47FE}"/>
                  </a:ext>
                </a:extLst>
              </p:cNvPr>
              <p:cNvSpPr>
                <a:spLocks noRot="1" noChangeAspect="1" noMove="1" noResize="1" noEditPoints="1" noAdjustHandles="1" noChangeArrowheads="1" noChangeShapeType="1" noTextEdit="1"/>
              </p:cNvSpPr>
              <p:nvPr/>
            </p:nvSpPr>
            <p:spPr>
              <a:xfrm>
                <a:off x="658519" y="450759"/>
                <a:ext cx="10462727" cy="1947136"/>
              </a:xfrm>
              <a:prstGeom prst="rect">
                <a:avLst/>
              </a:prstGeom>
              <a:blipFill>
                <a:blip r:embed="rId3"/>
                <a:stretch>
                  <a:fillRect l="-874" t="-2508" r="-932" b="-658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 name="Prostokąt 5">
                <a:extLst>
                  <a:ext uri="{FF2B5EF4-FFF2-40B4-BE49-F238E27FC236}">
                    <a16:creationId xmlns:a16="http://schemas.microsoft.com/office/drawing/2014/main" id="{62BBC1EC-88E0-4828-818E-E559A4A02A35}"/>
                  </a:ext>
                </a:extLst>
              </p:cNvPr>
              <p:cNvSpPr/>
              <p:nvPr/>
            </p:nvSpPr>
            <p:spPr>
              <a:xfrm>
                <a:off x="809521" y="5494254"/>
                <a:ext cx="6343596" cy="588494"/>
              </a:xfrm>
              <a:prstGeom prst="rect">
                <a:avLst/>
              </a:prstGeom>
            </p:spPr>
            <p:txBody>
              <a:bodyPr wrap="none">
                <a:spAutoFit/>
              </a:bodyPr>
              <a:lstStyle/>
              <a:p>
                <a:pPr algn="just">
                  <a:lnSpc>
                    <a:spcPct val="150000"/>
                  </a:lnSpc>
                  <a:spcAft>
                    <a:spcPts val="0"/>
                  </a:spcAft>
                </a:pPr>
                <a:r>
                  <a:rPr lang="pl-PL" sz="2400" dirty="0">
                    <a:latin typeface="Times New Roman" panose="02020603050405020304" pitchFamily="18" charset="0"/>
                    <a:ea typeface="Lucida Sans Unicode" panose="020B0602030504020204" pitchFamily="34" charset="0"/>
                    <a:cs typeface="Times New Roman" panose="02020603050405020304" pitchFamily="18" charset="0"/>
                  </a:rPr>
                  <a:t>Wykonanie bez hazardu  </a:t>
                </a:r>
                <a14:m>
                  <m:oMath xmlns:m="http://schemas.openxmlformats.org/officeDocument/2006/math">
                    <m:r>
                      <a:rPr lang="pl-PL" sz="2400" i="1">
                        <a:latin typeface="Cambria Math" panose="02040503050406030204" pitchFamily="18" charset="0"/>
                        <a:ea typeface="Lucida Sans Unicode" panose="020B0602030504020204" pitchFamily="34" charset="0"/>
                        <a:cs typeface="Times New Roman" panose="02020603050405020304" pitchFamily="18" charset="0"/>
                      </a:rPr>
                      <m:t>𝑦</m:t>
                    </m:r>
                    <m:r>
                      <a:rPr lang="pl-PL" sz="2400" i="1">
                        <a:latin typeface="Cambria Math" panose="02040503050406030204" pitchFamily="18" charset="0"/>
                        <a:ea typeface="Lucida Sans Unicode" panose="020B0602030504020204" pitchFamily="34" charset="0"/>
                        <a:cs typeface="Times New Roman" panose="02020603050405020304" pitchFamily="18" charset="0"/>
                      </a:rPr>
                      <m:t>=</m:t>
                    </m:r>
                    <m:r>
                      <a:rPr lang="pl-PL" sz="2400" i="1">
                        <a:latin typeface="Cambria Math" panose="02040503050406030204" pitchFamily="18" charset="0"/>
                        <a:ea typeface="Lucida Sans Unicode" panose="020B0602030504020204" pitchFamily="34" charset="0"/>
                        <a:cs typeface="Times New Roman" panose="02020603050405020304" pitchFamily="18" charset="0"/>
                      </a:rPr>
                      <m:t>𝑎</m:t>
                    </m:r>
                    <m:r>
                      <a:rPr lang="pl-PL" sz="2400" i="1">
                        <a:latin typeface="Cambria Math" panose="02040503050406030204" pitchFamily="18" charset="0"/>
                        <a:ea typeface="Lucida Sans Unicode" panose="020B0602030504020204" pitchFamily="34" charset="0"/>
                        <a:cs typeface="Times New Roman" panose="02020603050405020304" pitchFamily="18" charset="0"/>
                      </a:rPr>
                      <m:t>∙</m:t>
                    </m:r>
                    <m:acc>
                      <m:accPr>
                        <m:chr m:val="̅"/>
                        <m:ctrlPr>
                          <a:rPr lang="pl-PL" sz="2400" i="1">
                            <a:latin typeface="Cambria Math" panose="02040503050406030204" pitchFamily="18" charset="0"/>
                            <a:ea typeface="Lucida Sans Unicode" panose="020B0602030504020204" pitchFamily="34" charset="0"/>
                            <a:cs typeface="Times New Roman" panose="02020603050405020304" pitchFamily="18" charset="0"/>
                          </a:rPr>
                        </m:ctrlPr>
                      </m:accPr>
                      <m:e>
                        <m:r>
                          <a:rPr lang="pl-PL" sz="2400" i="1">
                            <a:latin typeface="Cambria Math" panose="02040503050406030204" pitchFamily="18" charset="0"/>
                            <a:ea typeface="Lucida Sans Unicode" panose="020B0602030504020204" pitchFamily="34" charset="0"/>
                            <a:cs typeface="Times New Roman" panose="02020603050405020304" pitchFamily="18" charset="0"/>
                          </a:rPr>
                          <m:t>𝑏</m:t>
                        </m:r>
                      </m:e>
                    </m:acc>
                    <m:r>
                      <a:rPr lang="pl-PL" sz="2400" i="1">
                        <a:latin typeface="Cambria Math" panose="02040503050406030204" pitchFamily="18" charset="0"/>
                        <a:ea typeface="Lucida Sans Unicode" panose="020B0602030504020204" pitchFamily="34" charset="0"/>
                        <a:cs typeface="Times New Roman" panose="02020603050405020304" pitchFamily="18" charset="0"/>
                      </a:rPr>
                      <m:t>+ </m:t>
                    </m:r>
                    <m:r>
                      <a:rPr lang="pl-PL" sz="2400" i="1">
                        <a:latin typeface="Cambria Math" panose="02040503050406030204" pitchFamily="18" charset="0"/>
                        <a:ea typeface="Lucida Sans Unicode" panose="020B0602030504020204" pitchFamily="34" charset="0"/>
                        <a:cs typeface="Times New Roman" panose="02020603050405020304" pitchFamily="18" charset="0"/>
                      </a:rPr>
                      <m:t>𝑏</m:t>
                    </m:r>
                    <m:r>
                      <a:rPr lang="pl-PL" sz="2400" i="1">
                        <a:latin typeface="Cambria Math" panose="02040503050406030204" pitchFamily="18" charset="0"/>
                        <a:ea typeface="Lucida Sans Unicode" panose="020B0602030504020204" pitchFamily="34" charset="0"/>
                        <a:cs typeface="Times New Roman" panose="02020603050405020304" pitchFamily="18" charset="0"/>
                      </a:rPr>
                      <m:t>∙</m:t>
                    </m:r>
                    <m:r>
                      <a:rPr lang="pl-PL" sz="2400" i="1">
                        <a:latin typeface="Cambria Math" panose="02040503050406030204" pitchFamily="18" charset="0"/>
                        <a:ea typeface="Lucida Sans Unicode" panose="020B0602030504020204" pitchFamily="34" charset="0"/>
                        <a:cs typeface="Times New Roman" panose="02020603050405020304" pitchFamily="18" charset="0"/>
                      </a:rPr>
                      <m:t>𝑐</m:t>
                    </m:r>
                    <m:r>
                      <a:rPr lang="pl-PL" sz="2400" i="1">
                        <a:latin typeface="Cambria Math" panose="02040503050406030204" pitchFamily="18" charset="0"/>
                        <a:ea typeface="Lucida Sans Unicode" panose="020B0602030504020204" pitchFamily="34" charset="0"/>
                        <a:cs typeface="Times New Roman" panose="02020603050405020304" pitchFamily="18" charset="0"/>
                      </a:rPr>
                      <m:t>+</m:t>
                    </m:r>
                    <m:r>
                      <a:rPr lang="pl-PL" sz="2400" i="1">
                        <a:latin typeface="Cambria Math" panose="02040503050406030204" pitchFamily="18" charset="0"/>
                        <a:ea typeface="Lucida Sans Unicode" panose="020B0602030504020204" pitchFamily="34" charset="0"/>
                        <a:cs typeface="Times New Roman" panose="02020603050405020304" pitchFamily="18" charset="0"/>
                      </a:rPr>
                      <m:t>𝑎</m:t>
                    </m:r>
                    <m:r>
                      <a:rPr lang="pl-PL" sz="2400" i="1">
                        <a:latin typeface="Cambria Math" panose="02040503050406030204" pitchFamily="18" charset="0"/>
                        <a:ea typeface="Lucida Sans Unicode" panose="020B0602030504020204" pitchFamily="34" charset="0"/>
                        <a:cs typeface="Times New Roman" panose="02020603050405020304" pitchFamily="18" charset="0"/>
                      </a:rPr>
                      <m:t>∙</m:t>
                    </m:r>
                    <m:r>
                      <a:rPr lang="pl-PL" sz="2400" i="1">
                        <a:latin typeface="Cambria Math" panose="02040503050406030204" pitchFamily="18" charset="0"/>
                        <a:ea typeface="Lucida Sans Unicode" panose="020B0602030504020204" pitchFamily="34" charset="0"/>
                        <a:cs typeface="Times New Roman" panose="02020603050405020304" pitchFamily="18" charset="0"/>
                      </a:rPr>
                      <m:t>𝑐</m:t>
                    </m:r>
                  </m:oMath>
                </a14:m>
                <a:endParaRPr lang="pl-PL" sz="2400" dirty="0">
                  <a:latin typeface="Times New Roman" panose="02020603050405020304" pitchFamily="18" charset="0"/>
                  <a:ea typeface="Lucida Sans Unicode" panose="020B0602030504020204" pitchFamily="34" charset="0"/>
                  <a:cs typeface="Times New Roman" panose="02020603050405020304" pitchFamily="18" charset="0"/>
                </a:endParaRPr>
              </a:p>
            </p:txBody>
          </p:sp>
        </mc:Choice>
        <mc:Fallback xmlns="">
          <p:sp>
            <p:nvSpPr>
              <p:cNvPr id="6" name="Prostokąt 5">
                <a:extLst>
                  <a:ext uri="{FF2B5EF4-FFF2-40B4-BE49-F238E27FC236}">
                    <a16:creationId xmlns:a16="http://schemas.microsoft.com/office/drawing/2014/main" id="{62BBC1EC-88E0-4828-818E-E559A4A02A35}"/>
                  </a:ext>
                </a:extLst>
              </p:cNvPr>
              <p:cNvSpPr>
                <a:spLocks noRot="1" noChangeAspect="1" noMove="1" noResize="1" noEditPoints="1" noAdjustHandles="1" noChangeArrowheads="1" noChangeShapeType="1" noTextEdit="1"/>
              </p:cNvSpPr>
              <p:nvPr/>
            </p:nvSpPr>
            <p:spPr>
              <a:xfrm>
                <a:off x="809521" y="5494254"/>
                <a:ext cx="6343596" cy="588494"/>
              </a:xfrm>
              <a:prstGeom prst="rect">
                <a:avLst/>
              </a:prstGeom>
              <a:blipFill>
                <a:blip r:embed="rId4"/>
                <a:stretch>
                  <a:fillRect l="-1538" b="-22680"/>
                </a:stretch>
              </a:blipFill>
            </p:spPr>
            <p:txBody>
              <a:bodyPr/>
              <a:lstStyle/>
              <a:p>
                <a:r>
                  <a:rPr lang="pl-PL">
                    <a:noFill/>
                  </a:rPr>
                  <a:t> </a:t>
                </a:r>
              </a:p>
            </p:txBody>
          </p:sp>
        </mc:Fallback>
      </mc:AlternateContent>
    </p:spTree>
    <p:extLst>
      <p:ext uri="{BB962C8B-B14F-4D97-AF65-F5344CB8AC3E}">
        <p14:creationId xmlns:p14="http://schemas.microsoft.com/office/powerpoint/2010/main" val="502964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pole tekstowe 1">
            <a:extLst>
              <a:ext uri="{FF2B5EF4-FFF2-40B4-BE49-F238E27FC236}">
                <a16:creationId xmlns:a16="http://schemas.microsoft.com/office/drawing/2014/main" id="{E86C5F7E-D333-4244-8E03-EC7F2E16363B}"/>
              </a:ext>
            </a:extLst>
          </p:cNvPr>
          <p:cNvSpPr txBox="1">
            <a:spLocks noChangeArrowheads="1"/>
          </p:cNvSpPr>
          <p:nvPr/>
        </p:nvSpPr>
        <p:spPr bwMode="auto">
          <a:xfrm>
            <a:off x="4047529" y="263173"/>
            <a:ext cx="35493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Hazard dynamiczny</a:t>
            </a:r>
          </a:p>
        </p:txBody>
      </p:sp>
      <p:pic>
        <p:nvPicPr>
          <p:cNvPr id="93187" name="Obraz 2">
            <a:extLst>
              <a:ext uri="{FF2B5EF4-FFF2-40B4-BE49-F238E27FC236}">
                <a16:creationId xmlns:a16="http://schemas.microsoft.com/office/drawing/2014/main" id="{150A9EEC-016B-43BF-9810-E4D5C640A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6" y="2188599"/>
            <a:ext cx="5099432" cy="239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rostokąt 1">
            <a:extLst>
              <a:ext uri="{FF2B5EF4-FFF2-40B4-BE49-F238E27FC236}">
                <a16:creationId xmlns:a16="http://schemas.microsoft.com/office/drawing/2014/main" id="{A3686A28-CC0B-4268-A44B-C90A6769FB74}"/>
              </a:ext>
            </a:extLst>
          </p:cNvPr>
          <p:cNvSpPr/>
          <p:nvPr/>
        </p:nvSpPr>
        <p:spPr>
          <a:xfrm>
            <a:off x="1071387" y="878236"/>
            <a:ext cx="10049225" cy="830997"/>
          </a:xfrm>
          <a:prstGeom prst="rect">
            <a:avLst/>
          </a:prstGeom>
        </p:spPr>
        <p:txBody>
          <a:bodyPr wrap="square">
            <a:spAutoFit/>
          </a:bodyPr>
          <a:lstStyle/>
          <a:p>
            <a:r>
              <a:rPr lang="pl-PL" altLang="pl-PL" sz="2400" dirty="0">
                <a:latin typeface="Times New Roman" panose="02020603050405020304" pitchFamily="18" charset="0"/>
                <a:cs typeface="Times New Roman" panose="02020603050405020304" pitchFamily="18" charset="0"/>
              </a:rPr>
              <a:t>Hazard dynamiczny pojawia się wtedy, gdy sygnał w układzie dociera do wyjścia trzema różnymi drogami. </a:t>
            </a:r>
          </a:p>
        </p:txBody>
      </p:sp>
      <p:sp>
        <p:nvSpPr>
          <p:cNvPr id="3" name="Prostokąt 2">
            <a:extLst>
              <a:ext uri="{FF2B5EF4-FFF2-40B4-BE49-F238E27FC236}">
                <a16:creationId xmlns:a16="http://schemas.microsoft.com/office/drawing/2014/main" id="{94D018BF-7078-482F-91B2-F646AEED872B}"/>
              </a:ext>
            </a:extLst>
          </p:cNvPr>
          <p:cNvSpPr/>
          <p:nvPr/>
        </p:nvSpPr>
        <p:spPr>
          <a:xfrm>
            <a:off x="1071387" y="5064582"/>
            <a:ext cx="9800744" cy="830997"/>
          </a:xfrm>
          <a:prstGeom prst="rect">
            <a:avLst/>
          </a:prstGeom>
        </p:spPr>
        <p:txBody>
          <a:bodyPr wrap="square">
            <a:spAutoFit/>
          </a:bodyPr>
          <a:lstStyle/>
          <a:p>
            <a:pPr algn="just"/>
            <a:r>
              <a:rPr lang="pl-PL" altLang="pl-PL" sz="2400" dirty="0">
                <a:latin typeface="Times New Roman" panose="02020603050405020304" pitchFamily="18" charset="0"/>
                <a:ea typeface="Lucida Sans Unicode" panose="020B0602030504020204" pitchFamily="34" charset="0"/>
                <a:cs typeface="Times New Roman" panose="02020603050405020304" pitchFamily="18" charset="0"/>
              </a:rPr>
              <a:t>Bardzo często hazard statyczny na określonym poziomie przebiegu sygnału od wejścia do wyjścia staje się hazardem dynamicznym na wyjściu..</a:t>
            </a:r>
            <a:endParaRPr lang="pl-PL" altLang="pl-PL" sz="2400" dirty="0">
              <a:latin typeface="Arial" panose="020B0604020202020204" pitchFamily="34" charset="0"/>
              <a:ea typeface="Lucida Sans Unicode" panose="020B0602030504020204" pitchFamily="34" charset="0"/>
              <a:cs typeface="Times New Roman" panose="02020603050405020304" pitchFamily="18" charset="0"/>
            </a:endParaRPr>
          </a:p>
        </p:txBody>
      </p:sp>
    </p:spTree>
    <p:extLst>
      <p:ext uri="{BB962C8B-B14F-4D97-AF65-F5344CB8AC3E}">
        <p14:creationId xmlns:p14="http://schemas.microsoft.com/office/powerpoint/2010/main" val="43464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5">
            <a:extLst>
              <a:ext uri="{FF2B5EF4-FFF2-40B4-BE49-F238E27FC236}">
                <a16:creationId xmlns:a16="http://schemas.microsoft.com/office/drawing/2014/main" id="{B4E47919-D5BA-4F27-9B1E-BAFD6C909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354" y="3027930"/>
            <a:ext cx="29146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a 6">
            <a:extLst>
              <a:ext uri="{FF2B5EF4-FFF2-40B4-BE49-F238E27FC236}">
                <a16:creationId xmlns:a16="http://schemas.microsoft.com/office/drawing/2014/main" id="{70A174B2-4736-4BA2-ADA1-1563DC4BA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60" y="4749267"/>
            <a:ext cx="31813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a 8">
            <a:extLst>
              <a:ext uri="{FF2B5EF4-FFF2-40B4-BE49-F238E27FC236}">
                <a16:creationId xmlns:a16="http://schemas.microsoft.com/office/drawing/2014/main" id="{E400B703-5362-40E9-947E-7BD260BA28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067" y="3111411"/>
            <a:ext cx="22193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rostokąt 9">
            <a:extLst>
              <a:ext uri="{FF2B5EF4-FFF2-40B4-BE49-F238E27FC236}">
                <a16:creationId xmlns:a16="http://schemas.microsoft.com/office/drawing/2014/main" id="{006EAA28-1A23-4371-A5BD-5C0BD8084DF3}"/>
              </a:ext>
            </a:extLst>
          </p:cNvPr>
          <p:cNvSpPr>
            <a:spLocks noChangeArrowheads="1"/>
          </p:cNvSpPr>
          <p:nvPr/>
        </p:nvSpPr>
        <p:spPr bwMode="auto">
          <a:xfrm>
            <a:off x="915588" y="2188815"/>
            <a:ext cx="3162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b="1" i="1" dirty="0">
                <a:latin typeface="Times New Roman" panose="02020603050405020304" pitchFamily="18" charset="0"/>
                <a:cs typeface="Times New Roman" panose="02020603050405020304" pitchFamily="18" charset="0"/>
              </a:rPr>
              <a:t>Wyzwalany zboczem</a:t>
            </a:r>
          </a:p>
        </p:txBody>
      </p:sp>
      <p:sp>
        <p:nvSpPr>
          <p:cNvPr id="6" name="pole tekstowe 5">
            <a:extLst>
              <a:ext uri="{FF2B5EF4-FFF2-40B4-BE49-F238E27FC236}">
                <a16:creationId xmlns:a16="http://schemas.microsoft.com/office/drawing/2014/main" id="{38FD0D2B-8F9F-4A18-A870-2D3FA90D9E05}"/>
              </a:ext>
            </a:extLst>
          </p:cNvPr>
          <p:cNvSpPr txBox="1"/>
          <p:nvPr/>
        </p:nvSpPr>
        <p:spPr>
          <a:xfrm>
            <a:off x="714320" y="589111"/>
            <a:ext cx="10365030" cy="1200329"/>
          </a:xfrm>
          <a:prstGeom prst="rect">
            <a:avLst/>
          </a:prstGeom>
          <a:noFill/>
        </p:spPr>
        <p:txBody>
          <a:bodyPr wrap="square" rtlCol="0">
            <a:spAutoFit/>
          </a:bodyPr>
          <a:lstStyle/>
          <a:p>
            <a:r>
              <a:rPr lang="pl-PL" sz="2400" dirty="0">
                <a:latin typeface="Times New Roman" panose="02020603050405020304" pitchFamily="18" charset="0"/>
                <a:cs typeface="Times New Roman" panose="02020603050405020304" pitchFamily="18" charset="0"/>
              </a:rPr>
              <a:t>W tym przypadku/rozwiązaniu impuls wyzwalający został tak bardzo skrócony działaniem dodatkowego układu DZI, że praktycznie istnieje tylko zbocze wyzwalające. Ten impuls jest oznaczony CLK lub C (od </a:t>
            </a:r>
            <a:r>
              <a:rPr lang="pl-PL" sz="2400" dirty="0" err="1">
                <a:latin typeface="Times New Roman" panose="02020603050405020304" pitchFamily="18" charset="0"/>
                <a:cs typeface="Times New Roman" panose="02020603050405020304" pitchFamily="18" charset="0"/>
              </a:rPr>
              <a:t>Clock</a:t>
            </a:r>
            <a:r>
              <a:rPr lang="pl-PL" sz="2400" dirty="0">
                <a:latin typeface="Times New Roman" panose="02020603050405020304" pitchFamily="18" charset="0"/>
                <a:cs typeface="Times New Roman" panose="02020603050405020304" pitchFamily="18" charset="0"/>
              </a:rPr>
              <a:t>)</a:t>
            </a:r>
          </a:p>
        </p:txBody>
      </p:sp>
      <p:cxnSp>
        <p:nvCxnSpPr>
          <p:cNvPr id="8" name="Łącznik prosty ze strzałką 7">
            <a:extLst>
              <a:ext uri="{FF2B5EF4-FFF2-40B4-BE49-F238E27FC236}">
                <a16:creationId xmlns:a16="http://schemas.microsoft.com/office/drawing/2014/main" id="{35EAF04A-394F-404C-AF31-ABD18FA2CE4B}"/>
              </a:ext>
            </a:extLst>
          </p:cNvPr>
          <p:cNvCxnSpPr/>
          <p:nvPr/>
        </p:nvCxnSpPr>
        <p:spPr>
          <a:xfrm flipH="1">
            <a:off x="4840448" y="1359017"/>
            <a:ext cx="4446165" cy="43203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78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Obraz 1">
            <a:extLst>
              <a:ext uri="{FF2B5EF4-FFF2-40B4-BE49-F238E27FC236}">
                <a16:creationId xmlns:a16="http://schemas.microsoft.com/office/drawing/2014/main" id="{7182F2B4-ADFE-42F4-B4C0-E3231898F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061" y="1986396"/>
            <a:ext cx="3234862" cy="1599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Obraz 2">
            <a:extLst>
              <a:ext uri="{FF2B5EF4-FFF2-40B4-BE49-F238E27FC236}">
                <a16:creationId xmlns:a16="http://schemas.microsoft.com/office/drawing/2014/main" id="{A01703C3-569F-49D4-999A-A28FACC80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8809" y="4690526"/>
            <a:ext cx="1755367" cy="152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Obraz 3">
            <a:extLst>
              <a:ext uri="{FF2B5EF4-FFF2-40B4-BE49-F238E27FC236}">
                <a16:creationId xmlns:a16="http://schemas.microsoft.com/office/drawing/2014/main" id="{9BE105DF-E9AB-4044-9CF6-97E2AC40C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157" y="2114703"/>
            <a:ext cx="1887843" cy="145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Obraz 4">
            <a:extLst>
              <a:ext uri="{FF2B5EF4-FFF2-40B4-BE49-F238E27FC236}">
                <a16:creationId xmlns:a16="http://schemas.microsoft.com/office/drawing/2014/main" id="{EC837030-CB77-40BE-9C1C-CBE4E3045F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5217" y="4388819"/>
            <a:ext cx="4160453" cy="174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0" name="pole tekstowe 9">
            <a:extLst>
              <a:ext uri="{FF2B5EF4-FFF2-40B4-BE49-F238E27FC236}">
                <a16:creationId xmlns:a16="http://schemas.microsoft.com/office/drawing/2014/main" id="{F05718A9-6F62-43F1-9A52-5EF3E2F5B94A}"/>
              </a:ext>
            </a:extLst>
          </p:cNvPr>
          <p:cNvSpPr txBox="1">
            <a:spLocks noChangeArrowheads="1"/>
          </p:cNvSpPr>
          <p:nvPr/>
        </p:nvSpPr>
        <p:spPr bwMode="auto">
          <a:xfrm>
            <a:off x="4060825" y="139700"/>
            <a:ext cx="33778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sz="3200" b="1" i="1" dirty="0">
                <a:latin typeface="Times New Roman" panose="02020603050405020304" pitchFamily="18" charset="0"/>
                <a:cs typeface="Times New Roman" panose="02020603050405020304" pitchFamily="18" charset="0"/>
              </a:rPr>
              <a:t>Przerzutnik typu D</a:t>
            </a:r>
          </a:p>
        </p:txBody>
      </p:sp>
      <p:sp>
        <p:nvSpPr>
          <p:cNvPr id="56331" name="Prostokąt 10">
            <a:extLst>
              <a:ext uri="{FF2B5EF4-FFF2-40B4-BE49-F238E27FC236}">
                <a16:creationId xmlns:a16="http://schemas.microsoft.com/office/drawing/2014/main" id="{89E7E0B6-4FA9-4CDF-B945-5C69BC841DA9}"/>
              </a:ext>
            </a:extLst>
          </p:cNvPr>
          <p:cNvSpPr>
            <a:spLocks noChangeArrowheads="1"/>
          </p:cNvSpPr>
          <p:nvPr/>
        </p:nvSpPr>
        <p:spPr bwMode="auto">
          <a:xfrm>
            <a:off x="905648" y="1318014"/>
            <a:ext cx="3422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b="1" i="1" dirty="0">
                <a:latin typeface="Times New Roman" panose="02020603050405020304" pitchFamily="18" charset="0"/>
                <a:cs typeface="Times New Roman" panose="02020603050405020304" pitchFamily="18" charset="0"/>
              </a:rPr>
              <a:t>Wyzwalany poziomem</a:t>
            </a:r>
          </a:p>
        </p:txBody>
      </p:sp>
      <p:cxnSp>
        <p:nvCxnSpPr>
          <p:cNvPr id="3" name="Łącznik prosty ze strzałką 2">
            <a:extLst>
              <a:ext uri="{FF2B5EF4-FFF2-40B4-BE49-F238E27FC236}">
                <a16:creationId xmlns:a16="http://schemas.microsoft.com/office/drawing/2014/main" id="{3A4D9072-939F-49E2-BC39-875E0946764E}"/>
              </a:ext>
            </a:extLst>
          </p:cNvPr>
          <p:cNvCxnSpPr>
            <a:cxnSpLocks/>
          </p:cNvCxnSpPr>
          <p:nvPr/>
        </p:nvCxnSpPr>
        <p:spPr>
          <a:xfrm>
            <a:off x="2992396" y="1872649"/>
            <a:ext cx="855708" cy="26286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 name="pole tekstowe 4">
            <a:extLst>
              <a:ext uri="{FF2B5EF4-FFF2-40B4-BE49-F238E27FC236}">
                <a16:creationId xmlns:a16="http://schemas.microsoft.com/office/drawing/2014/main" id="{E8A962D1-2DA4-41E3-8EF8-800E0C964896}"/>
              </a:ext>
            </a:extLst>
          </p:cNvPr>
          <p:cNvSpPr txBox="1"/>
          <p:nvPr/>
        </p:nvSpPr>
        <p:spPr>
          <a:xfrm>
            <a:off x="1367405" y="753397"/>
            <a:ext cx="9780626" cy="461665"/>
          </a:xfrm>
          <a:prstGeom prst="rect">
            <a:avLst/>
          </a:prstGeom>
          <a:noFill/>
        </p:spPr>
        <p:txBody>
          <a:bodyPr wrap="none" rtlCol="0">
            <a:spAutoFit/>
          </a:bodyPr>
          <a:lstStyle/>
          <a:p>
            <a:r>
              <a:rPr lang="pl-PL" sz="2400" dirty="0">
                <a:latin typeface="Times New Roman" panose="02020603050405020304" pitchFamily="18" charset="0"/>
                <a:cs typeface="Times New Roman" panose="02020603050405020304" pitchFamily="18" charset="0"/>
              </a:rPr>
              <a:t>Tu dla obu przypadków komentarz taki sam jak w przypadku przerzutnika 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5">
            <a:extLst>
              <a:ext uri="{FF2B5EF4-FFF2-40B4-BE49-F238E27FC236}">
                <a16:creationId xmlns:a16="http://schemas.microsoft.com/office/drawing/2014/main" id="{BCE8F463-30E6-4942-990B-37B6DA371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2063" y="1778771"/>
            <a:ext cx="31908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Obraz 6">
            <a:extLst>
              <a:ext uri="{FF2B5EF4-FFF2-40B4-BE49-F238E27FC236}">
                <a16:creationId xmlns:a16="http://schemas.microsoft.com/office/drawing/2014/main" id="{922D7007-4EB1-4021-9ECF-D2DFD9F3C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941" y="4473166"/>
            <a:ext cx="5360589" cy="11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Obraz 7">
            <a:extLst>
              <a:ext uri="{FF2B5EF4-FFF2-40B4-BE49-F238E27FC236}">
                <a16:creationId xmlns:a16="http://schemas.microsoft.com/office/drawing/2014/main" id="{CC11E6AE-2AB0-4F4C-88F2-6E6C57A898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170" y="4463860"/>
            <a:ext cx="34575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rostokąt 11">
            <a:extLst>
              <a:ext uri="{FF2B5EF4-FFF2-40B4-BE49-F238E27FC236}">
                <a16:creationId xmlns:a16="http://schemas.microsoft.com/office/drawing/2014/main" id="{44C77911-2D42-492A-85A2-50D448E3704B}"/>
              </a:ext>
            </a:extLst>
          </p:cNvPr>
          <p:cNvSpPr>
            <a:spLocks noChangeArrowheads="1"/>
          </p:cNvSpPr>
          <p:nvPr/>
        </p:nvSpPr>
        <p:spPr bwMode="auto">
          <a:xfrm>
            <a:off x="1186080" y="1351939"/>
            <a:ext cx="3162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l-PL" altLang="pl-PL" b="1" i="1" dirty="0">
                <a:latin typeface="Times New Roman" panose="02020603050405020304" pitchFamily="18" charset="0"/>
                <a:cs typeface="Times New Roman" panose="02020603050405020304" pitchFamily="18" charset="0"/>
              </a:rPr>
              <a:t>Wyzwalany zboczem</a:t>
            </a:r>
          </a:p>
        </p:txBody>
      </p:sp>
      <p:pic>
        <p:nvPicPr>
          <p:cNvPr id="6" name="Grafika 8">
            <a:extLst>
              <a:ext uri="{FF2B5EF4-FFF2-40B4-BE49-F238E27FC236}">
                <a16:creationId xmlns:a16="http://schemas.microsoft.com/office/drawing/2014/main" id="{59531553-C763-43F0-B157-82327AB874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2749" y="2474096"/>
            <a:ext cx="13716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Łącznik prosty ze strzałką 7">
            <a:extLst>
              <a:ext uri="{FF2B5EF4-FFF2-40B4-BE49-F238E27FC236}">
                <a16:creationId xmlns:a16="http://schemas.microsoft.com/office/drawing/2014/main" id="{EDDB57EE-50FA-4E28-BFAA-61B6A4F2CE8D}"/>
              </a:ext>
            </a:extLst>
          </p:cNvPr>
          <p:cNvCxnSpPr/>
          <p:nvPr/>
        </p:nvCxnSpPr>
        <p:spPr>
          <a:xfrm flipH="1">
            <a:off x="2072081" y="1937857"/>
            <a:ext cx="1199625" cy="24831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 name="pole tekstowe 8">
            <a:extLst>
              <a:ext uri="{FF2B5EF4-FFF2-40B4-BE49-F238E27FC236}">
                <a16:creationId xmlns:a16="http://schemas.microsoft.com/office/drawing/2014/main" id="{DF280453-7B26-4F98-8B1A-9F7C987DCF5B}"/>
              </a:ext>
            </a:extLst>
          </p:cNvPr>
          <p:cNvSpPr txBox="1"/>
          <p:nvPr/>
        </p:nvSpPr>
        <p:spPr>
          <a:xfrm>
            <a:off x="6096000" y="413220"/>
            <a:ext cx="5234125" cy="1200329"/>
          </a:xfrm>
          <a:prstGeom prst="rect">
            <a:avLst/>
          </a:prstGeom>
          <a:noFill/>
        </p:spPr>
        <p:txBody>
          <a:bodyPr wrap="none" rtlCol="0">
            <a:spAutoFit/>
          </a:bodyPr>
          <a:lstStyle/>
          <a:p>
            <a:r>
              <a:rPr lang="pl-PL" sz="2400" dirty="0">
                <a:latin typeface="Times New Roman" panose="02020603050405020304" pitchFamily="18" charset="0"/>
                <a:cs typeface="Times New Roman" panose="02020603050405020304" pitchFamily="18" charset="0"/>
              </a:rPr>
              <a:t>Są dwa sposoby rozwiązania układu DZI</a:t>
            </a:r>
          </a:p>
          <a:p>
            <a:endParaRPr lang="pl-PL" sz="2400" dirty="0">
              <a:latin typeface="Times New Roman" panose="02020603050405020304" pitchFamily="18" charset="0"/>
              <a:cs typeface="Times New Roman" panose="02020603050405020304" pitchFamily="18" charset="0"/>
            </a:endParaRPr>
          </a:p>
          <a:p>
            <a:r>
              <a:rPr lang="pl-PL" sz="2400" dirty="0">
                <a:latin typeface="Times New Roman" panose="02020603050405020304" pitchFamily="18" charset="0"/>
                <a:cs typeface="Times New Roman" panose="02020603050405020304" pitchFamily="18" charset="0"/>
              </a:rPr>
              <a:t>1. Z pomocą układu różniczkującego</a:t>
            </a:r>
          </a:p>
        </p:txBody>
      </p:sp>
      <p:sp>
        <p:nvSpPr>
          <p:cNvPr id="10" name="Prostokąt 9">
            <a:extLst>
              <a:ext uri="{FF2B5EF4-FFF2-40B4-BE49-F238E27FC236}">
                <a16:creationId xmlns:a16="http://schemas.microsoft.com/office/drawing/2014/main" id="{9E4F59F1-392C-456B-B831-22898AA9DBA9}"/>
              </a:ext>
            </a:extLst>
          </p:cNvPr>
          <p:cNvSpPr/>
          <p:nvPr/>
        </p:nvSpPr>
        <p:spPr>
          <a:xfrm>
            <a:off x="6096001" y="3196312"/>
            <a:ext cx="5539530" cy="830997"/>
          </a:xfrm>
          <a:prstGeom prst="rect">
            <a:avLst/>
          </a:prstGeom>
        </p:spPr>
        <p:txBody>
          <a:bodyPr wrap="square">
            <a:spAutoFit/>
          </a:bodyPr>
          <a:lstStyle/>
          <a:p>
            <a:r>
              <a:rPr lang="pl-PL" sz="2400" dirty="0">
                <a:latin typeface="Times New Roman" panose="02020603050405020304" pitchFamily="18" charset="0"/>
                <a:cs typeface="Times New Roman" panose="02020603050405020304" pitchFamily="18" charset="0"/>
              </a:rPr>
              <a:t>2. Z pomocą najprostszego przerzutnika   </a:t>
            </a:r>
          </a:p>
          <a:p>
            <a:r>
              <a:rPr lang="pl-PL" sz="2400" dirty="0">
                <a:latin typeface="Times New Roman" panose="02020603050405020304" pitchFamily="18" charset="0"/>
                <a:cs typeface="Times New Roman" panose="02020603050405020304" pitchFamily="18" charset="0"/>
              </a:rPr>
              <a:t>    monostabilnego</a:t>
            </a:r>
          </a:p>
        </p:txBody>
      </p:sp>
    </p:spTree>
    <p:extLst>
      <p:ext uri="{BB962C8B-B14F-4D97-AF65-F5344CB8AC3E}">
        <p14:creationId xmlns:p14="http://schemas.microsoft.com/office/powerpoint/2010/main" val="30155220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otyw1">
  <a:themeElements>
    <a:clrScheme name="Hol">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Hol">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Hol">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Motyw1" id="{36BEED33-4830-4DB5-805F-20440DC109AE}" vid="{3ADC12B1-7EE4-48D0-AEAE-C10600A5A050}"/>
    </a:ext>
  </a:extLst>
</a:theme>
</file>

<file path=ppt/theme/themeOverride1.xml><?xml version="1.0" encoding="utf-8"?>
<a:themeOverride xmlns:a="http://schemas.openxmlformats.org/drawingml/2006/main">
  <a:clrScheme name="Hol">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Hol">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Hol">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Hol">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Smuga</Template>
  <TotalTime>899</TotalTime>
  <Words>3216</Words>
  <Application>Microsoft Office PowerPoint</Application>
  <PresentationFormat>Panoramiczny</PresentationFormat>
  <Paragraphs>238</Paragraphs>
  <Slides>61</Slides>
  <Notes>0</Notes>
  <HiddenSlides>0</HiddenSlides>
  <MMClips>0</MMClips>
  <ScaleCrop>false</ScaleCrop>
  <HeadingPairs>
    <vt:vector size="6" baseType="variant">
      <vt:variant>
        <vt:lpstr>Używane czcionki</vt:lpstr>
      </vt:variant>
      <vt:variant>
        <vt:i4>9</vt:i4>
      </vt:variant>
      <vt:variant>
        <vt:lpstr>Motyw</vt:lpstr>
      </vt:variant>
      <vt:variant>
        <vt:i4>2</vt:i4>
      </vt:variant>
      <vt:variant>
        <vt:lpstr>Tytuły slajdów</vt:lpstr>
      </vt:variant>
      <vt:variant>
        <vt:i4>61</vt:i4>
      </vt:variant>
    </vt:vector>
  </HeadingPairs>
  <TitlesOfParts>
    <vt:vector size="72" baseType="lpstr">
      <vt:lpstr>Arial</vt:lpstr>
      <vt:lpstr>Calibri</vt:lpstr>
      <vt:lpstr>Calibri Light</vt:lpstr>
      <vt:lpstr>Cambria Math</vt:lpstr>
      <vt:lpstr>Lucida Sans Unicode</vt:lpstr>
      <vt:lpstr>Times New Roman</vt:lpstr>
      <vt:lpstr>Verdana</vt:lpstr>
      <vt:lpstr>Wingdings 2</vt:lpstr>
      <vt:lpstr>Wingdings 3</vt:lpstr>
      <vt:lpstr>HDOfficeLightV0</vt:lpstr>
      <vt:lpstr>Motyw1</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Roman Krasowski</dc:creator>
  <cp:lastModifiedBy>Oleksandr Mazurok</cp:lastModifiedBy>
  <cp:revision>53</cp:revision>
  <dcterms:created xsi:type="dcterms:W3CDTF">2020-05-24T18:17:11Z</dcterms:created>
  <dcterms:modified xsi:type="dcterms:W3CDTF">2025-03-08T18:26:30Z</dcterms:modified>
</cp:coreProperties>
</file>