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309" r:id="rId4"/>
    <p:sldId id="313" r:id="rId5"/>
    <p:sldId id="327" r:id="rId6"/>
    <p:sldId id="259" r:id="rId7"/>
    <p:sldId id="260" r:id="rId8"/>
    <p:sldId id="295" r:id="rId9"/>
    <p:sldId id="304" r:id="rId10"/>
    <p:sldId id="314" r:id="rId11"/>
    <p:sldId id="305" r:id="rId12"/>
    <p:sldId id="306" r:id="rId13"/>
    <p:sldId id="307" r:id="rId14"/>
    <p:sldId id="315" r:id="rId15"/>
    <p:sldId id="316" r:id="rId16"/>
    <p:sldId id="264" r:id="rId17"/>
    <p:sldId id="318" r:id="rId18"/>
    <p:sldId id="319" r:id="rId19"/>
    <p:sldId id="301" r:id="rId20"/>
    <p:sldId id="292" r:id="rId21"/>
    <p:sldId id="320" r:id="rId22"/>
    <p:sldId id="321" r:id="rId23"/>
    <p:sldId id="322" r:id="rId24"/>
    <p:sldId id="266" r:id="rId25"/>
    <p:sldId id="326" r:id="rId26"/>
    <p:sldId id="267" r:id="rId27"/>
    <p:sldId id="268" r:id="rId28"/>
    <p:sldId id="269" r:id="rId29"/>
    <p:sldId id="270" r:id="rId30"/>
    <p:sldId id="271" r:id="rId31"/>
    <p:sldId id="328" r:id="rId32"/>
    <p:sldId id="273" r:id="rId33"/>
    <p:sldId id="274" r:id="rId34"/>
    <p:sldId id="275" r:id="rId35"/>
    <p:sldId id="437" r:id="rId36"/>
    <p:sldId id="438" r:id="rId37"/>
    <p:sldId id="425" r:id="rId38"/>
    <p:sldId id="427" r:id="rId39"/>
    <p:sldId id="428" r:id="rId40"/>
    <p:sldId id="429" r:id="rId41"/>
    <p:sldId id="276" r:id="rId42"/>
    <p:sldId id="408" r:id="rId43"/>
    <p:sldId id="409" r:id="rId44"/>
    <p:sldId id="426" r:id="rId45"/>
    <p:sldId id="410" r:id="rId46"/>
    <p:sldId id="431" r:id="rId47"/>
    <p:sldId id="432" r:id="rId48"/>
    <p:sldId id="414" r:id="rId49"/>
    <p:sldId id="415" r:id="rId50"/>
    <p:sldId id="433" r:id="rId51"/>
    <p:sldId id="434" r:id="rId52"/>
    <p:sldId id="435" r:id="rId53"/>
    <p:sldId id="439" r:id="rId54"/>
    <p:sldId id="436" r:id="rId55"/>
    <p:sldId id="440" r:id="rId56"/>
    <p:sldId id="288" r:id="rId57"/>
    <p:sldId id="284" r:id="rId58"/>
    <p:sldId id="342" r:id="rId59"/>
    <p:sldId id="297" r:id="rId60"/>
    <p:sldId id="346" r:id="rId61"/>
    <p:sldId id="298" r:id="rId62"/>
    <p:sldId id="299" r:id="rId63"/>
    <p:sldId id="300" r:id="rId64"/>
    <p:sldId id="349" r:id="rId65"/>
  </p:sldIdLst>
  <p:sldSz cx="12192000" cy="6858000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ójkąt prostokątny 3">
            <a:extLst>
              <a:ext uri="{FF2B5EF4-FFF2-40B4-BE49-F238E27FC236}">
                <a16:creationId xmlns:a16="http://schemas.microsoft.com/office/drawing/2014/main" id="{53FEB214-3DBC-4755-9C6B-6287EB8904AB}"/>
              </a:ext>
            </a:extLst>
          </p:cNvPr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grpSp>
        <p:nvGrpSpPr>
          <p:cNvPr id="5" name="Grupa 15">
            <a:extLst>
              <a:ext uri="{FF2B5EF4-FFF2-40B4-BE49-F238E27FC236}">
                <a16:creationId xmlns:a16="http://schemas.microsoft.com/office/drawing/2014/main" id="{B356A09D-74A1-4AE8-A5C4-2710AA750BC9}"/>
              </a:ext>
            </a:extLst>
          </p:cNvPr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Dowolny kształt 16">
              <a:extLst>
                <a:ext uri="{FF2B5EF4-FFF2-40B4-BE49-F238E27FC236}">
                  <a16:creationId xmlns:a16="http://schemas.microsoft.com/office/drawing/2014/main" id="{49C44606-D930-4AF6-A58F-C5C6863D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7" name="Dowolny kształt 18">
              <a:extLst>
                <a:ext uri="{FF2B5EF4-FFF2-40B4-BE49-F238E27FC236}">
                  <a16:creationId xmlns:a16="http://schemas.microsoft.com/office/drawing/2014/main" id="{6A1AD74E-E744-4BF5-85C3-C507B68A6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pl-PL" sz="1800"/>
            </a:p>
          </p:txBody>
        </p:sp>
        <p:sp>
          <p:nvSpPr>
            <p:cNvPr id="8" name="Dowolny kształt 19">
              <a:extLst>
                <a:ext uri="{FF2B5EF4-FFF2-40B4-BE49-F238E27FC236}">
                  <a16:creationId xmlns:a16="http://schemas.microsoft.com/office/drawing/2014/main" id="{B12A8E04-813D-4618-BCE2-B0EA9B23F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cxnSp>
          <p:nvCxnSpPr>
            <p:cNvPr id="10" name="Łącznik prosty 9">
              <a:extLst>
                <a:ext uri="{FF2B5EF4-FFF2-40B4-BE49-F238E27FC236}">
                  <a16:creationId xmlns:a16="http://schemas.microsoft.com/office/drawing/2014/main" id="{25A5ED45-8906-48F1-B67D-A16EC2ED07E4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11" name="Symbol zastępczy daty 29">
            <a:extLst>
              <a:ext uri="{FF2B5EF4-FFF2-40B4-BE49-F238E27FC236}">
                <a16:creationId xmlns:a16="http://schemas.microsoft.com/office/drawing/2014/main" id="{F33C44CB-27AE-4CD3-AF30-971C074E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D713A1-A8E3-4C81-8917-BD44BE1B1913}" type="datetimeFigureOut">
              <a:rPr lang="pl-PL" smtClean="0"/>
              <a:t>22.02.2025</a:t>
            </a:fld>
            <a:endParaRPr lang="pl-PL"/>
          </a:p>
        </p:txBody>
      </p:sp>
      <p:sp>
        <p:nvSpPr>
          <p:cNvPr id="12" name="Symbol zastępczy stopki 18">
            <a:extLst>
              <a:ext uri="{FF2B5EF4-FFF2-40B4-BE49-F238E27FC236}">
                <a16:creationId xmlns:a16="http://schemas.microsoft.com/office/drawing/2014/main" id="{9DAFEA76-D38A-4181-B40C-92FA07FD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3" name="Symbol zastępczy numeru slajdu 26">
            <a:extLst>
              <a:ext uri="{FF2B5EF4-FFF2-40B4-BE49-F238E27FC236}">
                <a16:creationId xmlns:a16="http://schemas.microsoft.com/office/drawing/2014/main" id="{EC8BB391-41E1-4E8F-B6D8-48AA9503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078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9">
            <a:extLst>
              <a:ext uri="{FF2B5EF4-FFF2-40B4-BE49-F238E27FC236}">
                <a16:creationId xmlns:a16="http://schemas.microsoft.com/office/drawing/2014/main" id="{3A73D4E2-AC85-4274-9D7A-F204E791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D713A1-A8E3-4C81-8917-BD44BE1B1913}" type="datetimeFigureOut">
              <a:rPr lang="pl-PL" smtClean="0"/>
              <a:t>22.02.2025</a:t>
            </a:fld>
            <a:endParaRPr lang="pl-PL"/>
          </a:p>
        </p:txBody>
      </p:sp>
      <p:sp>
        <p:nvSpPr>
          <p:cNvPr id="5" name="Symbol zastępczy stopki 21">
            <a:extLst>
              <a:ext uri="{FF2B5EF4-FFF2-40B4-BE49-F238E27FC236}">
                <a16:creationId xmlns:a16="http://schemas.microsoft.com/office/drawing/2014/main" id="{D80DD680-2DCD-417C-A319-7636002E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17">
            <a:extLst>
              <a:ext uri="{FF2B5EF4-FFF2-40B4-BE49-F238E27FC236}">
                <a16:creationId xmlns:a16="http://schemas.microsoft.com/office/drawing/2014/main" id="{6ED8DC20-A5BE-4D79-B23F-A7F56F37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031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9">
            <a:extLst>
              <a:ext uri="{FF2B5EF4-FFF2-40B4-BE49-F238E27FC236}">
                <a16:creationId xmlns:a16="http://schemas.microsoft.com/office/drawing/2014/main" id="{092BC55F-405C-4B42-A65D-166DEB90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D713A1-A8E3-4C81-8917-BD44BE1B1913}" type="datetimeFigureOut">
              <a:rPr lang="pl-PL" smtClean="0"/>
              <a:t>22.02.2025</a:t>
            </a:fld>
            <a:endParaRPr lang="pl-PL"/>
          </a:p>
        </p:txBody>
      </p:sp>
      <p:sp>
        <p:nvSpPr>
          <p:cNvPr id="5" name="Symbol zastępczy stopki 21">
            <a:extLst>
              <a:ext uri="{FF2B5EF4-FFF2-40B4-BE49-F238E27FC236}">
                <a16:creationId xmlns:a16="http://schemas.microsoft.com/office/drawing/2014/main" id="{8626C0EA-9A7D-4AA1-96C5-E217EB64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17">
            <a:extLst>
              <a:ext uri="{FF2B5EF4-FFF2-40B4-BE49-F238E27FC236}">
                <a16:creationId xmlns:a16="http://schemas.microsoft.com/office/drawing/2014/main" id="{DB376A1E-6E4C-4D68-B22D-225C99CA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168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Symbol zastępczy daty 9">
            <a:extLst>
              <a:ext uri="{FF2B5EF4-FFF2-40B4-BE49-F238E27FC236}">
                <a16:creationId xmlns:a16="http://schemas.microsoft.com/office/drawing/2014/main" id="{AD5894ED-902B-451D-9F11-A0549941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D713A1-A8E3-4C81-8917-BD44BE1B1913}" type="datetimeFigureOut">
              <a:rPr lang="pl-PL" smtClean="0"/>
              <a:t>22.02.2025</a:t>
            </a:fld>
            <a:endParaRPr lang="pl-PL"/>
          </a:p>
        </p:txBody>
      </p:sp>
      <p:sp>
        <p:nvSpPr>
          <p:cNvPr id="5" name="Symbol zastępczy stopki 21">
            <a:extLst>
              <a:ext uri="{FF2B5EF4-FFF2-40B4-BE49-F238E27FC236}">
                <a16:creationId xmlns:a16="http://schemas.microsoft.com/office/drawing/2014/main" id="{87102450-D96A-4B35-BD70-38F190A5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17">
            <a:extLst>
              <a:ext uri="{FF2B5EF4-FFF2-40B4-BE49-F238E27FC236}">
                <a16:creationId xmlns:a16="http://schemas.microsoft.com/office/drawing/2014/main" id="{BD7EF6F7-FC61-41EF-8B91-9607E1E5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255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on 10">
            <a:extLst>
              <a:ext uri="{FF2B5EF4-FFF2-40B4-BE49-F238E27FC236}">
                <a16:creationId xmlns:a16="http://schemas.microsoft.com/office/drawing/2014/main" id="{597FE7A4-AD57-469A-98B4-9FDF10429923}"/>
              </a:ext>
            </a:extLst>
          </p:cNvPr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Pagon 15">
            <a:extLst>
              <a:ext uri="{FF2B5EF4-FFF2-40B4-BE49-F238E27FC236}">
                <a16:creationId xmlns:a16="http://schemas.microsoft.com/office/drawing/2014/main" id="{AEA7D736-D0F7-4CD4-ABED-E74C41CFB50B}"/>
              </a:ext>
            </a:extLst>
          </p:cNvPr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daty 3">
            <a:extLst>
              <a:ext uri="{FF2B5EF4-FFF2-40B4-BE49-F238E27FC236}">
                <a16:creationId xmlns:a16="http://schemas.microsoft.com/office/drawing/2014/main" id="{27DC13CD-A770-4C5F-93AA-D9051FBD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5D713A1-A8E3-4C81-8917-BD44BE1B1913}" type="datetimeFigureOut">
              <a:rPr lang="pl-PL" smtClean="0"/>
              <a:t>22.02.2025</a:t>
            </a:fld>
            <a:endParaRPr lang="pl-PL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9F6F8459-9FCA-44A0-BBE2-F0C0B7A7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pl-PL"/>
          </a:p>
        </p:txBody>
      </p:sp>
      <p:sp>
        <p:nvSpPr>
          <p:cNvPr id="8" name="Symbol zastępczy numeru slajdu 5">
            <a:extLst>
              <a:ext uri="{FF2B5EF4-FFF2-40B4-BE49-F238E27FC236}">
                <a16:creationId xmlns:a16="http://schemas.microsoft.com/office/drawing/2014/main" id="{AD5E4C69-98E5-49C9-9693-6170A741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056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D1CA43A-1449-4C71-A1B7-A90449AB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5D713A1-A8E3-4C81-8917-BD44BE1B1913}" type="datetimeFigureOut">
              <a:rPr lang="pl-PL" smtClean="0"/>
              <a:t>22.02.2025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BB6E0C9-512F-4167-9B29-741CE633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83C44C7-6804-404E-B7BE-2256A49B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2408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9179C9B-3F15-4591-A9DD-F664D8A1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5D713A1-A8E3-4C81-8917-BD44BE1B1913}" type="datetimeFigureOut">
              <a:rPr lang="pl-PL" smtClean="0"/>
              <a:t>22.02.2025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837E3A8-056B-49FA-918B-A99D1BDD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50D37B4-F942-484F-8FF4-224B49DC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1010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0F52341-54CC-40A0-B597-12E1026B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5D713A1-A8E3-4C81-8917-BD44BE1B1913}" type="datetimeFigureOut">
              <a:rPr lang="pl-PL" smtClean="0"/>
              <a:t>22.02.2025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22BB01D-4451-4412-AD46-4AE3BF06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6ACD91B-1A84-4C61-A7CA-31AA16CB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391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9">
            <a:extLst>
              <a:ext uri="{FF2B5EF4-FFF2-40B4-BE49-F238E27FC236}">
                <a16:creationId xmlns:a16="http://schemas.microsoft.com/office/drawing/2014/main" id="{561A773A-9371-46B7-8B38-5C3F6AC8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D713A1-A8E3-4C81-8917-BD44BE1B1913}" type="datetimeFigureOut">
              <a:rPr lang="pl-PL" smtClean="0"/>
              <a:t>22.02.2025</a:t>
            </a:fld>
            <a:endParaRPr lang="pl-PL"/>
          </a:p>
        </p:txBody>
      </p:sp>
      <p:sp>
        <p:nvSpPr>
          <p:cNvPr id="3" name="Symbol zastępczy stopki 21">
            <a:extLst>
              <a:ext uri="{FF2B5EF4-FFF2-40B4-BE49-F238E27FC236}">
                <a16:creationId xmlns:a16="http://schemas.microsoft.com/office/drawing/2014/main" id="{7F5B17F8-DD70-45CF-874B-3C1A8BD5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4" name="Symbol zastępczy numeru slajdu 17">
            <a:extLst>
              <a:ext uri="{FF2B5EF4-FFF2-40B4-BE49-F238E27FC236}">
                <a16:creationId xmlns:a16="http://schemas.microsoft.com/office/drawing/2014/main" id="{E70A0240-312E-4034-AC24-0BD6DDF6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407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F778EEB-006E-4B1C-84AE-10445325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5D713A1-A8E3-4C81-8917-BD44BE1B1913}" type="datetimeFigureOut">
              <a:rPr lang="pl-PL" smtClean="0"/>
              <a:t>22.02.2025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CBE37B9-60BF-4CEF-8044-18768B18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EADBEFD-988D-484A-9E5C-4EB1BABA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3456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olny kształt 10">
            <a:extLst>
              <a:ext uri="{FF2B5EF4-FFF2-40B4-BE49-F238E27FC236}">
                <a16:creationId xmlns:a16="http://schemas.microsoft.com/office/drawing/2014/main" id="{84A28397-F7EA-4872-9A03-E80DDF134FA1}"/>
              </a:ext>
            </a:extLst>
          </p:cNvPr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6" name="Dowolny kształt 15">
            <a:extLst>
              <a:ext uri="{FF2B5EF4-FFF2-40B4-BE49-F238E27FC236}">
                <a16:creationId xmlns:a16="http://schemas.microsoft.com/office/drawing/2014/main" id="{662709DE-FA34-4842-9524-506AEC8F9926}"/>
              </a:ext>
            </a:extLst>
          </p:cNvPr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pl-PL" sz="1800"/>
          </a:p>
        </p:txBody>
      </p:sp>
      <p:sp>
        <p:nvSpPr>
          <p:cNvPr id="7" name="Trójkąt prostokątny 6">
            <a:extLst>
              <a:ext uri="{FF2B5EF4-FFF2-40B4-BE49-F238E27FC236}">
                <a16:creationId xmlns:a16="http://schemas.microsoft.com/office/drawing/2014/main" id="{B6868B9C-F509-4E06-AB47-C339FC15487E}"/>
              </a:ext>
            </a:extLst>
          </p:cNvPr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8FA72969-97D1-4065-A558-B1198C0D3D96}"/>
              </a:ext>
            </a:extLst>
          </p:cNvPr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agon 19">
            <a:extLst>
              <a:ext uri="{FF2B5EF4-FFF2-40B4-BE49-F238E27FC236}">
                <a16:creationId xmlns:a16="http://schemas.microsoft.com/office/drawing/2014/main" id="{58991412-3A60-4B15-ABDE-1B351B3991E7}"/>
              </a:ext>
            </a:extLst>
          </p:cNvPr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10" name="Pagon 20">
            <a:extLst>
              <a:ext uri="{FF2B5EF4-FFF2-40B4-BE49-F238E27FC236}">
                <a16:creationId xmlns:a16="http://schemas.microsoft.com/office/drawing/2014/main" id="{67100731-B5B3-4136-83AE-F65962EB00DD}"/>
              </a:ext>
            </a:extLst>
          </p:cNvPr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1" name="Symbol zastępczy daty 4">
            <a:extLst>
              <a:ext uri="{FF2B5EF4-FFF2-40B4-BE49-F238E27FC236}">
                <a16:creationId xmlns:a16="http://schemas.microsoft.com/office/drawing/2014/main" id="{2A037A19-2B2D-45CB-8729-B61952D5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D713A1-A8E3-4C81-8917-BD44BE1B1913}" type="datetimeFigureOut">
              <a:rPr lang="pl-PL" smtClean="0"/>
              <a:t>22.02.2025</a:t>
            </a:fld>
            <a:endParaRPr lang="pl-PL"/>
          </a:p>
        </p:txBody>
      </p:sp>
      <p:sp>
        <p:nvSpPr>
          <p:cNvPr id="12" name="Symbol zastępczy stopki 5">
            <a:extLst>
              <a:ext uri="{FF2B5EF4-FFF2-40B4-BE49-F238E27FC236}">
                <a16:creationId xmlns:a16="http://schemas.microsoft.com/office/drawing/2014/main" id="{8B3055C1-07D2-474C-925C-AB0A7C28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3" name="Symbol zastępczy numeru slajdu 6">
            <a:extLst>
              <a:ext uri="{FF2B5EF4-FFF2-40B4-BE49-F238E27FC236}">
                <a16:creationId xmlns:a16="http://schemas.microsoft.com/office/drawing/2014/main" id="{41D34923-544D-409D-94C1-36AFC396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6503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>
            <a:extLst>
              <a:ext uri="{FF2B5EF4-FFF2-40B4-BE49-F238E27FC236}">
                <a16:creationId xmlns:a16="http://schemas.microsoft.com/office/drawing/2014/main" id="{7B000CEA-BB38-4965-AC1A-EC4560E49ADB}"/>
              </a:ext>
            </a:extLst>
          </p:cNvPr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1027" name="Dowolny kształt 11">
            <a:extLst>
              <a:ext uri="{FF2B5EF4-FFF2-40B4-BE49-F238E27FC236}">
                <a16:creationId xmlns:a16="http://schemas.microsoft.com/office/drawing/2014/main" id="{224AC91B-A493-4153-9C85-507AE95039E6}"/>
              </a:ext>
            </a:extLst>
          </p:cNvPr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pl-PL" sz="1800"/>
          </a:p>
        </p:txBody>
      </p:sp>
      <p:sp>
        <p:nvSpPr>
          <p:cNvPr id="14" name="Trójkąt prostokątny 13">
            <a:extLst>
              <a:ext uri="{FF2B5EF4-FFF2-40B4-BE49-F238E27FC236}">
                <a16:creationId xmlns:a16="http://schemas.microsoft.com/office/drawing/2014/main" id="{C01C59E8-7234-4247-BC8A-C3F6C5FF30B5}"/>
              </a:ext>
            </a:extLst>
          </p:cNvPr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70CEDC3C-FF84-49BD-8264-25C1DEE42222}"/>
              </a:ext>
            </a:extLst>
          </p:cNvPr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>
            <a:extLst>
              <a:ext uri="{FF2B5EF4-FFF2-40B4-BE49-F238E27FC236}">
                <a16:creationId xmlns:a16="http://schemas.microsoft.com/office/drawing/2014/main" id="{D291A2FD-251D-4520-9023-37C6260D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033" name="Symbol zastępczy tekstu 29">
            <a:extLst>
              <a:ext uri="{FF2B5EF4-FFF2-40B4-BE49-F238E27FC236}">
                <a16:creationId xmlns:a16="http://schemas.microsoft.com/office/drawing/2014/main" id="{49118E2D-5D98-443F-A89F-4702CB0524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  <a:endParaRPr lang="en-US" altLang="pl-PL"/>
          </a:p>
        </p:txBody>
      </p:sp>
      <p:sp>
        <p:nvSpPr>
          <p:cNvPr id="10" name="Symbol zastępczy daty 9">
            <a:extLst>
              <a:ext uri="{FF2B5EF4-FFF2-40B4-BE49-F238E27FC236}">
                <a16:creationId xmlns:a16="http://schemas.microsoft.com/office/drawing/2014/main" id="{90FBFDFE-1CD3-4D0F-B6BC-C9C44AA66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C5D713A1-A8E3-4C81-8917-BD44BE1B1913}" type="datetimeFigureOut">
              <a:rPr lang="pl-PL" smtClean="0"/>
              <a:t>22.02.2025</a:t>
            </a:fld>
            <a:endParaRPr lang="pl-PL"/>
          </a:p>
        </p:txBody>
      </p:sp>
      <p:sp>
        <p:nvSpPr>
          <p:cNvPr id="22" name="Symbol zastępczy stopki 21">
            <a:extLst>
              <a:ext uri="{FF2B5EF4-FFF2-40B4-BE49-F238E27FC236}">
                <a16:creationId xmlns:a16="http://schemas.microsoft.com/office/drawing/2014/main" id="{4FA1F75D-72EC-40C0-A799-2404A18BE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>
            <a:extLst>
              <a:ext uri="{FF2B5EF4-FFF2-40B4-BE49-F238E27FC236}">
                <a16:creationId xmlns:a16="http://schemas.microsoft.com/office/drawing/2014/main" id="{9FFC6800-216F-448D-B265-6C84AB158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illiamstallings.com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28.png"/><Relationship Id="rId4" Type="http://schemas.openxmlformats.org/officeDocument/2006/relationships/image" Target="../media/image1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41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3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sv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emf"/><Relationship Id="rId4" Type="http://schemas.openxmlformats.org/officeDocument/2006/relationships/image" Target="../media/image7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pole tekstowe 3">
            <a:extLst>
              <a:ext uri="{FF2B5EF4-FFF2-40B4-BE49-F238E27FC236}">
                <a16:creationId xmlns:a16="http://schemas.microsoft.com/office/drawing/2014/main" id="{00E4E223-BF7F-4D28-82F3-AC03B7B8B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2735263"/>
            <a:ext cx="87735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Podstawy techniki cyfrowej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97BB7E84-DB20-480C-8DA3-812A2BF43040}"/>
              </a:ext>
            </a:extLst>
          </p:cNvPr>
          <p:cNvSpPr/>
          <p:nvPr/>
        </p:nvSpPr>
        <p:spPr>
          <a:xfrm>
            <a:off x="1005106" y="937918"/>
            <a:ext cx="1041073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 Boole’a posługuje się dwiema podstawowymi formami: 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funkcją będącą </a:t>
            </a:r>
            <a:r>
              <a:rPr lang="pl-PL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sumą logiczną i iloczynem logicznym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Już na etapie definicji tych funkcji występują różnice w porównaniu z analogicznymi w normalnej algebrze. 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Różnice te mają również związek z tym, iż normalna algebra posługuje się systemem dziesiętnym a algebra Boole’a dwójkowym. Dlatego w jednej suma 1 i 1 daje w wyniku 2 natomiast w drugiej (Boolowskiej) daje 1.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tego wynikają następujące zapisy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= A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* A = A </a:t>
            </a:r>
          </a:p>
        </p:txBody>
      </p:sp>
    </p:spTree>
    <p:extLst>
      <p:ext uri="{BB962C8B-B14F-4D97-AF65-F5344CB8AC3E}">
        <p14:creationId xmlns:p14="http://schemas.microsoft.com/office/powerpoint/2010/main" val="399595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13AA62B-61F2-465A-9714-212CA2D33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770" y="1075189"/>
            <a:ext cx="10318459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 sz="32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Obie</a:t>
            </a:r>
            <a:r>
              <a:rPr lang="pt-BR" altLang="pl-PL" sz="32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formy boolowskie są </a:t>
            </a:r>
            <a:r>
              <a:rPr lang="pt-BR" altLang="pl-PL" sz="3200" i="1" dirty="0">
                <a:solidFill>
                  <a:srgbClr val="C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równoważne</a:t>
            </a:r>
            <a:r>
              <a:rPr lang="pt-BR" altLang="pl-PL" sz="3200" i="1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l-PL" sz="32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oraz</a:t>
            </a:r>
            <a:r>
              <a:rPr lang="pt-BR" altLang="pl-PL" sz="3200" i="1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l-PL" sz="3200" i="1" dirty="0">
                <a:solidFill>
                  <a:srgbClr val="C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dualne</a:t>
            </a:r>
            <a:r>
              <a:rPr lang="pl-PL" altLang="pl-PL" sz="3200" i="1" dirty="0">
                <a:solidFill>
                  <a:srgbClr val="FFC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.</a:t>
            </a:r>
            <a:endParaRPr lang="pl-PL" altLang="pl-PL" sz="3200" dirty="0">
              <a:solidFill>
                <a:srgbClr val="FFC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imes New Roman" panose="02020603050405020304" pitchFamily="18" charset="0"/>
            </a:endParaRPr>
          </a:p>
          <a:p>
            <a:r>
              <a:rPr lang="pt-BR" altLang="pl-PL" sz="32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Dualność formy oznacza, że po zmianie w jednej z nich symboli + na *</a:t>
            </a:r>
            <a:r>
              <a:rPr lang="pt-BR" altLang="pl-PL" sz="3200" i="1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l-PL" sz="32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i odwrotnie oraz stałych 0 na 1 i odwrotnie otrzymuje się drugą formę.</a:t>
            </a:r>
            <a:endParaRPr lang="pl-PL" alt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altLang="pl-PL" sz="3200" dirty="0"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r>
              <a:rPr lang="pt-BR" altLang="pl-PL" sz="32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Uogólnienie praw de Morgana na formy boolowskie stanowi wzór Shannona:</a:t>
            </a:r>
            <a:endParaRPr lang="pl-PL" alt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altLang="pl-PL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538B068-E1E9-4CFC-B711-43D614C36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630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l-PL" alt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709F6DA4-1BB7-4495-9B7A-3FCEBF13EFB9}"/>
                  </a:ext>
                </a:extLst>
              </p:cNvPr>
              <p:cNvSpPr txBox="1"/>
              <p:nvPr/>
            </p:nvSpPr>
            <p:spPr>
              <a:xfrm>
                <a:off x="3540154" y="5152189"/>
                <a:ext cx="4748169" cy="63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l-PL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pl-PL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l-PL" sz="4000" i="1">
                              <a:latin typeface="Cambria Math" panose="02040503050406030204" pitchFamily="18" charset="0"/>
                            </a:rPr>
                            <m:t>,+,∗</m:t>
                          </m:r>
                        </m:e>
                      </m:d>
                      <m:r>
                        <a:rPr lang="pl-PL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pl-PL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pl-PL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l-PL" sz="4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l-PL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∗,+)</m:t>
                      </m:r>
                    </m:oMath>
                  </m:oMathPara>
                </a14:m>
                <a:endParaRPr lang="pl-PL" sz="4000" dirty="0"/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709F6DA4-1BB7-4495-9B7A-3FCEBF13E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54" y="5152189"/>
                <a:ext cx="4748169" cy="6306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F507B4DE-3EEB-4B2E-99E1-2E2D240E5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713" y="1228397"/>
            <a:ext cx="980431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Najczęściej stosowane formy boolowskie to formy wyrażone przez charakterystyczne nazewnictwo. </a:t>
            </a:r>
          </a:p>
          <a:p>
            <a:pPr algn="just"/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Iloczyn n zmiennych jest </a:t>
            </a:r>
            <a:r>
              <a:rPr lang="pl-PL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wyrazem bądź </a:t>
            </a:r>
            <a:r>
              <a:rPr lang="pt-BR" altLang="pl-PL" sz="2800" b="1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termem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iloczynowym</a:t>
            </a:r>
            <a:r>
              <a:rPr lang="pl-PL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n </a:t>
            </a:r>
            <a:r>
              <a:rPr lang="pl-PL" altLang="pl-PL" sz="2800" b="1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literałów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. </a:t>
            </a:r>
            <a:endParaRPr lang="pl-PL" altLang="pl-PL" sz="2800" dirty="0">
              <a:latin typeface="Times New Roman" panose="02020603050405020304" pitchFamily="18" charset="0"/>
              <a:ea typeface="Lucida Sans Unicode" panose="020B0602030504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Iloczyn pełny </a:t>
            </a:r>
            <a:r>
              <a:rPr lang="pl-PL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czyli iloczyn zawierający wszystkie literały 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jest </a:t>
            </a:r>
            <a:r>
              <a:rPr lang="pt-BR" altLang="pl-PL" sz="2800" b="1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mintermem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.</a:t>
            </a:r>
            <a:endParaRPr lang="pl-PL" altLang="pl-PL" sz="2800" dirty="0">
              <a:latin typeface="Times New Roman" panose="02020603050405020304" pitchFamily="18" charset="0"/>
              <a:ea typeface="Lucida Sans Unicode" panose="020B0602030504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Suma n zmiennych jest </a:t>
            </a:r>
            <a:r>
              <a:rPr lang="pl-PL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wyrazem bądź </a:t>
            </a:r>
            <a:r>
              <a:rPr lang="pt-BR" altLang="pl-PL" sz="2800" b="1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termem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sumacyjnym</a:t>
            </a:r>
            <a:r>
              <a:rPr lang="pl-PL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n literałów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, </a:t>
            </a:r>
            <a:endParaRPr lang="pl-PL" altLang="pl-PL" sz="2800" dirty="0">
              <a:latin typeface="Times New Roman" panose="02020603050405020304" pitchFamily="18" charset="0"/>
              <a:ea typeface="Lucida Sans Unicode" panose="020B0602030504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l-PL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S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uma pełna </a:t>
            </a:r>
            <a:r>
              <a:rPr lang="pl-PL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czyli suma zawierająca wszystkie literały 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jest </a:t>
            </a:r>
            <a:r>
              <a:rPr lang="pt-BR" altLang="pl-PL" sz="2800" b="1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makstermem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.</a:t>
            </a:r>
            <a:endParaRPr lang="pl-PL" alt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Prostokąt 1">
            <a:extLst>
              <a:ext uri="{FF2B5EF4-FFF2-40B4-BE49-F238E27FC236}">
                <a16:creationId xmlns:a16="http://schemas.microsoft.com/office/drawing/2014/main" id="{98EF8CB5-53B2-4C99-8F17-9000F9C8E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42" y="404813"/>
            <a:ext cx="10838577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Dla wielu zmiennych obowiązują następujące zasady:</a:t>
            </a:r>
            <a:endParaRPr lang="pl-PL" altLang="pl-PL" sz="2800" dirty="0">
              <a:latin typeface="Times New Roman" panose="02020603050405020304" pitchFamily="18" charset="0"/>
              <a:ea typeface="Lucida Sans Unicode" panose="020B0602030504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Ka</a:t>
            </a:r>
            <a:r>
              <a:rPr lang="pl-PL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ż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dą funkcję logiczną można przedstwić w postaci kanonicznej (pełnej) formy sumacyjnej jako sumę</a:t>
            </a:r>
            <a:r>
              <a:rPr lang="pl-PL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mintermów</a:t>
            </a:r>
            <a:r>
              <a:rPr lang="pl-PL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o wartości logicznej „1”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.</a:t>
            </a:r>
            <a:endParaRPr lang="pl-PL" alt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l-PL" sz="28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Tak samo dla formy iloczynowej można ją widzieć jako iloczyn  makstermow</a:t>
            </a:r>
            <a:r>
              <a:rPr lang="pl-PL" altLang="pl-PL" sz="28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 o wartości logicznej „0”</a:t>
            </a:r>
            <a:r>
              <a:rPr lang="pt-BR" altLang="pl-PL" sz="28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.</a:t>
            </a:r>
            <a:endParaRPr lang="pl-PL" alt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l-PL" sz="28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Między obydwoma zasadami obowiązuje zasada równow</a:t>
            </a:r>
            <a:r>
              <a:rPr lang="pl-PL" altLang="pl-PL" sz="28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a</a:t>
            </a:r>
            <a:r>
              <a:rPr lang="pt-BR" altLang="pl-PL" sz="28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żności form: dla każdej kanonicznej formy sumacyjnej można określić równoważną kanoniczną formę iloczynową.</a:t>
            </a:r>
            <a:endParaRPr lang="pt-BR" alt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7BAD4447-8672-4360-9C39-7E6E37D29F81}"/>
                  </a:ext>
                </a:extLst>
              </p:cNvPr>
              <p:cNvSpPr txBox="1"/>
              <p:nvPr/>
            </p:nvSpPr>
            <p:spPr>
              <a:xfrm>
                <a:off x="2533475" y="4304506"/>
                <a:ext cx="6531981" cy="1195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l-PL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l-PL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l-PL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pl-PL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l-PL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3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l-PL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l-PL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nary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𝑗𝑒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ś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𝑙𝑖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7BAD4447-8672-4360-9C39-7E6E37D29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475" y="4304506"/>
                <a:ext cx="6531981" cy="1195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CECF62B2-2167-4E2D-A460-6B51D351E67C}"/>
              </a:ext>
            </a:extLst>
          </p:cNvPr>
          <p:cNvSpPr/>
          <p:nvPr/>
        </p:nvSpPr>
        <p:spPr>
          <a:xfrm>
            <a:off x="1126921" y="428178"/>
            <a:ext cx="1036599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początek kilka ważnych reguł obowiązujących w algebrze Boole’a.</a:t>
            </a: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Reguła przemienności iloczynu i sumy logicznej</a:t>
            </a: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B = B + A</a:t>
            </a: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* B = B * A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Reguła łączności działań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+ B) + C = A + (B + C)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* B) * C = A * (B * C)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Reguła rozdzielności działań</a:t>
            </a: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* (B + C) = A * B + A * C</a:t>
            </a:r>
          </a:p>
          <a:p>
            <a:pPr algn="just"/>
            <a:endParaRPr lang="pl-PL" altLang="pl-PL" sz="2400" dirty="0"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algn="just"/>
            <a:r>
              <a:rPr lang="pl-PL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bowiązuje następująca kolejność operacji: </a:t>
            </a:r>
            <a:endParaRPr lang="pl-PL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l-PL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pl-PL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nawiasy</a:t>
            </a:r>
            <a:endParaRPr lang="pl-PL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l-PL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negacja</a:t>
            </a:r>
            <a:endParaRPr lang="pl-PL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- iloczyn</a:t>
            </a:r>
            <a:endParaRPr lang="pl-PL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- suma</a:t>
            </a:r>
          </a:p>
        </p:txBody>
      </p:sp>
    </p:spTree>
    <p:extLst>
      <p:ext uri="{BB962C8B-B14F-4D97-AF65-F5344CB8AC3E}">
        <p14:creationId xmlns:p14="http://schemas.microsoft.com/office/powerpoint/2010/main" val="3188630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3">
            <a:extLst>
              <a:ext uri="{FF2B5EF4-FFF2-40B4-BE49-F238E27FC236}">
                <a16:creationId xmlns:a16="http://schemas.microsoft.com/office/drawing/2014/main" id="{BE3ED4D2-C6BD-4D03-A617-66E94E13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71" y="384420"/>
            <a:ext cx="55948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Podsumowanie reguł algebry Boole’a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95D03C12-7EDF-432D-BD46-B4D6E1E94568}"/>
                  </a:ext>
                </a:extLst>
              </p:cNvPr>
              <p:cNvSpPr txBox="1"/>
              <p:nvPr/>
            </p:nvSpPr>
            <p:spPr>
              <a:xfrm>
                <a:off x="5280930" y="1026556"/>
                <a:ext cx="5049780" cy="5212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+0=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l-PL" sz="2800" b="0" dirty="0"/>
              </a:p>
              <a:p>
                <a:pPr marL="342900" indent="-342900">
                  <a:buAutoNum type="arabicPeriod" startAt="2"/>
                </a:pP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+1=1</m:t>
                    </m:r>
                  </m:oMath>
                </a14:m>
                <a:endParaRPr lang="pl-PL" sz="2800" b="0" dirty="0"/>
              </a:p>
              <a:p>
                <a:pPr marL="342900" indent="-342900">
                  <a:buAutoNum type="arabicPeriod" startAt="2"/>
                </a:pPr>
                <a:r>
                  <a:rPr lang="pl-PL" sz="2800" b="0" dirty="0"/>
                  <a:t> </a:t>
                </a: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∙0=0</m:t>
                    </m:r>
                  </m:oMath>
                </a14:m>
                <a:endParaRPr lang="pl-PL" sz="28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 startAt="2"/>
                </a:pPr>
                <a:r>
                  <a:rPr lang="pl-PL" sz="2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∙1=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pl-PL" sz="28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 startAt="2"/>
                </a:pP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pl-PL" sz="28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 startAt="2"/>
                </a:pP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pl-PL" sz="28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 startAt="2"/>
                </a:pP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pl-PL" sz="28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 startAt="2"/>
                </a:pPr>
                <a:r>
                  <a:rPr lang="pl-PL" sz="2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pl-PL" sz="28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 startAt="2"/>
                </a:pP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pl-PL" sz="28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 startAt="2"/>
                </a:pP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pl-PL" sz="28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 startAt="2"/>
                </a:pP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pl-PL" sz="28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 startAt="2"/>
                </a:pPr>
                <a:r>
                  <a:rPr lang="pl-PL" sz="2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pl-PL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95D03C12-7EDF-432D-BD46-B4D6E1E94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930" y="1026556"/>
                <a:ext cx="5049780" cy="5212132"/>
              </a:xfrm>
              <a:prstGeom prst="rect">
                <a:avLst/>
              </a:prstGeom>
              <a:blipFill>
                <a:blip r:embed="rId2"/>
                <a:stretch>
                  <a:fillRect l="-4343" b="-339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361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pole tekstowe 4">
            <a:extLst>
              <a:ext uri="{FF2B5EF4-FFF2-40B4-BE49-F238E27FC236}">
                <a16:creationId xmlns:a16="http://schemas.microsoft.com/office/drawing/2014/main" id="{24A35091-C263-4202-B22C-76F5A38D9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28" y="727645"/>
            <a:ext cx="104494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Ważne </a:t>
            </a:r>
            <a:r>
              <a:rPr lang="pl-PL" dirty="0">
                <a:latin typeface="Times New Roman" panose="02020603050405020304" pitchFamily="18" charset="0"/>
                <a:ea typeface="Lucida Sans Unicode" panose="020B0602030504020204" pitchFamily="34" charset="0"/>
              </a:rPr>
              <a:t>prawa de </a:t>
            </a:r>
            <a:r>
              <a:rPr lang="pl-PL" dirty="0" err="1">
                <a:latin typeface="Times New Roman" panose="02020603050405020304" pitchFamily="18" charset="0"/>
                <a:ea typeface="Lucida Sans Unicode" panose="020B0602030504020204" pitchFamily="34" charset="0"/>
              </a:rPr>
              <a:t>Morgan’a</a:t>
            </a:r>
            <a:r>
              <a:rPr lang="pl-PL" dirty="0">
                <a:latin typeface="Times New Roman" panose="02020603050405020304" pitchFamily="18" charset="0"/>
                <a:ea typeface="Lucida Sans Unicode" panose="020B0602030504020204" pitchFamily="34" charset="0"/>
              </a:rPr>
              <a:t> pokazujące związki pomiędzy sumowaniem i mnożeniem logicznym</a:t>
            </a:r>
            <a:endParaRPr lang="pl-PL" alt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FE77EB6D-E320-4984-A5F7-942007D0C2D1}"/>
                  </a:ext>
                </a:extLst>
              </p:cNvPr>
              <p:cNvSpPr txBox="1"/>
              <p:nvPr/>
            </p:nvSpPr>
            <p:spPr>
              <a:xfrm>
                <a:off x="3060129" y="1891390"/>
                <a:ext cx="5625771" cy="3697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l-PL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pl-PL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pl-PL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pl-PL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l-PL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pl-PL" sz="3200" dirty="0"/>
              </a:p>
              <a:p>
                <a:endParaRPr lang="pl-P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oczywiście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l-PL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acc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pl-PL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pl-PL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pl-PL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pl-PL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l-P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l-PL" sz="3200" b="0" dirty="0">
                  <a:ea typeface="Cambria Math" panose="02040503050406030204" pitchFamily="18" charset="0"/>
                </a:endParaRPr>
              </a:p>
              <a:p>
                <a:endParaRPr lang="pl-P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 samo jak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l-PL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acc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FE77EB6D-E320-4984-A5F7-942007D0C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29" y="1891390"/>
                <a:ext cx="5625771" cy="3697935"/>
              </a:xfrm>
              <a:prstGeom prst="rect">
                <a:avLst/>
              </a:prstGeom>
              <a:blipFill>
                <a:blip r:embed="rId2"/>
                <a:stretch>
                  <a:fillRect l="-39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4B590BB-D10D-4944-ACA0-7F115AB32249}"/>
              </a:ext>
            </a:extLst>
          </p:cNvPr>
          <p:cNvSpPr/>
          <p:nvPr/>
        </p:nvSpPr>
        <p:spPr>
          <a:xfrm>
            <a:off x="1593909" y="1454864"/>
            <a:ext cx="95789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Sygnał cyfrowy przybiera najczęściej formę fali prostokątnej - okresowej bądź nie</a:t>
            </a:r>
            <a:endParaRPr lang="pl-PL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F5EEA0-0097-4AE0-82E7-76F752568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956" y="25649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025" name="Obraz 36">
            <a:extLst>
              <a:ext uri="{FF2B5EF4-FFF2-40B4-BE49-F238E27FC236}">
                <a16:creationId xmlns:a16="http://schemas.microsoft.com/office/drawing/2014/main" id="{851063B6-5770-4886-8225-478B7107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977" y="2808228"/>
            <a:ext cx="4967045" cy="205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AE0564-0C53-4AEF-BA2E-2D26B7015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820" y="5020184"/>
            <a:ext cx="56621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Sygnały cyfrowe: a) okresowe i b) nieokresowe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A0AEA59-A9B8-4BD7-BD81-8EE2BFF39ACA}"/>
              </a:ext>
            </a:extLst>
          </p:cNvPr>
          <p:cNvSpPr/>
          <p:nvPr/>
        </p:nvSpPr>
        <p:spPr>
          <a:xfrm>
            <a:off x="4726255" y="641489"/>
            <a:ext cx="2896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b="1" i="1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Sygnał cyfrowy </a:t>
            </a:r>
            <a:endParaRPr lang="pl-PL" sz="3200" b="1" i="1" dirty="0"/>
          </a:p>
        </p:txBody>
      </p:sp>
    </p:spTree>
    <p:extLst>
      <p:ext uri="{BB962C8B-B14F-4D97-AF65-F5344CB8AC3E}">
        <p14:creationId xmlns:p14="http://schemas.microsoft.com/office/powerpoint/2010/main" val="265581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52663955-979C-4585-8870-BBA8D9DF2823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7034" y="1674845"/>
            <a:ext cx="6005668" cy="350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FFB3A977-C9F7-4BB7-BDE7-3E94E67CBF14}"/>
              </a:ext>
            </a:extLst>
          </p:cNvPr>
          <p:cNvSpPr/>
          <p:nvPr/>
        </p:nvSpPr>
        <p:spPr>
          <a:xfrm>
            <a:off x="3640144" y="5685769"/>
            <a:ext cx="5061001" cy="457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l-PL" i="1" dirty="0">
                <a:latin typeface="Georgia" panose="02040502050405020303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Elementy charakterystyczne kształtu impulsu</a:t>
            </a:r>
            <a:endParaRPr lang="pl-PL" sz="3200" dirty="0">
              <a:effectLst/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0617749-388B-4E8B-B3D7-3B404D053313}"/>
              </a:ext>
            </a:extLst>
          </p:cNvPr>
          <p:cNvSpPr/>
          <p:nvPr/>
        </p:nvSpPr>
        <p:spPr>
          <a:xfrm>
            <a:off x="2802429" y="587456"/>
            <a:ext cx="70775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b="1" i="1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Kształt rzeczywistego sygnału cyfrowego </a:t>
            </a:r>
            <a:endParaRPr lang="pl-PL" sz="3200" b="1" i="1" dirty="0"/>
          </a:p>
        </p:txBody>
      </p:sp>
    </p:spTree>
    <p:extLst>
      <p:ext uri="{BB962C8B-B14F-4D97-AF65-F5344CB8AC3E}">
        <p14:creationId xmlns:p14="http://schemas.microsoft.com/office/powerpoint/2010/main" val="2853947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14600CB8-51ED-4A3F-AB15-9CA1D1F537AC}"/>
              </a:ext>
            </a:extLst>
          </p:cNvPr>
          <p:cNvSpPr txBox="1"/>
          <p:nvPr/>
        </p:nvSpPr>
        <p:spPr>
          <a:xfrm>
            <a:off x="2262407" y="1287042"/>
            <a:ext cx="7473521" cy="30777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sz="3200" b="1" i="1" dirty="0">
                <a:latin typeface="Times New Roman" pitchFamily="18" charset="0"/>
                <a:cs typeface="Times New Roman" pitchFamily="18" charset="0"/>
              </a:rPr>
              <a:t>Podstawowe parametry układów cyfrowych</a:t>
            </a:r>
          </a:p>
          <a:p>
            <a:pPr>
              <a:defRPr/>
            </a:pPr>
            <a:endParaRPr lang="pl-PL" sz="3200" b="1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Szybkość działania układu cyfrowego</a:t>
            </a:r>
          </a:p>
          <a:p>
            <a:pPr marL="342900" indent="-342900">
              <a:buFontTx/>
              <a:buAutoNum type="arabicPeriod"/>
              <a:defRPr/>
            </a:pP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Moc rozpraszana w układzie</a:t>
            </a:r>
          </a:p>
          <a:p>
            <a:pPr marL="342900" indent="-342900">
              <a:buFontTx/>
              <a:buAutoNum type="arabicPeriod"/>
              <a:defRPr/>
            </a:pP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Odporność na zakłócenia</a:t>
            </a:r>
          </a:p>
          <a:p>
            <a:pPr marL="342900" indent="-342900">
              <a:buFontTx/>
              <a:buAutoNum type="arabicPeriod"/>
              <a:defRPr/>
            </a:pP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Obciążalność układu</a:t>
            </a:r>
          </a:p>
          <a:p>
            <a:pPr marL="342900" indent="-342900">
              <a:buFontTx/>
              <a:buAutoNum type="arabicPeriod"/>
              <a:defRPr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C04C8382-6435-4626-BF9C-38C0B250D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13" y="180250"/>
            <a:ext cx="10687574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l-PL" altLang="pl-PL" sz="3600" b="1" dirty="0">
                <a:solidFill>
                  <a:srgbClr val="C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Literatura</a:t>
            </a:r>
            <a:endParaRPr lang="pl-PL" altLang="pl-PL" sz="3600" dirty="0">
              <a:solidFill>
                <a:srgbClr val="C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imes New Roman" panose="02020603050405020304" pitchFamily="18" charset="0"/>
            </a:endParaRPr>
          </a:p>
          <a:p>
            <a:endParaRPr lang="pl-PL" altLang="pl-PL" sz="1200" dirty="0">
              <a:latin typeface="Times New Roman" panose="02020603050405020304" pitchFamily="18" charset="0"/>
              <a:ea typeface="Lucida Sans Unicode" panose="020B0602030504020204" pitchFamily="34" charset="0"/>
              <a:cs typeface="Times New Roman" panose="02020603050405020304" pitchFamily="18" charset="0"/>
            </a:endParaRPr>
          </a:p>
          <a:p>
            <a:r>
              <a:rPr lang="pl-PL" altLang="pl-PL" sz="24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1. </a:t>
            </a:r>
            <a:r>
              <a:rPr lang="en-US" altLang="pl-PL" sz="24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Thomas </a:t>
            </a:r>
            <a:r>
              <a:rPr lang="en-US" altLang="pl-PL" sz="2400" dirty="0" err="1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L.Floyd</a:t>
            </a:r>
            <a:r>
              <a:rPr lang="en-US" altLang="pl-PL" sz="24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- Digital fundamentals,  Prentice Hall 1997</a:t>
            </a:r>
            <a:endParaRPr lang="pl-PL" altLang="pl-PL" sz="2400" dirty="0">
              <a:ea typeface="Lucida Sans Unicode" panose="020B0602030504020204" pitchFamily="34" charset="0"/>
              <a:cs typeface="Times New Roman" panose="02020603050405020304" pitchFamily="18" charset="0"/>
            </a:endParaRPr>
          </a:p>
          <a:p>
            <a:r>
              <a:rPr lang="pl-PL" altLang="pl-PL" sz="24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2. Barry </a:t>
            </a:r>
            <a:r>
              <a:rPr lang="pl-PL" altLang="pl-PL" sz="2400" dirty="0" err="1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Wilkinson</a:t>
            </a:r>
            <a:r>
              <a:rPr lang="pl-PL" altLang="pl-PL" sz="24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- Układy cyfrowe, WKŁ 2000</a:t>
            </a:r>
          </a:p>
          <a:p>
            <a:r>
              <a:rPr lang="pl-PL" altLang="pl-PL" sz="24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3. Andrzej Skorupski - Podstawy techniki cyfrowej, WKŁ 2001</a:t>
            </a:r>
            <a:endParaRPr lang="pl-PL" altLang="pl-PL" sz="2400" dirty="0">
              <a:ea typeface="Lucida Sans Unicode" panose="020B0602030504020204" pitchFamily="34" charset="0"/>
              <a:cs typeface="Times New Roman" panose="02020603050405020304" pitchFamily="18" charset="0"/>
            </a:endParaRPr>
          </a:p>
          <a:p>
            <a:r>
              <a:rPr lang="pl-PL" altLang="pl-PL" sz="24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4. Józef Kalisz - Podstawy elektroniki cyfrowej, WKŁ  2015</a:t>
            </a:r>
          </a:p>
          <a:p>
            <a:r>
              <a:rPr lang="pl-PL" altLang="pl-PL" sz="24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5. Horowitz, Hill - Sztuka elektroniki, WKŁ 1995</a:t>
            </a:r>
            <a:endParaRPr lang="pl-PL" altLang="pl-PL" sz="2400" dirty="0"/>
          </a:p>
          <a:p>
            <a:r>
              <a:rPr lang="pl-PL" altLang="pl-PL" sz="24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6. </a:t>
            </a:r>
            <a:r>
              <a:rPr lang="en-US" altLang="pl-PL" sz="24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Jacob Millman, Christos C. Halkias - Integrated electronics: analog </a:t>
            </a:r>
            <a:r>
              <a:rPr lang="pl-PL" altLang="pl-PL" sz="24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</a:p>
          <a:p>
            <a:r>
              <a:rPr lang="pl-PL" altLang="pl-PL" sz="24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       </a:t>
            </a:r>
            <a:r>
              <a:rPr lang="en-US" altLang="pl-PL" sz="24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and digital circuits and systems</a:t>
            </a:r>
            <a:r>
              <a:rPr lang="pl-PL" altLang="pl-PL" sz="24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, </a:t>
            </a:r>
            <a:r>
              <a:rPr lang="en-US" altLang="pl-PL" sz="24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Mc</a:t>
            </a:r>
            <a:r>
              <a:rPr lang="pl-PL" altLang="pl-PL" sz="24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  <a:r>
              <a:rPr lang="en-US" altLang="pl-PL" sz="24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Graw-Hill Ltd</a:t>
            </a:r>
            <a:endParaRPr lang="pl-PL" altLang="pl-PL" sz="2400" dirty="0"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eaLnBrk="1" hangingPunct="1">
              <a:defRPr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Morris Mano – Architektura komputerów,  WNT 1980</a:t>
            </a:r>
          </a:p>
          <a:p>
            <a:pPr eaLnBrk="1" hangingPunct="1">
              <a:defRPr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W.Stallings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Organizacja i architektura systemu komputerowego,   </a:t>
            </a:r>
          </a:p>
          <a:p>
            <a:pPr marL="342900" indent="-342900" eaLnBrk="1" hangingPunct="1">
              <a:defRPr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WNT 2000           </a:t>
            </a:r>
            <a:r>
              <a:rPr lang="pl-PL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http://williamstallings.com</a:t>
            </a:r>
            <a:r>
              <a:rPr lang="pl-PL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eaLnBrk="1" hangingPunct="1">
              <a:defRPr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D. Patterson,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J.Hennesy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Organization and Design, 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Elsevier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2009</a:t>
            </a:r>
          </a:p>
          <a:p>
            <a:pPr marL="342900" indent="-342900" eaLnBrk="1" hangingPunct="1">
              <a:defRPr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Roman Krasowski – Podstawy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Elektronioki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Techniki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Cyufrowej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Helion 2024 </a:t>
            </a:r>
          </a:p>
          <a:p>
            <a:pPr marL="342900" indent="-342900" eaLnBrk="1" hangingPunct="1">
              <a:defRPr/>
            </a:pPr>
            <a:r>
              <a:rPr lang="pl-PL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http://wazniak.mimuw.edu.pl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5605C99-F4A0-4FB2-B376-5FB09097C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l-PL" sz="1200" i="1">
                <a:solidFill>
                  <a:srgbClr val="000000"/>
                </a:solidFill>
                <a:latin typeface="Cambria Math" panose="020405030504060302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</a:t>
            </a:r>
            <a:endParaRPr lang="pt-BR" altLang="pl-PL" sz="1800">
              <a:solidFill>
                <a:srgbClr val="000000"/>
              </a:solidFill>
              <a:latin typeface="Arial" panose="020B0604020202020204" pitchFamily="34" charset="0"/>
              <a:ea typeface="Lucida Sans Unicode" panose="020B0602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8">
            <a:extLst>
              <a:ext uri="{FF2B5EF4-FFF2-40B4-BE49-F238E27FC236}">
                <a16:creationId xmlns:a16="http://schemas.microsoft.com/office/drawing/2014/main" id="{D8908CE1-6A6E-48E5-B46D-EF639EF59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</a:endParaRPr>
          </a:p>
        </p:txBody>
      </p:sp>
      <p:pic>
        <p:nvPicPr>
          <p:cNvPr id="18436" name="Grafika 2">
            <a:extLst>
              <a:ext uri="{FF2B5EF4-FFF2-40B4-BE49-F238E27FC236}">
                <a16:creationId xmlns:a16="http://schemas.microsoft.com/office/drawing/2014/main" id="{EB2808B2-247F-4F72-87B2-EF8D98636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78" y="3029425"/>
            <a:ext cx="619283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1C8B0A40-A4D9-446A-80FC-4E24B73D878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1424" y="481975"/>
            <a:ext cx="9649071" cy="1488484"/>
          </a:xfrm>
          <a:prstGeom prst="rect">
            <a:avLst/>
          </a:prstGeom>
          <a:blipFill>
            <a:blip r:embed="rId3"/>
            <a:stretch>
              <a:fillRect l="-1643" b="-6557"/>
            </a:stretch>
          </a:blipFill>
        </p:spPr>
        <p:txBody>
          <a:bodyPr/>
          <a:lstStyle/>
          <a:p>
            <a:pPr>
              <a:defRPr/>
            </a:pPr>
            <a:r>
              <a:rPr lang="pl-PL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5FBE5D75-4A20-4FDF-9290-A22CC7BDEC0F}"/>
                  </a:ext>
                </a:extLst>
              </p:cNvPr>
              <p:cNvSpPr txBox="1"/>
              <p:nvPr/>
            </p:nvSpPr>
            <p:spPr>
              <a:xfrm>
                <a:off x="4876652" y="2035167"/>
                <a:ext cx="1075679" cy="929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5FBE5D75-4A20-4FDF-9290-A22CC7BDE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652" y="2035167"/>
                <a:ext cx="1075679" cy="929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6DEB1CA8-6F03-4F23-875F-02A601776D7D}"/>
                  </a:ext>
                </a:extLst>
              </p:cNvPr>
              <p:cNvSpPr txBox="1"/>
              <p:nvPr/>
            </p:nvSpPr>
            <p:spPr>
              <a:xfrm>
                <a:off x="2549109" y="2979659"/>
                <a:ext cx="7510068" cy="1107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sSub>
                        <m:sSub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nary>
                        <m:nary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pl-PL" sz="3200" i="1"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nary>
                        <m:naryPr>
                          <m:ctrlPr>
                            <a:rPr lang="pl-PL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l-PL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pl-PL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l-PL" sz="3200" i="1"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  <m:r>
                            <a:rPr lang="pl-PL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l-PL" sz="32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6DEB1CA8-6F03-4F23-875F-02A601776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109" y="2979659"/>
                <a:ext cx="7510068" cy="11075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8AE0BC7-F4FF-4E95-9077-DC348ACEF9F8}"/>
              </a:ext>
            </a:extLst>
          </p:cNvPr>
          <p:cNvSpPr txBox="1"/>
          <p:nvPr/>
        </p:nvSpPr>
        <p:spPr>
          <a:xfrm>
            <a:off x="2468427" y="450241"/>
            <a:ext cx="5399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Moc rozpraszana w układzie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DECCD8D8-11E5-4037-A2BA-2385366F532F}"/>
                  </a:ext>
                </a:extLst>
              </p:cNvPr>
              <p:cNvSpPr txBox="1"/>
              <p:nvPr/>
            </p:nvSpPr>
            <p:spPr>
              <a:xfrm>
                <a:off x="1051401" y="1130214"/>
                <a:ext cx="1008919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Moc rozpraszana w układzie dla prądu stałego jest liczona wg. prostej formuły: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𝑐𝑐</m:t>
                        </m:r>
                      </m:sub>
                    </m:sSub>
                    <m:r>
                      <a:rPr lang="pl-PL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𝑐𝑐</m:t>
                        </m:r>
                      </m:sub>
                    </m:sSub>
                  </m:oMath>
                </a14:m>
                <a:endParaRPr lang="pl-P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Dla prądu przemiennego w czasie formuła jest następująca:</a:t>
                </a:r>
              </a:p>
            </p:txBody>
          </p:sp>
        </mc:Choice>
        <mc:Fallback xmlns=""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DECCD8D8-11E5-4037-A2BA-2385366F5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01" y="1130214"/>
                <a:ext cx="10089198" cy="1815882"/>
              </a:xfrm>
              <a:prstGeom prst="rect">
                <a:avLst/>
              </a:prstGeom>
              <a:blipFill>
                <a:blip r:embed="rId3"/>
                <a:stretch>
                  <a:fillRect l="-1208" t="-3356" b="-838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ole tekstowe 13">
                <a:extLst>
                  <a:ext uri="{FF2B5EF4-FFF2-40B4-BE49-F238E27FC236}">
                    <a16:creationId xmlns:a16="http://schemas.microsoft.com/office/drawing/2014/main" id="{9BEC27A3-24FB-49C8-A09E-9AEE66579F12}"/>
                  </a:ext>
                </a:extLst>
              </p:cNvPr>
              <p:cNvSpPr txBox="1"/>
              <p:nvPr/>
            </p:nvSpPr>
            <p:spPr>
              <a:xfrm>
                <a:off x="1142966" y="4291718"/>
                <a:ext cx="1065800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gdzie: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𝑐𝑐</m:t>
                        </m:r>
                      </m:sub>
                    </m:sSub>
                    <m:r>
                      <a:rPr lang="pl-PL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jest prądem czerpanym ze źródła zasilania w ciągu okresu T</a:t>
                </a:r>
              </a:p>
              <a:p>
                <a:endParaRPr lang="pl-P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pole tekstowe 13">
                <a:extLst>
                  <a:ext uri="{FF2B5EF4-FFF2-40B4-BE49-F238E27FC236}">
                    <a16:creationId xmlns:a16="http://schemas.microsoft.com/office/drawing/2014/main" id="{9BEC27A3-24FB-49C8-A09E-9AEE66579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66" y="4291718"/>
                <a:ext cx="10658006" cy="954107"/>
              </a:xfrm>
              <a:prstGeom prst="rect">
                <a:avLst/>
              </a:prstGeom>
              <a:blipFill>
                <a:blip r:embed="rId4"/>
                <a:stretch>
                  <a:fillRect l="-1144" t="-6369" r="-4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826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82B820A5-A456-4620-8A74-4F7EE462D87A}"/>
              </a:ext>
            </a:extLst>
          </p:cNvPr>
          <p:cNvSpPr/>
          <p:nvPr/>
        </p:nvSpPr>
        <p:spPr>
          <a:xfrm>
            <a:off x="3313313" y="447393"/>
            <a:ext cx="48830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sz="3200" b="1" i="1" dirty="0">
                <a:latin typeface="Times New Roman" pitchFamily="18" charset="0"/>
                <a:cs typeface="Times New Roman" pitchFamily="18" charset="0"/>
              </a:rPr>
              <a:t>3. Odporność na zakłócenia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2472572-2490-425C-938A-EB978CBBC944}"/>
              </a:ext>
            </a:extLst>
          </p:cNvPr>
          <p:cNvSpPr txBox="1"/>
          <p:nvPr/>
        </p:nvSpPr>
        <p:spPr>
          <a:xfrm>
            <a:off x="644554" y="1351508"/>
            <a:ext cx="113874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Generalnie zakłócenia ingerujące w układ bez względu skąd pochodzą dzielimy na dwie grupy: </a:t>
            </a:r>
          </a:p>
          <a:p>
            <a:pPr marL="285750" indent="-285750">
              <a:buFontTx/>
              <a:buChar char="-"/>
            </a:pP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zakłócenia statyczne</a:t>
            </a:r>
          </a:p>
          <a:p>
            <a:pPr marL="285750" indent="-285750">
              <a:buFontTx/>
              <a:buChar char="-"/>
            </a:pP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zakłócenia dynamiczne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Podział jest dokonywany ze względu na czas trwania impulsów zakłócających. Różnicą jest granica będąca średnim czasem propagacji sygnału przez funktor logiczny czyli bramkę.</a:t>
            </a:r>
          </a:p>
          <a:p>
            <a:pPr marL="285750" indent="-285750">
              <a:buFontTx/>
              <a:buChar char="-"/>
            </a:pP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Zakłócenia statyczne to takie których czas trwania jest mniejszy od czasu propagacji sygnału przez bramkę</a:t>
            </a:r>
          </a:p>
          <a:p>
            <a:pPr marL="285750" indent="-285750">
              <a:buFontTx/>
              <a:buChar char="-"/>
            </a:pP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Zakłócenia dynamiczne to takie gdzie relacja pomiędzy czasami jest akurat odwrotna</a:t>
            </a:r>
          </a:p>
        </p:txBody>
      </p:sp>
    </p:spTree>
    <p:extLst>
      <p:ext uri="{BB962C8B-B14F-4D97-AF65-F5344CB8AC3E}">
        <p14:creationId xmlns:p14="http://schemas.microsoft.com/office/powerpoint/2010/main" val="2641841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E159BE71-89FD-4DA6-A789-5D1C2D0E12B5}"/>
              </a:ext>
            </a:extLst>
          </p:cNvPr>
          <p:cNvSpPr/>
          <p:nvPr/>
        </p:nvSpPr>
        <p:spPr>
          <a:xfrm>
            <a:off x="3891314" y="971153"/>
            <a:ext cx="4253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l-PL" sz="3200" b="1" i="1">
                <a:latin typeface="Times New Roman" pitchFamily="18" charset="0"/>
                <a:cs typeface="Times New Roman" pitchFamily="18" charset="0"/>
              </a:rPr>
              <a:t>4. Obciążalność układu</a:t>
            </a:r>
            <a:endParaRPr lang="pl-PL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ostokąt 2">
                <a:extLst>
                  <a:ext uri="{FF2B5EF4-FFF2-40B4-BE49-F238E27FC236}">
                    <a16:creationId xmlns:a16="http://schemas.microsoft.com/office/drawing/2014/main" id="{4DBFC5AD-05F4-4904-B5D0-5F85191086E2}"/>
                  </a:ext>
                </a:extLst>
              </p:cNvPr>
              <p:cNvSpPr/>
              <p:nvPr/>
            </p:nvSpPr>
            <p:spPr>
              <a:xfrm>
                <a:off x="1468073" y="2007424"/>
                <a:ext cx="9697674" cy="34587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pt-BR" sz="2800" dirty="0">
                    <a:latin typeface="Times New Roman" panose="02020603050405020304" pitchFamily="18" charset="0"/>
                  </a:rPr>
                  <a:t>Obciążalność wyjściowa</a:t>
                </a:r>
                <a:r>
                  <a:rPr lang="pl-PL" sz="2800" dirty="0">
                    <a:latin typeface="Times New Roman" panose="02020603050405020304" pitchFamily="18" charset="0"/>
                  </a:rPr>
                  <a:t> układu </a:t>
                </a:r>
                <a:r>
                  <a:rPr lang="pt-BR" sz="2800" dirty="0">
                    <a:latin typeface="Times New Roman" panose="02020603050405020304" pitchFamily="18" charset="0"/>
                  </a:rPr>
                  <a:t>wyrażona </a:t>
                </a:r>
                <a:r>
                  <a:rPr lang="pl-PL" sz="2800" dirty="0">
                    <a:latin typeface="Times New Roman" panose="02020603050405020304" pitchFamily="18" charset="0"/>
                  </a:rPr>
                  <a:t>n ilością </a:t>
                </a:r>
                <a:r>
                  <a:rPr lang="pt-BR" sz="2800" dirty="0">
                    <a:latin typeface="Times New Roman" panose="02020603050405020304" pitchFamily="18" charset="0"/>
                  </a:rPr>
                  <a:t>układów</a:t>
                </a:r>
                <a:r>
                  <a:rPr lang="pl-PL" sz="2800" dirty="0">
                    <a:latin typeface="Times New Roman" panose="02020603050405020304" pitchFamily="18" charset="0"/>
                  </a:rPr>
                  <a:t> tej samej serii/rodziny jaka może być dołączona do wyjścia tego układu:</a:t>
                </a:r>
              </a:p>
              <a:p>
                <a:pPr>
                  <a:spcAft>
                    <a:spcPts val="0"/>
                  </a:spcAft>
                </a:pPr>
                <a:endParaRPr lang="pl-PL" dirty="0">
                  <a:latin typeface="Times New Roman" panose="02020603050405020304" pitchFamily="18" charset="0"/>
                  <a:ea typeface="Lucida Sans Unicode" panose="020B060203050402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320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pl-PL" sz="32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pl-PL" sz="3200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32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𝑤𝑒𝑗</m:t>
                              </m:r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ść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𝑤𝑦𝑗</m:t>
                              </m:r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ś</m:t>
                              </m:r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𝑐𝑖𝑒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l-PL" sz="3200" dirty="0">
                  <a:latin typeface="Times New Roman" panose="02020603050405020304" pitchFamily="18" charset="0"/>
                  <a:ea typeface="Lucida Sans Unicode" panose="020B060203050402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0"/>
                  </a:spcAft>
                </a:pPr>
                <a:endParaRPr lang="pl-PL" sz="2400" dirty="0">
                  <a:latin typeface="Times New Roman" panose="02020603050405020304" pitchFamily="18" charset="0"/>
                  <a:ea typeface="Lucida Sans Unicode" panose="020B060203050402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pl-PL" sz="2800" dirty="0">
                    <a:latin typeface="Times New Roman" panose="02020603050405020304" pitchFamily="18" charset="0"/>
                    <a:ea typeface="Lucida Sans Unicode" panose="020B0602030504020204" pitchFamily="34" charset="0"/>
                    <a:cs typeface="Tahoma" panose="020B0604030504040204" pitchFamily="34" charset="0"/>
                  </a:rPr>
                  <a:t>Bardzo często parametr ten jest nazywany </a:t>
                </a:r>
                <a:r>
                  <a:rPr lang="pl-PL" sz="2800" dirty="0" err="1">
                    <a:latin typeface="Times New Roman" panose="02020603050405020304" pitchFamily="18" charset="0"/>
                    <a:ea typeface="Lucida Sans Unicode" panose="020B0602030504020204" pitchFamily="34" charset="0"/>
                    <a:cs typeface="Tahoma" panose="020B0604030504040204" pitchFamily="34" charset="0"/>
                  </a:rPr>
                  <a:t>Fenautem</a:t>
                </a:r>
                <a:endParaRPr lang="pl-PL" sz="2800" dirty="0">
                  <a:latin typeface="Times New Roman" panose="02020603050405020304" pitchFamily="18" charset="0"/>
                  <a:ea typeface="Lucida Sans Unicode" panose="020B060203050402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Prostokąt 2">
                <a:extLst>
                  <a:ext uri="{FF2B5EF4-FFF2-40B4-BE49-F238E27FC236}">
                    <a16:creationId xmlns:a16="http://schemas.microsoft.com/office/drawing/2014/main" id="{4DBFC5AD-05F4-4904-B5D0-5F8519108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073" y="2007424"/>
                <a:ext cx="9697674" cy="3458704"/>
              </a:xfrm>
              <a:prstGeom prst="rect">
                <a:avLst/>
              </a:prstGeom>
              <a:blipFill>
                <a:blip r:embed="rId2"/>
                <a:stretch>
                  <a:fillRect l="-1320" t="-1761" b="-387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038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rostokąt 1">
            <a:extLst>
              <a:ext uri="{FF2B5EF4-FFF2-40B4-BE49-F238E27FC236}">
                <a16:creationId xmlns:a16="http://schemas.microsoft.com/office/drawing/2014/main" id="{9359FF84-E5BB-4332-A36D-34C366D58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627" y="0"/>
            <a:ext cx="7066358" cy="74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l-PL" sz="3200" b="1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Podstawowe funktory logiczne</a:t>
            </a:r>
            <a:r>
              <a:rPr lang="pl-PL" altLang="pl-PL" sz="3200" b="1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/bramki</a:t>
            </a:r>
            <a:r>
              <a:rPr lang="pt-BR" altLang="pl-PL" sz="3200" b="1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:</a:t>
            </a:r>
            <a:endParaRPr lang="pl-PL" altLang="pl-PL" sz="3200" dirty="0"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pic>
        <p:nvPicPr>
          <p:cNvPr id="21508" name="Obraz 3">
            <a:extLst>
              <a:ext uri="{FF2B5EF4-FFF2-40B4-BE49-F238E27FC236}">
                <a16:creationId xmlns:a16="http://schemas.microsoft.com/office/drawing/2014/main" id="{529A7A1B-4AEA-47C1-A68E-9AEDA51B8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72" y="2273847"/>
            <a:ext cx="1600058" cy="146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Obraz 4">
            <a:extLst>
              <a:ext uri="{FF2B5EF4-FFF2-40B4-BE49-F238E27FC236}">
                <a16:creationId xmlns:a16="http://schemas.microsoft.com/office/drawing/2014/main" id="{C92AB14A-F3DD-489F-92E8-82397143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180" y="4497033"/>
            <a:ext cx="3730424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Obraz 6">
            <a:extLst>
              <a:ext uri="{FF2B5EF4-FFF2-40B4-BE49-F238E27FC236}">
                <a16:creationId xmlns:a16="http://schemas.microsoft.com/office/drawing/2014/main" id="{D2ACE66C-72E1-4E30-8B04-3608E4887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032" y="5669756"/>
            <a:ext cx="25908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Obraz 7">
            <a:extLst>
              <a:ext uri="{FF2B5EF4-FFF2-40B4-BE49-F238E27FC236}">
                <a16:creationId xmlns:a16="http://schemas.microsoft.com/office/drawing/2014/main" id="{2E677EAC-3FFD-4B10-9EE2-A485E87C0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0" y="5726019"/>
            <a:ext cx="1121207" cy="81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pole tekstowe 8">
            <a:extLst>
              <a:ext uri="{FF2B5EF4-FFF2-40B4-BE49-F238E27FC236}">
                <a16:creationId xmlns:a16="http://schemas.microsoft.com/office/drawing/2014/main" id="{753EE6FB-3BD9-463F-A653-BC5AFA1DD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249" y="4657717"/>
            <a:ext cx="10246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</a:t>
            </a:r>
          </a:p>
        </p:txBody>
      </p:sp>
      <p:sp>
        <p:nvSpPr>
          <p:cNvPr id="21514" name="pole tekstowe 9">
            <a:extLst>
              <a:ext uri="{FF2B5EF4-FFF2-40B4-BE49-F238E27FC236}">
                <a16:creationId xmlns:a16="http://schemas.microsoft.com/office/drawing/2014/main" id="{49AD80DC-1288-45C3-BFF9-ABFC32B8A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146" y="5829069"/>
            <a:ext cx="824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</a:p>
        </p:txBody>
      </p:sp>
      <p:sp>
        <p:nvSpPr>
          <p:cNvPr id="21515" name="pole tekstowe 10">
            <a:extLst>
              <a:ext uri="{FF2B5EF4-FFF2-40B4-BE49-F238E27FC236}">
                <a16:creationId xmlns:a16="http://schemas.microsoft.com/office/drawing/2014/main" id="{3A3BF9D0-236E-4856-A0C1-CFE173933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276" y="5841532"/>
            <a:ext cx="7633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IEC</a:t>
            </a:r>
          </a:p>
        </p:txBody>
      </p:sp>
      <p:sp>
        <p:nvSpPr>
          <p:cNvPr id="21516" name="Prostokąt 11">
            <a:extLst>
              <a:ext uri="{FF2B5EF4-FFF2-40B4-BE49-F238E27FC236}">
                <a16:creationId xmlns:a16="http://schemas.microsoft.com/office/drawing/2014/main" id="{2E7CC2BF-F666-4F46-B574-C0070AD45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247" y="2491152"/>
            <a:ext cx="1998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l-PL" sz="2400" dirty="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Tabela prawdy</a:t>
            </a:r>
            <a:endParaRPr lang="pl-PL" altLang="pl-PL" sz="2400" dirty="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6A6E14C-6429-4E94-AF3F-B47EE7F67C63}"/>
              </a:ext>
            </a:extLst>
          </p:cNvPr>
          <p:cNvSpPr txBox="1"/>
          <p:nvPr/>
        </p:nvSpPr>
        <p:spPr>
          <a:xfrm>
            <a:off x="1216403" y="3814448"/>
            <a:ext cx="926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Symbole według trzech standardów. Najpopularniejszy standard to ANSI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29044D3F-858E-2F65-7672-E29A8864BA68}"/>
                  </a:ext>
                </a:extLst>
              </p:cNvPr>
              <p:cNvSpPr txBox="1"/>
              <p:nvPr/>
            </p:nvSpPr>
            <p:spPr>
              <a:xfrm>
                <a:off x="2825109" y="1045775"/>
                <a:ext cx="612539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Negacja – NOT, NIE - </a:t>
                </a:r>
                <a:r>
                  <a:rPr lang="pl-PL" sz="28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Inverter</a:t>
                </a:r>
                <a:r>
                  <a:rPr lang="pl-PL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negator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pl-PL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pl-PL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29044D3F-858E-2F65-7672-E29A8864B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109" y="1045775"/>
                <a:ext cx="6125395" cy="954107"/>
              </a:xfrm>
              <a:prstGeom prst="rect">
                <a:avLst/>
              </a:prstGeom>
              <a:blipFill>
                <a:blip r:embed="rId6"/>
                <a:stretch>
                  <a:fillRect l="-1990" t="-7051" r="-19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5">
            <a:extLst>
              <a:ext uri="{FF2B5EF4-FFF2-40B4-BE49-F238E27FC236}">
                <a16:creationId xmlns:a16="http://schemas.microsoft.com/office/drawing/2014/main" id="{84DC4937-A102-4F82-8C50-8A160139C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526" y="1969410"/>
            <a:ext cx="1924994" cy="103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866F1696-9395-4E77-B54C-5E2C2877B12D}"/>
              </a:ext>
            </a:extLst>
          </p:cNvPr>
          <p:cNvSpPr txBox="1"/>
          <p:nvPr/>
        </p:nvSpPr>
        <p:spPr>
          <a:xfrm>
            <a:off x="536895" y="711009"/>
            <a:ext cx="10645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tym miejscu trzeba jeszcze wspomnieć o funktorze będącym prostym buforem czyli układowym separatorem sygnału na wyjściu układu od jego wejścia.</a:t>
            </a: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to układ który działa według następującej tabeli prawdy: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52941F79-8EB0-4A52-A19F-BC9375C1C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2183" y="1969410"/>
            <a:ext cx="1281287" cy="1175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A338E986-5ACB-41BE-A4FA-94B774BC7426}"/>
                  </a:ext>
                </a:extLst>
              </p:cNvPr>
              <p:cNvSpPr txBox="1"/>
              <p:nvPr/>
            </p:nvSpPr>
            <p:spPr>
              <a:xfrm>
                <a:off x="536895" y="3128137"/>
                <a:ext cx="11275659" cy="1968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Ponieważ symbol jest taki sam jak w układach analogowych wzmacniacza sygnału trzeba tutaj pokazać istotną różnicę istniejącą między obydwoma układami.</a:t>
                </a:r>
              </a:p>
              <a:p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Wzmacniacz jest układem liniowym a bufor nieliniowym.</a:t>
                </a:r>
              </a:p>
              <a:p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Wynika to z różnych charakterystyk tych dwóch elementów czyli zależności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𝑤𝑦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𝑜𝑑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𝑤𝑒</m:t>
                        </m:r>
                      </m:sub>
                    </m:sSub>
                  </m:oMath>
                </a14:m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Przedstawiają to dwa rysunki poniżej:</a:t>
                </a:r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A338E986-5ACB-41BE-A4FA-94B774BC7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95" y="3128137"/>
                <a:ext cx="11275659" cy="1968168"/>
              </a:xfrm>
              <a:prstGeom prst="rect">
                <a:avLst/>
              </a:prstGeom>
              <a:blipFill>
                <a:blip r:embed="rId5"/>
                <a:stretch>
                  <a:fillRect l="-811" t="-2477" r="-541" b="-619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rostokąt 6">
            <a:extLst>
              <a:ext uri="{FF2B5EF4-FFF2-40B4-BE49-F238E27FC236}">
                <a16:creationId xmlns:a16="http://schemas.microsoft.com/office/drawing/2014/main" id="{D26B6AB4-F159-4FD1-A5B7-288FB7E3CE34}"/>
              </a:ext>
            </a:extLst>
          </p:cNvPr>
          <p:cNvSpPr/>
          <p:nvPr/>
        </p:nvSpPr>
        <p:spPr>
          <a:xfrm>
            <a:off x="4892778" y="198319"/>
            <a:ext cx="1188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Bufor</a:t>
            </a:r>
            <a:endParaRPr lang="pl-PL" sz="3200" b="1" i="1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D92DC1C3-2FD9-470C-8617-55F2FAA343CD}"/>
              </a:ext>
            </a:extLst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4054" y="5019868"/>
            <a:ext cx="2197843" cy="170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9A1D95DA-D70E-4292-B186-B61498DA01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0103" y="4923367"/>
            <a:ext cx="2197844" cy="20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32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Obraz 7">
            <a:extLst>
              <a:ext uri="{FF2B5EF4-FFF2-40B4-BE49-F238E27FC236}">
                <a16:creationId xmlns:a16="http://schemas.microsoft.com/office/drawing/2014/main" id="{060DBF59-45F7-49A4-9B6A-1F41F5E54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710" y="5037977"/>
            <a:ext cx="1514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3EC4EB6C-894E-DEE6-D654-F0082C2CAD20}"/>
              </a:ext>
            </a:extLst>
          </p:cNvPr>
          <p:cNvSpPr txBox="1"/>
          <p:nvPr/>
        </p:nvSpPr>
        <p:spPr>
          <a:xfrm>
            <a:off x="4507453" y="549164"/>
            <a:ext cx="42450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 logiczna  -  OR, LUB</a:t>
            </a:r>
          </a:p>
          <a:p>
            <a:r>
              <a:rPr lang="pl-PL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Y=A+B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51DC4A0-EFCC-7165-BC39-DD3528E90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15" y="1840081"/>
            <a:ext cx="6011177" cy="44687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FD37F607-E150-FC54-1DF9-5C71712B1C4E}"/>
                  </a:ext>
                </a:extLst>
              </p:cNvPr>
              <p:cNvSpPr txBox="1"/>
              <p:nvPr/>
            </p:nvSpPr>
            <p:spPr>
              <a:xfrm>
                <a:off x="896319" y="471908"/>
                <a:ext cx="1061540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Suma logiczna zanegowana (Negacja sumy logicznej) NOR, LUB-NIE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pl-PL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pl-PL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pl-PL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FD37F607-E150-FC54-1DF9-5C71712B1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19" y="471908"/>
                <a:ext cx="10615407" cy="954107"/>
              </a:xfrm>
              <a:prstGeom prst="rect">
                <a:avLst/>
              </a:prstGeom>
              <a:blipFill>
                <a:blip r:embed="rId2"/>
                <a:stretch>
                  <a:fillRect l="-1149" t="-6369" r="-23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az 2">
            <a:extLst>
              <a:ext uri="{FF2B5EF4-FFF2-40B4-BE49-F238E27FC236}">
                <a16:creationId xmlns:a16="http://schemas.microsoft.com/office/drawing/2014/main" id="{AB3B15B5-B5B6-19F6-6DA5-3760C1B47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330" y="1575801"/>
            <a:ext cx="6779340" cy="448094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Obraz 4">
            <a:extLst>
              <a:ext uri="{FF2B5EF4-FFF2-40B4-BE49-F238E27FC236}">
                <a16:creationId xmlns:a16="http://schemas.microsoft.com/office/drawing/2014/main" id="{73718D1B-32E0-4B33-97E4-1FA79F678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711" y="4660900"/>
            <a:ext cx="61214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Obraz 6">
            <a:extLst>
              <a:ext uri="{FF2B5EF4-FFF2-40B4-BE49-F238E27FC236}">
                <a16:creationId xmlns:a16="http://schemas.microsoft.com/office/drawing/2014/main" id="{57BDA2AB-EE64-40F4-B993-B1E672CA9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04" y="4983162"/>
            <a:ext cx="1762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A2414CC7-8ED7-DCB0-3F69-051C6D9CCD7D}"/>
                  </a:ext>
                </a:extLst>
              </p:cNvPr>
              <p:cNvSpPr txBox="1"/>
              <p:nvPr/>
            </p:nvSpPr>
            <p:spPr>
              <a:xfrm>
                <a:off x="3835500" y="341256"/>
                <a:ext cx="41083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Iloczyn logiczny  - AND,  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pl-PL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l-PL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pl-PL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pl-PL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</m:oMath>
                  </m:oMathPara>
                </a14:m>
                <a:endParaRPr lang="pl-PL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A2414CC7-8ED7-DCB0-3F69-051C6D9CC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500" y="341256"/>
                <a:ext cx="4108304" cy="954107"/>
              </a:xfrm>
              <a:prstGeom prst="rect">
                <a:avLst/>
              </a:prstGeom>
              <a:blipFill>
                <a:blip r:embed="rId4"/>
                <a:stretch>
                  <a:fillRect l="-2967" t="-7051" r="-252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az 2">
            <a:extLst>
              <a:ext uri="{FF2B5EF4-FFF2-40B4-BE49-F238E27FC236}">
                <a16:creationId xmlns:a16="http://schemas.microsoft.com/office/drawing/2014/main" id="{B85173A4-BCD1-0196-1097-3EB7F8E21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9339" y="1550987"/>
            <a:ext cx="5000625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Obraz 2">
            <a:extLst>
              <a:ext uri="{FF2B5EF4-FFF2-40B4-BE49-F238E27FC236}">
                <a16:creationId xmlns:a16="http://schemas.microsoft.com/office/drawing/2014/main" id="{033F5BCA-8E42-4B86-B1DB-F0F3610A6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328" y="4367903"/>
            <a:ext cx="7688262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7CBDA704-6909-8131-FA34-C4A548FC679A}"/>
              </a:ext>
            </a:extLst>
          </p:cNvPr>
          <p:cNvSpPr txBox="1"/>
          <p:nvPr/>
        </p:nvSpPr>
        <p:spPr>
          <a:xfrm>
            <a:off x="232054" y="316614"/>
            <a:ext cx="1172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Iloczyn logiczny zanegowany (Negacja iloczynu logicznego)  -  NAND,  I-NIE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95C4063-AB63-686A-6CA6-CEBDC4A54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393" y="1278711"/>
            <a:ext cx="5707213" cy="29129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E6825A9-DF82-48A0-96AF-FB3322AD9C2D}"/>
              </a:ext>
            </a:extLst>
          </p:cNvPr>
          <p:cNvSpPr/>
          <p:nvPr/>
        </p:nvSpPr>
        <p:spPr>
          <a:xfrm>
            <a:off x="1031616" y="1313131"/>
            <a:ext cx="109794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Technika cyfrowa jest w dzisiejszych czasach obszarem wiedzy o całkowicie interdyscyplinarnym obliczu. Śmiało może być zaliczona zarówno do Informatyki, Elektroniki jak i Telekomunikacji. Dzisiejsze techniki projektowania układów cyfrowych polegają już nie tylko na składaniu układu z dostępnych komponentów, a raczej na procesie formalnej, abstrakcyjnej specyfikacji projektu w odpowiednim języku opisu sprzętu (HDL – Hardware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Language) oraz na transformacji tej specyfikacji przy użyciu różnorodnych narzędzi komputerowego wspomagania projektowania </a:t>
            </a:r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l-P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pl-P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Aided</a:t>
            </a:r>
            <a:r>
              <a:rPr lang="pl-P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066149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B650A6FA-4EFA-58E5-079D-7A54F36DDE78}"/>
                  </a:ext>
                </a:extLst>
              </p:cNvPr>
              <p:cNvSpPr txBox="1"/>
              <p:nvPr/>
            </p:nvSpPr>
            <p:spPr>
              <a:xfrm>
                <a:off x="1852332" y="535565"/>
                <a:ext cx="92640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Suma modulo – XOR, EXCLUSIVE-OR, WYŁACZNIE-LUB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pl-PL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l-PL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pl-PL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pl-PL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</m:oMath>
                  </m:oMathPara>
                </a14:m>
                <a:endParaRPr lang="pl-PL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B650A6FA-4EFA-58E5-079D-7A54F36DD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332" y="535565"/>
                <a:ext cx="9264011" cy="954107"/>
              </a:xfrm>
              <a:prstGeom prst="rect">
                <a:avLst/>
              </a:prstGeom>
              <a:blipFill>
                <a:blip r:embed="rId2"/>
                <a:stretch>
                  <a:fillRect l="-1382" t="-7051" r="-26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az 2">
            <a:extLst>
              <a:ext uri="{FF2B5EF4-FFF2-40B4-BE49-F238E27FC236}">
                <a16:creationId xmlns:a16="http://schemas.microsoft.com/office/drawing/2014/main" id="{501CC614-C49A-F7DE-3622-C4C03FC79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26" y="1789207"/>
            <a:ext cx="6772275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Prostokąt 1">
            <a:extLst>
              <a:ext uri="{FF2B5EF4-FFF2-40B4-BE49-F238E27FC236}">
                <a16:creationId xmlns:a16="http://schemas.microsoft.com/office/drawing/2014/main" id="{98EF8CB5-53B2-4C99-8F17-9000F9C8E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28" y="413202"/>
            <a:ext cx="10838577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przypomnienia</a:t>
            </a: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Lucida Sans Unicode" panose="020B060203050402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Dla wielu zmiennych obowiązują następujące zasady:</a:t>
            </a: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Lucida Sans Unicode" panose="020B060203050402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Kazdą funkcję logiczną można przedstwić w postaci kanonicznej (pełnej) formy sumacyjnej jako sumę</a:t>
            </a:r>
            <a:r>
              <a:rPr kumimoji="0" lang="pl-PL" alt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kumimoji="0" lang="pt-BR" alt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mintermów</a:t>
            </a:r>
            <a:r>
              <a:rPr kumimoji="0" lang="pl-PL" alt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o wartości logicznej „1”</a:t>
            </a:r>
            <a:r>
              <a:rPr kumimoji="0" lang="pt-BR" alt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.</a:t>
            </a: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t>Tak samo dla formy iloczynowej można ją widzieć jako iloczyn  makstermow</a:t>
            </a:r>
            <a:r>
              <a:rPr kumimoji="0" lang="pl-PL" alt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t> o wartości logicznej „0”</a:t>
            </a:r>
            <a:r>
              <a:rPr kumimoji="0" lang="pt-BR" alt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t>.</a:t>
            </a: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t>Między obydwoma zasadami obowiązuje zasada równowążności form: dla każdej kanonicznej formy sumacyjnej można określić równoważną kanoniczną formę iloczynową.</a:t>
            </a:r>
            <a:endParaRPr kumimoji="0" lang="pt-BR" altLang="pl-P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7BAD4447-8672-4360-9C39-7E6E37D29F81}"/>
                  </a:ext>
                </a:extLst>
              </p:cNvPr>
              <p:cNvSpPr txBox="1"/>
              <p:nvPr/>
            </p:nvSpPr>
            <p:spPr>
              <a:xfrm>
                <a:off x="2575420" y="5143405"/>
                <a:ext cx="6531981" cy="1195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𝜖</m:t>
                          </m:r>
                          <m: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pl-PL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pl-PL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pl-PL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pl-PL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pl-PL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  <m: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kumimoji="0" lang="pl-PL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pl-PL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pl-PL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𝜖</m:t>
                              </m:r>
                              <m:r>
                                <a:rPr kumimoji="0" lang="pl-PL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0" lang="pl-PL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l-PL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pl-PL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pl-PL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pl-PL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nary>
                          <m: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    </m:t>
                          </m:r>
                          <m: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𝑗𝑒</m:t>
                          </m:r>
                          <m: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ś</m:t>
                          </m:r>
                          <m: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𝑙𝑖</m:t>
                          </m:r>
                          <m: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  <m: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kumimoji="0" lang="pl-PL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pl-PL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kumimoji="0" lang="pl-PL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7BAD4447-8672-4360-9C39-7E6E37D29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420" y="5143405"/>
                <a:ext cx="6531981" cy="1195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Obraz 1">
            <a:extLst>
              <a:ext uri="{FF2B5EF4-FFF2-40B4-BE49-F238E27FC236}">
                <a16:creationId xmlns:a16="http://schemas.microsoft.com/office/drawing/2014/main" id="{2B505D09-5D87-475A-A76E-7ECF4355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59" y="2232055"/>
            <a:ext cx="5075237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pole tekstowe 2">
            <a:extLst>
              <a:ext uri="{FF2B5EF4-FFF2-40B4-BE49-F238E27FC236}">
                <a16:creationId xmlns:a16="http://schemas.microsoft.com/office/drawing/2014/main" id="{395496FB-A854-44A6-8839-7A472F513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1052513"/>
            <a:ext cx="57372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 logiczna trzech zmiennych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Obraz 1">
            <a:extLst>
              <a:ext uri="{FF2B5EF4-FFF2-40B4-BE49-F238E27FC236}">
                <a16:creationId xmlns:a16="http://schemas.microsoft.com/office/drawing/2014/main" id="{B2176338-EC22-4F45-8C46-7C2D5AC71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2155825"/>
            <a:ext cx="51562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pole tekstowe 2">
            <a:extLst>
              <a:ext uri="{FF2B5EF4-FFF2-40B4-BE49-F238E27FC236}">
                <a16:creationId xmlns:a16="http://schemas.microsoft.com/office/drawing/2014/main" id="{5F3A879A-FA3A-44F8-BA9A-9C104346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908050"/>
            <a:ext cx="5969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Iloczyn logiczny trzech zmiennych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Obraz 1">
            <a:extLst>
              <a:ext uri="{FF2B5EF4-FFF2-40B4-BE49-F238E27FC236}">
                <a16:creationId xmlns:a16="http://schemas.microsoft.com/office/drawing/2014/main" id="{733F15B7-DFFB-446C-BC89-37E675643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708275"/>
            <a:ext cx="51562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pole tekstowe 5">
            <a:extLst>
              <a:ext uri="{FF2B5EF4-FFF2-40B4-BE49-F238E27FC236}">
                <a16:creationId xmlns:a16="http://schemas.microsoft.com/office/drawing/2014/main" id="{66C20C66-E22B-4B84-BFC6-14D1A4543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537" y="738348"/>
            <a:ext cx="77930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Funkcja mieszana składająca się z iloczynów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oraz sum trzech zmiennych ABC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4">
            <a:extLst>
              <a:ext uri="{FF2B5EF4-FFF2-40B4-BE49-F238E27FC236}">
                <a16:creationId xmlns:a16="http://schemas.microsoft.com/office/drawing/2014/main" id="{F8AC18EE-8CC9-4830-84DB-72B2A4E94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06" y="515449"/>
            <a:ext cx="3671386" cy="246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33C3EC03-A29E-44BE-87C3-92548BA6B51C}"/>
                  </a:ext>
                </a:extLst>
              </p:cNvPr>
              <p:cNvSpPr txBox="1"/>
              <p:nvPr/>
            </p:nvSpPr>
            <p:spPr>
              <a:xfrm>
                <a:off x="510175" y="3204407"/>
                <a:ext cx="11171649" cy="3324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Dla podanego przykładu rozwiązaniem jest albo:</a:t>
                </a:r>
              </a:p>
              <a:p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zapis sumy iloczynów </a:t>
                </a:r>
                <a:r>
                  <a:rPr lang="pl-PL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SOP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(Sum of Products) - iloczyny to przypadki gdy na wyjściu  </a:t>
                </a:r>
              </a:p>
              <a:p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jest </a:t>
                </a:r>
                <a:r>
                  <a:rPr lang="pl-PL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funkcja przedstawiona na zerach i jedynkach</a:t>
                </a:r>
              </a:p>
              <a:p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=011+101+110</m:t>
                    </m:r>
                  </m:oMath>
                </a14:m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funkcja przedstawiona na symbolach zmiennych</a:t>
                </a:r>
              </a:p>
              <a:p>
                <a:r>
                  <a:rPr lang="pl-PL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𝐴𝐵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pl-PL" dirty="0"/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33C3EC03-A29E-44BE-87C3-92548BA6B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5" y="3204407"/>
                <a:ext cx="11171649" cy="3324756"/>
              </a:xfrm>
              <a:prstGeom prst="rect">
                <a:avLst/>
              </a:prstGeom>
              <a:blipFill>
                <a:blip r:embed="rId3"/>
                <a:stretch>
                  <a:fillRect l="-873" t="-1468" r="-207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123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4">
            <a:extLst>
              <a:ext uri="{FF2B5EF4-FFF2-40B4-BE49-F238E27FC236}">
                <a16:creationId xmlns:a16="http://schemas.microsoft.com/office/drawing/2014/main" id="{501EE571-7B01-4559-AE31-657F71572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06" y="515449"/>
            <a:ext cx="3671386" cy="246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1E1B429C-A35F-46E7-9CA2-02253000AD70}"/>
                  </a:ext>
                </a:extLst>
              </p:cNvPr>
              <p:cNvSpPr txBox="1"/>
              <p:nvPr/>
            </p:nvSpPr>
            <p:spPr>
              <a:xfrm>
                <a:off x="615820" y="3429000"/>
                <a:ext cx="10366310" cy="2679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Odpowiadający jest zapis będący iloczynem sum </a:t>
                </a:r>
                <a:r>
                  <a:rPr lang="pl-PL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(Product od Sum) gdy   </a:t>
                </a:r>
              </a:p>
              <a:p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na wyjściu jest </a:t>
                </a:r>
                <a:r>
                  <a:rPr lang="pl-PL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Funkcja przedstawiona na zerach i jedynkach</a:t>
                </a:r>
              </a:p>
              <a:p>
                <a:r>
                  <a:rPr lang="pl-PL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=(0+0+0)(0+0+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)(0+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)(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+0+0)(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Funkcja przedstawiona na symbolach zmiennych</a:t>
                </a:r>
              </a:p>
              <a:p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)(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)(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1E1B429C-A35F-46E7-9CA2-02253000A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0" y="3429000"/>
                <a:ext cx="10366310" cy="2679195"/>
              </a:xfrm>
              <a:prstGeom prst="rect">
                <a:avLst/>
              </a:prstGeom>
              <a:blipFill>
                <a:blip r:embed="rId3"/>
                <a:stretch>
                  <a:fillRect l="-882" t="-1822" b="-250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27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a 1">
            <a:extLst>
              <a:ext uri="{FF2B5EF4-FFF2-40B4-BE49-F238E27FC236}">
                <a16:creationId xmlns:a16="http://schemas.microsoft.com/office/drawing/2014/main" id="{4919E480-7A32-4A98-9CD5-13B8E1C80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1668" y="1157805"/>
            <a:ext cx="4523462" cy="1481234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D1C93C43-CF9A-4B16-A861-930D82F52A5F}"/>
              </a:ext>
            </a:extLst>
          </p:cNvPr>
          <p:cNvSpPr txBox="1"/>
          <p:nvPr/>
        </p:nvSpPr>
        <p:spPr>
          <a:xfrm>
            <a:off x="833601" y="3071699"/>
            <a:ext cx="4538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Funkcja realizowana na wyjściu 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>
                <a:extLst>
                  <a:ext uri="{FF2B5EF4-FFF2-40B4-BE49-F238E27FC236}">
                    <a16:creationId xmlns:a16="http://schemas.microsoft.com/office/drawing/2014/main" id="{46C2B4F7-B682-4EA0-8B6D-BCD74CA8A70D}"/>
                  </a:ext>
                </a:extLst>
              </p:cNvPr>
              <p:cNvSpPr/>
              <p:nvPr/>
            </p:nvSpPr>
            <p:spPr>
              <a:xfrm>
                <a:off x="5931539" y="2894599"/>
                <a:ext cx="5057090" cy="638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l-PL" sz="28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pl-PL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pl-PL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pl-PL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pl-PL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  <m:r>
                                <a:rPr lang="pl-PL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  <m:r>
                            <a:rPr lang="pl-PL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l-PL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pl-PL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pl-PL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pl-PL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</m:acc>
                          <m:r>
                            <a:rPr lang="pl-PL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4" name="Prostokąt 3">
                <a:extLst>
                  <a:ext uri="{FF2B5EF4-FFF2-40B4-BE49-F238E27FC236}">
                    <a16:creationId xmlns:a16="http://schemas.microsoft.com/office/drawing/2014/main" id="{46C2B4F7-B682-4EA0-8B6D-BCD74CA8A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539" y="2894599"/>
                <a:ext cx="5057090" cy="6387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>
                <a:extLst>
                  <a:ext uri="{FF2B5EF4-FFF2-40B4-BE49-F238E27FC236}">
                    <a16:creationId xmlns:a16="http://schemas.microsoft.com/office/drawing/2014/main" id="{AA2458F8-FECD-4C22-BFF3-CBCE162508FA}"/>
                  </a:ext>
                </a:extLst>
              </p:cNvPr>
              <p:cNvSpPr/>
              <p:nvPr/>
            </p:nvSpPr>
            <p:spPr>
              <a:xfrm>
                <a:off x="929950" y="4554597"/>
                <a:ext cx="10332099" cy="930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24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l-PL" sz="24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</m:acc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</m:acc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5" name="Prostokąt 4">
                <a:extLst>
                  <a:ext uri="{FF2B5EF4-FFF2-40B4-BE49-F238E27FC236}">
                    <a16:creationId xmlns:a16="http://schemas.microsoft.com/office/drawing/2014/main" id="{AA2458F8-FECD-4C22-BFF3-CBCE16250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50" y="4554597"/>
                <a:ext cx="10332099" cy="9307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a 5">
            <a:extLst>
              <a:ext uri="{FF2B5EF4-FFF2-40B4-BE49-F238E27FC236}">
                <a16:creationId xmlns:a16="http://schemas.microsoft.com/office/drawing/2014/main" id="{C8D21CC4-BB9E-4A20-A847-16271F29C2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5130" y="5724112"/>
            <a:ext cx="1809750" cy="571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25A2AD9E-5B02-4485-AF7B-9643FABB8921}"/>
              </a:ext>
            </a:extLst>
          </p:cNvPr>
          <p:cNvSpPr txBox="1"/>
          <p:nvPr/>
        </p:nvSpPr>
        <p:spPr>
          <a:xfrm>
            <a:off x="300514" y="326807"/>
            <a:ext cx="11262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Powiedzmy że mamy następujący schemat i powstał problem czy nie da się tego schematu zastąpić prostszym układem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1B20593-4E87-4DDE-8CCB-7B70A3C41144}"/>
              </a:ext>
            </a:extLst>
          </p:cNvPr>
          <p:cNvSpPr txBox="1"/>
          <p:nvPr/>
        </p:nvSpPr>
        <p:spPr>
          <a:xfrm>
            <a:off x="833601" y="3707934"/>
            <a:ext cx="9805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Można tą funkcję przekształcić do najprostszej postaci stosując reguły algebry Boole’a oraz przekształcenia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de’Morgana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2DF5F84-4551-4898-90D1-4D9A95F0C97E}"/>
              </a:ext>
            </a:extLst>
          </p:cNvPr>
          <p:cNvSpPr txBox="1"/>
          <p:nvPr/>
        </p:nvSpPr>
        <p:spPr>
          <a:xfrm>
            <a:off x="929950" y="5560164"/>
            <a:ext cx="6242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Czyli pokazany na górze slajdu schemat można praktycznie zastąpić jednym funktorem NOR</a:t>
            </a:r>
          </a:p>
        </p:txBody>
      </p:sp>
    </p:spTree>
    <p:extLst>
      <p:ext uri="{BB962C8B-B14F-4D97-AF65-F5344CB8AC3E}">
        <p14:creationId xmlns:p14="http://schemas.microsoft.com/office/powerpoint/2010/main" val="1411149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10AD089-B50C-4BBE-BB9F-37738A563863}"/>
              </a:ext>
            </a:extLst>
          </p:cNvPr>
          <p:cNvSpPr txBox="1"/>
          <p:nvPr/>
        </p:nvSpPr>
        <p:spPr>
          <a:xfrm>
            <a:off x="514350" y="977109"/>
            <a:ext cx="115252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Prostą metodą minimalizacji funkcji logicznych jest metoda tablic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Karnaugh’a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 wygląda postepowanie tworzenia tablic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Karnaugh’a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minimalizacji funkcji - krok po kroku.</a:t>
            </a:r>
          </a:p>
          <a:p>
            <a:pPr marL="457200" indent="-457200">
              <a:buAutoNum type="arabicPeriod"/>
            </a:pP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Należy utworzyć tabelę podzielona na pola w ilości równej n zmiennych w potędze 2.</a:t>
            </a:r>
          </a:p>
          <a:p>
            <a:pPr marL="457200" indent="-457200">
              <a:buAutoNum type="arabicPeriod"/>
            </a:pP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Czyli tabela dla czterech zmiennych </a:t>
            </a:r>
            <a:r>
              <a:rPr lang="pl-P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będzie następująca</a:t>
            </a:r>
          </a:p>
          <a:p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F47F658F-563F-4C93-AC7E-081BF53BE403}"/>
              </a:ext>
            </a:extLst>
          </p:cNvPr>
          <p:cNvSpPr/>
          <p:nvPr/>
        </p:nvSpPr>
        <p:spPr>
          <a:xfrm>
            <a:off x="1620124" y="114931"/>
            <a:ext cx="8302273" cy="742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pt-BR" altLang="pl-PL" sz="3200" b="1" i="1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Upraszczanie funkcji metodą tablic Karnaugh’a</a:t>
            </a:r>
            <a:endParaRPr lang="pl-PL" altLang="pl-PL" sz="3200" dirty="0"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393D08FA-DBB7-4F20-8A15-C626FA529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7544" y="3769567"/>
            <a:ext cx="2951044" cy="287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96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1B3FB4C-E201-43F0-BD96-477601B8FD9B}"/>
              </a:ext>
            </a:extLst>
          </p:cNvPr>
          <p:cNvSpPr txBox="1"/>
          <p:nvPr/>
        </p:nvSpPr>
        <p:spPr>
          <a:xfrm>
            <a:off x="872036" y="1012954"/>
            <a:ext cx="107581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Ułożenie zmiennych może być dowolnie zadane, w naszym przypadku zrobiono to tak jak to jest zapisane w funkcji którą mamy uprościć czyli po kolei ABCD.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Natomiast opis kodowy tabeli nie może być dowolny, czyli na przykład zapisany w kodzie binarnym. Zawsze musi to być kod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Grey’a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czyli taki jaki jest pokazany w przykładowej tablicy umieszczonej na poprzednim slajdzie.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Dla wypełnienia tabeli upraszczaną funkcję należy doprowadzić do postaci pełnej czyli kanonicznej.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Jeśli upraszczana funkcja jest typu SOP czyli sumą iloczynów to iloczyny należy wpisać w tabeli jako jedynki.</a:t>
            </a:r>
          </a:p>
        </p:txBody>
      </p:sp>
    </p:spTree>
    <p:extLst>
      <p:ext uri="{BB962C8B-B14F-4D97-AF65-F5344CB8AC3E}">
        <p14:creationId xmlns:p14="http://schemas.microsoft.com/office/powerpoint/2010/main" val="14089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Obraz 3">
            <a:extLst>
              <a:ext uri="{FF2B5EF4-FFF2-40B4-BE49-F238E27FC236}">
                <a16:creationId xmlns:a16="http://schemas.microsoft.com/office/drawing/2014/main" id="{1D4B6F00-5690-4C4C-B0B9-65EBF7C97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879792"/>
            <a:ext cx="556260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pole tekstowe 1">
            <a:extLst>
              <a:ext uri="{FF2B5EF4-FFF2-40B4-BE49-F238E27FC236}">
                <a16:creationId xmlns:a16="http://schemas.microsoft.com/office/drawing/2014/main" id="{F76D5418-13F1-414A-AC31-3658B5F11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286" y="368141"/>
            <a:ext cx="5814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Wielowrotnik układu cyfrowego</a:t>
            </a:r>
          </a:p>
        </p:txBody>
      </p:sp>
      <p:sp>
        <p:nvSpPr>
          <p:cNvPr id="11268" name="pole tekstowe 2">
            <a:extLst>
              <a:ext uri="{FF2B5EF4-FFF2-40B4-BE49-F238E27FC236}">
                <a16:creationId xmlns:a16="http://schemas.microsoft.com/office/drawing/2014/main" id="{CD2E30BC-14B6-43E5-8E65-3A482A928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52" y="1175523"/>
            <a:ext cx="101536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Układu cyfrowego nie da się opisać czwórnikiem. Układ cyfrowy może mieć wiele wejść i wiele wyjść. Dlatego jego opis zawarty jest w wielowrotniku.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Również należy pamiętać, że opis układu cyfrowego ścisłe zależy od czasu.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636B527-8A8C-4049-A23E-B59BA83E1728}"/>
              </a:ext>
            </a:extLst>
          </p:cNvPr>
          <p:cNvSpPr txBox="1"/>
          <p:nvPr/>
        </p:nvSpPr>
        <p:spPr>
          <a:xfrm>
            <a:off x="640232" y="787400"/>
            <a:ext cx="111775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Należy zakreślić we wspólne obszary przylegające do siebie jedynki w ilości w tych obszarach dwa w potędze.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Można używać jedynki już wcześniej użyte.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 Również tworzyć wspólne pola poprzez sklejenie tabeli wzdłuż krawędzi pionowej lub poziomej.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 Również można sklejać tabelę równocześnie stykającą się po obydwu krawędziach.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Z zakreślonych pól należy dla utworzenia zredukowanego iloczynu pobrać te zmienne które się nie zmieniają i zsumować je dla uzyskania prawidłowego wyniku przekształceń. 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Według tych samych zasad można uprościć wyrażenie typu POS czyli iloczyn sum </a:t>
            </a: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279341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rostokąt 1">
            <a:extLst>
              <a:ext uri="{FF2B5EF4-FFF2-40B4-BE49-F238E27FC236}">
                <a16:creationId xmlns:a16="http://schemas.microsoft.com/office/drawing/2014/main" id="{3ADF9435-C889-4457-9999-3E429F3B4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8" y="404813"/>
            <a:ext cx="83026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l-PL" sz="3200" b="1" i="1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Upraszczanie funkcji metodą tablic Karnaugh’a</a:t>
            </a:r>
            <a:endParaRPr lang="pl-PL" altLang="pl-PL" sz="3200" dirty="0"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26628" name="pole tekstowe 3">
            <a:extLst>
              <a:ext uri="{FF2B5EF4-FFF2-40B4-BE49-F238E27FC236}">
                <a16:creationId xmlns:a16="http://schemas.microsoft.com/office/drawing/2014/main" id="{015A0510-5869-4E84-9CEA-15411350F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049" y="1285163"/>
            <a:ext cx="1061193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 wcześniej zostało opisane jako upraszczanie określonego wyrażenie dalej zostanie pokazane na wybranym przykładzie.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l-PL" alt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Należy doprowadzić do najprostszej postaci następującą funkcję: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BCABC7AE-B25E-419C-8951-8C9761A3B513}"/>
                  </a:ext>
                </a:extLst>
              </p:cNvPr>
              <p:cNvSpPr txBox="1"/>
              <p:nvPr/>
            </p:nvSpPr>
            <p:spPr>
              <a:xfrm>
                <a:off x="1087772" y="3967327"/>
                <a:ext cx="10458209" cy="1110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l-PL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3600" b="0" i="1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pl-PL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pl-PL" sz="3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l-PL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𝐶𝐷</m:t>
                    </m:r>
                    <m:r>
                      <a:rPr lang="pl-PL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𝐵𝐶𝐷</m:t>
                    </m:r>
                    <m:r>
                      <a:rPr lang="pl-PL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pl-PL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l-PL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pl-PL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pl-PL" sz="3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pl-PL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pl-PL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l-PL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pl-PL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pl-PL" sz="3600" dirty="0"/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BCABC7AE-B25E-419C-8951-8C9761A3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772" y="3967327"/>
                <a:ext cx="10458209" cy="1110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D30975C9-8C22-4D67-A9B3-CDF30C679BD0}"/>
                  </a:ext>
                </a:extLst>
              </p:cNvPr>
              <p:cNvSpPr txBox="1"/>
              <p:nvPr/>
            </p:nvSpPr>
            <p:spPr>
              <a:xfrm>
                <a:off x="421760" y="1006147"/>
                <a:ext cx="11348480" cy="483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Najpierw należy doprowadzić upraszczane wyrażenie do </a:t>
                </a:r>
                <a:r>
                  <a:rPr lang="pl-PL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postaci kanonicznej </a:t>
                </a:r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(punkt 4 zaleceń)</a:t>
                </a:r>
                <a:endParaRPr lang="pl-PL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Należy wykorzystać aksjomat, iż </a:t>
                </a: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1=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pl-P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Pierwszy iloczyn po uzupełnieniu będzie więc wyglądał następująco: </a:t>
                </a:r>
                <a:endParaRPr lang="pl-PL" sz="2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𝐴𝐵𝐶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∙1+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𝐴𝐵𝐶</m:t>
                      </m:r>
                      <m:d>
                        <m:dPr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𝐴𝐵𝐶𝐷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𝐴𝐵𝐶</m:t>
                      </m:r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pl-P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Całe wyrażenie zapisane w postaci kanonicznej będzie następujące: </a:t>
                </a:r>
                <a:endParaRPr lang="pl-PL" sz="2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𝐴𝐵𝐶𝐷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𝐴𝐵𝐶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𝐵𝐶𝐷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𝐶𝐷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l-PL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𝑨𝑩𝑪𝑫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  <m:r>
                      <a:rPr lang="pl-PL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𝑩𝑪𝑫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𝐶𝐷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pl-PL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l-PL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</m:acc>
                    <m:r>
                      <a:rPr lang="pl-PL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</m:oMath>
                </a14:m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pl-PL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acc>
                      <m:accPr>
                        <m:chr m:val="̅"/>
                        <m:ctrlPr>
                          <a:rPr lang="pl-PL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acc>
                    <m:r>
                      <a:rPr lang="pl-PL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𝑪𝑫</m:t>
                    </m:r>
                  </m:oMath>
                </a14:m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pl-PL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acc>
                      <m:accPr>
                        <m:chr m:val="̅"/>
                        <m:ctrlPr>
                          <a:rPr lang="pl-PL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</m:oMath>
                </a14:m>
                <a:endParaRPr lang="pl-PL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Pogrubione iloczyny występują drugi raz i dlatego w ostatecznym zapisie zgodnie z aksjomatem A+A=A znikają</a:t>
                </a:r>
                <a:r>
                  <a:rPr lang="pl-PL" sz="2800" dirty="0"/>
                  <a:t>.</a:t>
                </a:r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D30975C9-8C22-4D67-A9B3-CDF30C679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60" y="1006147"/>
                <a:ext cx="11348480" cy="4835683"/>
              </a:xfrm>
              <a:prstGeom prst="rect">
                <a:avLst/>
              </a:prstGeom>
              <a:blipFill>
                <a:blip r:embed="rId2"/>
                <a:stretch>
                  <a:fillRect l="-1074" t="-1261" r="-1826" b="-277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pole tekstowe 3">
                <a:extLst>
                  <a:ext uri="{FF2B5EF4-FFF2-40B4-BE49-F238E27FC236}">
                    <a16:creationId xmlns:a16="http://schemas.microsoft.com/office/drawing/2014/main" id="{7F61C937-DF41-41C4-BB46-BF0F2B8F70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625" y="2007697"/>
                <a:ext cx="11341694" cy="2248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pl-PL" altLang="pl-P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Ostatecznie przykładowa funkcja zapisana w postaci kanonicznej będzie miała postać następującą: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pl-PL" altLang="pl-PL" b="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𝐴𝐵𝐶𝐷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𝐴𝐵𝐶</m:t>
                      </m:r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𝐵𝐶𝐷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𝐶𝐷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𝐶𝐷</m:t>
                      </m:r>
                    </m:oMath>
                  </m:oMathPara>
                </a14:m>
                <a:endParaRPr lang="pl-PL" altLang="pl-PL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pl-PL" altLang="pl-P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676" name="pole tekstowe 3">
                <a:extLst>
                  <a:ext uri="{FF2B5EF4-FFF2-40B4-BE49-F238E27FC236}">
                    <a16:creationId xmlns:a16="http://schemas.microsoft.com/office/drawing/2014/main" id="{7F61C937-DF41-41C4-BB46-BF0F2B8F7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25" y="2007697"/>
                <a:ext cx="11341694" cy="2248564"/>
              </a:xfrm>
              <a:prstGeom prst="rect">
                <a:avLst/>
              </a:prstGeom>
              <a:blipFill>
                <a:blip r:embed="rId2"/>
                <a:stretch>
                  <a:fillRect l="-1129" t="-27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AED17F29-3BEC-4BAC-83AA-4443FE4A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327" y="1795618"/>
            <a:ext cx="4548010" cy="4072481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FEED2241-1055-4FE7-A0C3-93DFC66D4E3A}"/>
              </a:ext>
            </a:extLst>
          </p:cNvPr>
          <p:cNvSpPr txBox="1"/>
          <p:nvPr/>
        </p:nvSpPr>
        <p:spPr>
          <a:xfrm>
            <a:off x="694671" y="830510"/>
            <a:ext cx="1115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Odpowiednio wypełniona tabela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Karnaugh’a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dla tej funkcji jest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nastepująca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34111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Grafika 2">
            <a:extLst>
              <a:ext uri="{FF2B5EF4-FFF2-40B4-BE49-F238E27FC236}">
                <a16:creationId xmlns:a16="http://schemas.microsoft.com/office/drawing/2014/main" id="{8E56EF18-0BA9-4508-B0D6-44C13EFB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84" y="3261521"/>
            <a:ext cx="5172231" cy="293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pole tekstowe 3">
            <a:extLst>
              <a:ext uri="{FF2B5EF4-FFF2-40B4-BE49-F238E27FC236}">
                <a16:creationId xmlns:a16="http://schemas.microsoft.com/office/drawing/2014/main" id="{D2BE082F-E0AE-4C95-9E6A-40F92E070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6762" y="2446733"/>
            <a:ext cx="3595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Realizacja układowa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2B568856-6F2C-4AD6-BDA0-DA32B983D615}"/>
                  </a:ext>
                </a:extLst>
              </p:cNvPr>
              <p:cNvSpPr txBox="1"/>
              <p:nvPr/>
            </p:nvSpPr>
            <p:spPr>
              <a:xfrm>
                <a:off x="859668" y="742150"/>
                <a:ext cx="10264348" cy="1385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Istniejące trzy pola wskazujące na ostateczny zminimalizowany zapis:</a:t>
                </a:r>
              </a:p>
              <a:p>
                <a:endParaRPr lang="pl-P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𝐶𝐷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pl-P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2B568856-6F2C-4AD6-BDA0-DA32B983D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68" y="742150"/>
                <a:ext cx="10264348" cy="1385892"/>
              </a:xfrm>
              <a:prstGeom prst="rect">
                <a:avLst/>
              </a:prstGeom>
              <a:blipFill>
                <a:blip r:embed="rId3"/>
                <a:stretch>
                  <a:fillRect l="-1188" t="-4846" r="-1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EA28575F-661F-4BCC-8B64-B81C68387D04}"/>
                  </a:ext>
                </a:extLst>
              </p:cNvPr>
              <p:cNvSpPr txBox="1"/>
              <p:nvPr/>
            </p:nvSpPr>
            <p:spPr>
              <a:xfrm>
                <a:off x="615172" y="933450"/>
                <a:ext cx="11110029" cy="2126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Kolejny przykład to uproszczenie wyrażenia będącego funkcją typu POS (Iloczyn Sum)</a:t>
                </a:r>
              </a:p>
              <a:p>
                <a:endParaRPr lang="pl-PL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d>
                        <m:dPr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d>
                        <m:dPr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l-PL" sz="2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d>
                        <m:dPr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pl-PL" sz="2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l-P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EA28575F-661F-4BCC-8B64-B81C68387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72" y="933450"/>
                <a:ext cx="11110029" cy="2126351"/>
              </a:xfrm>
              <a:prstGeom prst="rect">
                <a:avLst/>
              </a:prstGeom>
              <a:blipFill>
                <a:blip r:embed="rId2"/>
                <a:stretch>
                  <a:fillRect l="-878" t="-229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a 2">
            <a:extLst>
              <a:ext uri="{FF2B5EF4-FFF2-40B4-BE49-F238E27FC236}">
                <a16:creationId xmlns:a16="http://schemas.microsoft.com/office/drawing/2014/main" id="{CFE9B69B-4EEC-4139-AD06-A473AF131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9099" y="3267075"/>
            <a:ext cx="3133725" cy="30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81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a 2">
            <a:extLst>
              <a:ext uri="{FF2B5EF4-FFF2-40B4-BE49-F238E27FC236}">
                <a16:creationId xmlns:a16="http://schemas.microsoft.com/office/drawing/2014/main" id="{E291C6A5-FF19-479B-A26C-F5BD16141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9101" y="1554190"/>
            <a:ext cx="3419474" cy="3433963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106EB9E-62E4-4D68-AD98-A00775C98DD6}"/>
              </a:ext>
            </a:extLst>
          </p:cNvPr>
          <p:cNvSpPr txBox="1"/>
          <p:nvPr/>
        </p:nvSpPr>
        <p:spPr>
          <a:xfrm>
            <a:off x="1790700" y="809625"/>
            <a:ext cx="8537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Zakreślone pola według zasad przedstawionych wcześniej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>
                <a:extLst>
                  <a:ext uri="{FF2B5EF4-FFF2-40B4-BE49-F238E27FC236}">
                    <a16:creationId xmlns:a16="http://schemas.microsoft.com/office/drawing/2014/main" id="{8FF82A46-DB5D-49DC-9F6B-62B715AD8D42}"/>
                  </a:ext>
                </a:extLst>
              </p:cNvPr>
              <p:cNvSpPr/>
              <p:nvPr/>
            </p:nvSpPr>
            <p:spPr>
              <a:xfrm>
                <a:off x="2177637" y="5149334"/>
                <a:ext cx="8367996" cy="9921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które pozwolą zapisać wyrażenie w postaci uproszczonej</a:t>
                </a:r>
                <a:endParaRPr lang="pl-PL" sz="2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+(</m:t>
                      </m:r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l-P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Prostokąt 4">
                <a:extLst>
                  <a:ext uri="{FF2B5EF4-FFF2-40B4-BE49-F238E27FC236}">
                    <a16:creationId xmlns:a16="http://schemas.microsoft.com/office/drawing/2014/main" id="{8FF82A46-DB5D-49DC-9F6B-62B715AD8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637" y="5149334"/>
                <a:ext cx="8367996" cy="992195"/>
              </a:xfrm>
              <a:prstGeom prst="rect">
                <a:avLst/>
              </a:prstGeom>
              <a:blipFill>
                <a:blip r:embed="rId4"/>
                <a:stretch>
                  <a:fillRect l="-1457" t="-6790" r="-36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62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1B8EC9C-1E92-4A2D-8582-02C364C8C7B6}"/>
              </a:ext>
            </a:extLst>
          </p:cNvPr>
          <p:cNvGraphicFramePr>
            <a:graphicFrameLocks noGrp="1"/>
          </p:cNvGraphicFramePr>
          <p:nvPr/>
        </p:nvGraphicFramePr>
        <p:xfrm>
          <a:off x="4194823" y="2108941"/>
          <a:ext cx="5920728" cy="413455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15555">
                  <a:extLst>
                    <a:ext uri="{9D8B030D-6E8A-4147-A177-3AD203B41FA5}">
                      <a16:colId xmlns:a16="http://schemas.microsoft.com/office/drawing/2014/main" val="4225174046"/>
                    </a:ext>
                  </a:extLst>
                </a:gridCol>
                <a:gridCol w="384695">
                  <a:extLst>
                    <a:ext uri="{9D8B030D-6E8A-4147-A177-3AD203B41FA5}">
                      <a16:colId xmlns:a16="http://schemas.microsoft.com/office/drawing/2014/main" val="156749662"/>
                    </a:ext>
                  </a:extLst>
                </a:gridCol>
                <a:gridCol w="384695">
                  <a:extLst>
                    <a:ext uri="{9D8B030D-6E8A-4147-A177-3AD203B41FA5}">
                      <a16:colId xmlns:a16="http://schemas.microsoft.com/office/drawing/2014/main" val="1695972725"/>
                    </a:ext>
                  </a:extLst>
                </a:gridCol>
                <a:gridCol w="384695">
                  <a:extLst>
                    <a:ext uri="{9D8B030D-6E8A-4147-A177-3AD203B41FA5}">
                      <a16:colId xmlns:a16="http://schemas.microsoft.com/office/drawing/2014/main" val="967975680"/>
                    </a:ext>
                  </a:extLst>
                </a:gridCol>
                <a:gridCol w="506386">
                  <a:extLst>
                    <a:ext uri="{9D8B030D-6E8A-4147-A177-3AD203B41FA5}">
                      <a16:colId xmlns:a16="http://schemas.microsoft.com/office/drawing/2014/main" val="1321865876"/>
                    </a:ext>
                  </a:extLst>
                </a:gridCol>
                <a:gridCol w="506386">
                  <a:extLst>
                    <a:ext uri="{9D8B030D-6E8A-4147-A177-3AD203B41FA5}">
                      <a16:colId xmlns:a16="http://schemas.microsoft.com/office/drawing/2014/main" val="862299552"/>
                    </a:ext>
                  </a:extLst>
                </a:gridCol>
                <a:gridCol w="506386">
                  <a:extLst>
                    <a:ext uri="{9D8B030D-6E8A-4147-A177-3AD203B41FA5}">
                      <a16:colId xmlns:a16="http://schemas.microsoft.com/office/drawing/2014/main" val="2072181767"/>
                    </a:ext>
                  </a:extLst>
                </a:gridCol>
                <a:gridCol w="506386">
                  <a:extLst>
                    <a:ext uri="{9D8B030D-6E8A-4147-A177-3AD203B41FA5}">
                      <a16:colId xmlns:a16="http://schemas.microsoft.com/office/drawing/2014/main" val="585539301"/>
                    </a:ext>
                  </a:extLst>
                </a:gridCol>
                <a:gridCol w="506386">
                  <a:extLst>
                    <a:ext uri="{9D8B030D-6E8A-4147-A177-3AD203B41FA5}">
                      <a16:colId xmlns:a16="http://schemas.microsoft.com/office/drawing/2014/main" val="4042990616"/>
                    </a:ext>
                  </a:extLst>
                </a:gridCol>
                <a:gridCol w="506386">
                  <a:extLst>
                    <a:ext uri="{9D8B030D-6E8A-4147-A177-3AD203B41FA5}">
                      <a16:colId xmlns:a16="http://schemas.microsoft.com/office/drawing/2014/main" val="2207049573"/>
                    </a:ext>
                  </a:extLst>
                </a:gridCol>
                <a:gridCol w="506386">
                  <a:extLst>
                    <a:ext uri="{9D8B030D-6E8A-4147-A177-3AD203B41FA5}">
                      <a16:colId xmlns:a16="http://schemas.microsoft.com/office/drawing/2014/main" val="2974899861"/>
                    </a:ext>
                  </a:extLst>
                </a:gridCol>
                <a:gridCol w="506386">
                  <a:extLst>
                    <a:ext uri="{9D8B030D-6E8A-4147-A177-3AD203B41FA5}">
                      <a16:colId xmlns:a16="http://schemas.microsoft.com/office/drawing/2014/main" val="325998516"/>
                    </a:ext>
                  </a:extLst>
                </a:gridCol>
              </a:tblGrid>
              <a:tr h="178408">
                <a:tc rowSpan="2"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Liczba dziesiętna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Wejścia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Wyjście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0671505"/>
                  </a:ext>
                </a:extLst>
              </a:tr>
              <a:tr h="25030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D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C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B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A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a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300196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5573065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4838215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2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7915371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3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9670570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4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6923667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5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1371535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6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2847810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7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3989176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8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9340282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9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7437898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X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1399425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X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35497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12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X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6090564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13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X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1456094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14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X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157330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15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X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2595782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1EE5930E-88E5-4A27-94FA-592AD67A102C}"/>
              </a:ext>
            </a:extLst>
          </p:cNvPr>
          <p:cNvSpPr txBox="1"/>
          <p:nvPr/>
        </p:nvSpPr>
        <p:spPr>
          <a:xfrm>
            <a:off x="402707" y="285750"/>
            <a:ext cx="11238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Kolejny przykład pokaże jak wykorzystując tabelę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można projektować układy cyfrowe.</a:t>
            </a: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Korzystając z tabeli prawdy konwertera kodu BCD na siedmiosegmentowy pokażemy jak zaprojektować taki konwerter który dalej będzie służył do sterowania wyświetlaczem siedmiosegmentowym.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a 1">
            <a:extLst>
              <a:ext uri="{FF2B5EF4-FFF2-40B4-BE49-F238E27FC236}">
                <a16:creationId xmlns:a16="http://schemas.microsoft.com/office/drawing/2014/main" id="{2B68415B-FE18-416C-BD27-927B81FD5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7402" y="1200149"/>
            <a:ext cx="3437195" cy="5089461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A6F069BF-E43B-44B3-909D-721157D5889C}"/>
              </a:ext>
            </a:extLst>
          </p:cNvPr>
          <p:cNvSpPr txBox="1"/>
          <p:nvPr/>
        </p:nvSpPr>
        <p:spPr>
          <a:xfrm>
            <a:off x="2109252" y="344880"/>
            <a:ext cx="7589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Wyświetlacz siedmiosegmentowy i jego sterowanie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BE454B7-C271-3DEE-00E9-C8D1414EF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05" y="2357437"/>
            <a:ext cx="8502207" cy="372903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F260358-F847-0036-5193-D1FB0F4A57FC}"/>
              </a:ext>
            </a:extLst>
          </p:cNvPr>
          <p:cNvSpPr txBox="1"/>
          <p:nvPr/>
        </p:nvSpPr>
        <p:spPr>
          <a:xfrm>
            <a:off x="1019175" y="682130"/>
            <a:ext cx="9925049" cy="144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Układy logiczne to dział techniki cyfrowe w której układy cyfrowe są konstruowane na poziomie bramek logicznych i przerzutników.</a:t>
            </a:r>
            <a:r>
              <a:rPr lang="pl-PL" alt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Wszystkie układy cyfrowe dzielą się na dwie grupy</a:t>
            </a:r>
          </a:p>
        </p:txBody>
      </p:sp>
    </p:spTree>
    <p:extLst>
      <p:ext uri="{BB962C8B-B14F-4D97-AF65-F5344CB8AC3E}">
        <p14:creationId xmlns:p14="http://schemas.microsoft.com/office/powerpoint/2010/main" val="205652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A73FF5A-ABC9-4895-8C3E-98A5FD935727}"/>
              </a:ext>
            </a:extLst>
          </p:cNvPr>
          <p:cNvSpPr txBox="1"/>
          <p:nvPr/>
        </p:nvSpPr>
        <p:spPr>
          <a:xfrm>
            <a:off x="1123949" y="285750"/>
            <a:ext cx="10277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 będzie się składał z siedmiu oddzielnych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-projektów, na koniec połączonych w całość. Jeden element tego projektu to na przykład sterownik segmentem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Jego tabela prawdy jest przedstawiona poniżej.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6906926-9B99-4457-871F-A11FFF8F2625}"/>
              </a:ext>
            </a:extLst>
          </p:cNvPr>
          <p:cNvGraphicFramePr>
            <a:graphicFrameLocks noGrp="1"/>
          </p:cNvGraphicFramePr>
          <p:nvPr/>
        </p:nvGraphicFramePr>
        <p:xfrm>
          <a:off x="4490098" y="2185141"/>
          <a:ext cx="2882412" cy="413455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15555">
                  <a:extLst>
                    <a:ext uri="{9D8B030D-6E8A-4147-A177-3AD203B41FA5}">
                      <a16:colId xmlns:a16="http://schemas.microsoft.com/office/drawing/2014/main" val="4225174046"/>
                    </a:ext>
                  </a:extLst>
                </a:gridCol>
                <a:gridCol w="384695">
                  <a:extLst>
                    <a:ext uri="{9D8B030D-6E8A-4147-A177-3AD203B41FA5}">
                      <a16:colId xmlns:a16="http://schemas.microsoft.com/office/drawing/2014/main" val="156749662"/>
                    </a:ext>
                  </a:extLst>
                </a:gridCol>
                <a:gridCol w="384695">
                  <a:extLst>
                    <a:ext uri="{9D8B030D-6E8A-4147-A177-3AD203B41FA5}">
                      <a16:colId xmlns:a16="http://schemas.microsoft.com/office/drawing/2014/main" val="1695972725"/>
                    </a:ext>
                  </a:extLst>
                </a:gridCol>
                <a:gridCol w="384695">
                  <a:extLst>
                    <a:ext uri="{9D8B030D-6E8A-4147-A177-3AD203B41FA5}">
                      <a16:colId xmlns:a16="http://schemas.microsoft.com/office/drawing/2014/main" val="967975680"/>
                    </a:ext>
                  </a:extLst>
                </a:gridCol>
                <a:gridCol w="506386">
                  <a:extLst>
                    <a:ext uri="{9D8B030D-6E8A-4147-A177-3AD203B41FA5}">
                      <a16:colId xmlns:a16="http://schemas.microsoft.com/office/drawing/2014/main" val="1321865876"/>
                    </a:ext>
                  </a:extLst>
                </a:gridCol>
                <a:gridCol w="506386">
                  <a:extLst>
                    <a:ext uri="{9D8B030D-6E8A-4147-A177-3AD203B41FA5}">
                      <a16:colId xmlns:a16="http://schemas.microsoft.com/office/drawing/2014/main" val="2072181767"/>
                    </a:ext>
                  </a:extLst>
                </a:gridCol>
              </a:tblGrid>
              <a:tr h="178408">
                <a:tc rowSpan="2"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Liczba dziesiętna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Wejścia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0671505"/>
                  </a:ext>
                </a:extLst>
              </a:tr>
              <a:tr h="25030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D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C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B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A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300196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5573065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4838215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2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07915371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3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9670570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4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6923667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5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1371535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6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52847810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7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3989176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8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9340282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9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27437898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1399425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3435497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12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6090564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13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1456094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14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157330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15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52595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213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E21DD846-8D97-4746-B808-6E0F9085724A}"/>
              </a:ext>
            </a:extLst>
          </p:cNvPr>
          <p:cNvSpPr txBox="1"/>
          <p:nvPr/>
        </p:nvSpPr>
        <p:spPr>
          <a:xfrm>
            <a:off x="1447800" y="904875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Odpowiadająca mu tabela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Karnaugh’a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skonstruowana tak aby łatwo było wprowadzać odpowiednie iloczyny jest przedstawiona poniżej</a:t>
            </a:r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id="{E3321C18-57F1-496D-AA40-C60CEDD71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2366962"/>
            <a:ext cx="3196108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190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a 1">
            <a:extLst>
              <a:ext uri="{FF2B5EF4-FFF2-40B4-BE49-F238E27FC236}">
                <a16:creationId xmlns:a16="http://schemas.microsoft.com/office/drawing/2014/main" id="{9CC4BB86-7E6B-4244-A5A8-21570882C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925" y="1239556"/>
            <a:ext cx="3514109" cy="3735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F5E33B9A-6B31-4ACE-A767-BB28FCE1AB5E}"/>
                  </a:ext>
                </a:extLst>
              </p:cNvPr>
              <p:cNvSpPr txBox="1"/>
              <p:nvPr/>
            </p:nvSpPr>
            <p:spPr>
              <a:xfrm>
                <a:off x="5746991" y="2234612"/>
                <a:ext cx="5359159" cy="83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Funkcja opisująca sterownik segmentu to:</a:t>
                </a:r>
                <a:endParaRPr lang="pl-PL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F5E33B9A-6B31-4ACE-A767-BB28FCE1A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991" y="2234612"/>
                <a:ext cx="5359159" cy="831766"/>
              </a:xfrm>
              <a:prstGeom prst="rect">
                <a:avLst/>
              </a:prstGeom>
              <a:blipFill>
                <a:blip r:embed="rId4"/>
                <a:stretch>
                  <a:fillRect l="-1820" t="-5882" r="-10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a 3">
            <a:extLst>
              <a:ext uri="{FF2B5EF4-FFF2-40B4-BE49-F238E27FC236}">
                <a16:creationId xmlns:a16="http://schemas.microsoft.com/office/drawing/2014/main" id="{A60F7C02-4F7A-4C87-9DDA-3D56AC84B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91375" y="3625668"/>
            <a:ext cx="3914775" cy="272750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71A40C9-DED3-4041-8253-140AC56D5913}"/>
              </a:ext>
            </a:extLst>
          </p:cNvPr>
          <p:cNvSpPr txBox="1"/>
          <p:nvPr/>
        </p:nvSpPr>
        <p:spPr>
          <a:xfrm>
            <a:off x="3390900" y="5258599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Realizacja układowa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9DFB883-E055-4BE9-8CB0-12548BB4B615}"/>
              </a:ext>
            </a:extLst>
          </p:cNvPr>
          <p:cNvSpPr txBox="1"/>
          <p:nvPr/>
        </p:nvSpPr>
        <p:spPr>
          <a:xfrm>
            <a:off x="514350" y="134157"/>
            <a:ext cx="11757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z zakreślonymi polami dla minimalizacji funkcji. Dla pełnej minimalizacji X należy potraktować jak jedynkę</a:t>
            </a:r>
          </a:p>
        </p:txBody>
      </p:sp>
    </p:spTree>
    <p:extLst>
      <p:ext uri="{BB962C8B-B14F-4D97-AF65-F5344CB8AC3E}">
        <p14:creationId xmlns:p14="http://schemas.microsoft.com/office/powerpoint/2010/main" val="26019800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ECEEB30-4B8B-498D-82B5-942E32006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260350"/>
            <a:ext cx="7069137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4">
            <a:extLst>
              <a:ext uri="{FF2B5EF4-FFF2-40B4-BE49-F238E27FC236}">
                <a16:creationId xmlns:a16="http://schemas.microsoft.com/office/drawing/2014/main" id="{EB683ECE-DC52-4280-84DF-BA37585BB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sp>
        <p:nvSpPr>
          <p:cNvPr id="2052" name="Rectangle 5">
            <a:extLst>
              <a:ext uri="{FF2B5EF4-FFF2-40B4-BE49-F238E27FC236}">
                <a16:creationId xmlns:a16="http://schemas.microsoft.com/office/drawing/2014/main" id="{F98AE91A-D1A3-46F8-916C-FDE79D6CC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10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85816E97-9537-4A23-84BB-05C14727B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F326DFB-979E-45CB-AD9C-9A08A235F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5229225"/>
            <a:ext cx="8001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8">
            <a:extLst>
              <a:ext uri="{FF2B5EF4-FFF2-40B4-BE49-F238E27FC236}">
                <a16:creationId xmlns:a16="http://schemas.microsoft.com/office/drawing/2014/main" id="{AB087D58-13F6-4E40-BD1A-B70E6EA8C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0916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056" name="Rectangle 10">
            <a:extLst>
              <a:ext uri="{FF2B5EF4-FFF2-40B4-BE49-F238E27FC236}">
                <a16:creationId xmlns:a16="http://schemas.microsoft.com/office/drawing/2014/main" id="{02D5DF07-70A5-471B-B393-9B789021C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sp>
        <p:nvSpPr>
          <p:cNvPr id="2057" name="Rectangle 11">
            <a:extLst>
              <a:ext uri="{FF2B5EF4-FFF2-40B4-BE49-F238E27FC236}">
                <a16:creationId xmlns:a16="http://schemas.microsoft.com/office/drawing/2014/main" id="{3F64301B-B426-4E44-A209-ECE87CFF4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10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058" name="Rectangle 13">
            <a:extLst>
              <a:ext uri="{FF2B5EF4-FFF2-40B4-BE49-F238E27FC236}">
                <a16:creationId xmlns:a16="http://schemas.microsoft.com/office/drawing/2014/main" id="{429821D4-8B54-4EAA-A820-203C91F93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pic>
        <p:nvPicPr>
          <p:cNvPr id="2059" name="Picture 12">
            <a:extLst>
              <a:ext uri="{FF2B5EF4-FFF2-40B4-BE49-F238E27FC236}">
                <a16:creationId xmlns:a16="http://schemas.microsoft.com/office/drawing/2014/main" id="{069D8AFC-7734-4C20-A694-596061349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6019800"/>
            <a:ext cx="1657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Rectangle 14">
            <a:extLst>
              <a:ext uri="{FF2B5EF4-FFF2-40B4-BE49-F238E27FC236}">
                <a16:creationId xmlns:a16="http://schemas.microsoft.com/office/drawing/2014/main" id="{988597DB-A444-4D67-9430-DD160AF43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10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061" name="Rectangle 16">
            <a:extLst>
              <a:ext uri="{FF2B5EF4-FFF2-40B4-BE49-F238E27FC236}">
                <a16:creationId xmlns:a16="http://schemas.microsoft.com/office/drawing/2014/main" id="{98744991-DCE0-48CF-A636-8BD54715A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pic>
        <p:nvPicPr>
          <p:cNvPr id="2062" name="Picture 15">
            <a:extLst>
              <a:ext uri="{FF2B5EF4-FFF2-40B4-BE49-F238E27FC236}">
                <a16:creationId xmlns:a16="http://schemas.microsoft.com/office/drawing/2014/main" id="{95817B16-0580-44D8-BDF0-1C972103F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4508500"/>
            <a:ext cx="1657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3" name="Rectangle 17">
            <a:extLst>
              <a:ext uri="{FF2B5EF4-FFF2-40B4-BE49-F238E27FC236}">
                <a16:creationId xmlns:a16="http://schemas.microsoft.com/office/drawing/2014/main" id="{900E92DF-2435-4150-BB8E-26C126C0E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10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>
            <a:extLst>
              <a:ext uri="{FF2B5EF4-FFF2-40B4-BE49-F238E27FC236}">
                <a16:creationId xmlns:a16="http://schemas.microsoft.com/office/drawing/2014/main" id="{273E46D7-2A0C-404C-B681-047F527F8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88913"/>
            <a:ext cx="6461125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5">
            <a:extLst>
              <a:ext uri="{FF2B5EF4-FFF2-40B4-BE49-F238E27FC236}">
                <a16:creationId xmlns:a16="http://schemas.microsoft.com/office/drawing/2014/main" id="{6C5DF28E-16B6-4E39-B6B8-40673E2E2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0B00C148-5255-4AA5-BDAA-603B119F0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249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3077" name="Rectangle 8">
            <a:extLst>
              <a:ext uri="{FF2B5EF4-FFF2-40B4-BE49-F238E27FC236}">
                <a16:creationId xmlns:a16="http://schemas.microsoft.com/office/drawing/2014/main" id="{8925C53D-1D5C-43FE-B7B3-DCC83D871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pic>
        <p:nvPicPr>
          <p:cNvPr id="3078" name="Picture 7">
            <a:extLst>
              <a:ext uri="{FF2B5EF4-FFF2-40B4-BE49-F238E27FC236}">
                <a16:creationId xmlns:a16="http://schemas.microsoft.com/office/drawing/2014/main" id="{FC28F123-674A-4F10-A8C4-109C281B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9" y="1268413"/>
            <a:ext cx="1609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9">
            <a:extLst>
              <a:ext uri="{FF2B5EF4-FFF2-40B4-BE49-F238E27FC236}">
                <a16:creationId xmlns:a16="http://schemas.microsoft.com/office/drawing/2014/main" id="{527F04B0-BF22-4061-B2DF-8AFFC2E3F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10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3080" name="Rectangle 11">
            <a:extLst>
              <a:ext uri="{FF2B5EF4-FFF2-40B4-BE49-F238E27FC236}">
                <a16:creationId xmlns:a16="http://schemas.microsoft.com/office/drawing/2014/main" id="{18CD741B-6A7F-4EA2-B906-3D3FCA02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pic>
        <p:nvPicPr>
          <p:cNvPr id="3081" name="Picture 10">
            <a:extLst>
              <a:ext uri="{FF2B5EF4-FFF2-40B4-BE49-F238E27FC236}">
                <a16:creationId xmlns:a16="http://schemas.microsoft.com/office/drawing/2014/main" id="{5D253D2C-797B-4279-A9E7-4AA956977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9" y="3933825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Rectangle 12">
            <a:extLst>
              <a:ext uri="{FF2B5EF4-FFF2-40B4-BE49-F238E27FC236}">
                <a16:creationId xmlns:a16="http://schemas.microsoft.com/office/drawing/2014/main" id="{F7B46491-70EA-4B73-901E-ED5C159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10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3083" name="Rectangle 14">
            <a:extLst>
              <a:ext uri="{FF2B5EF4-FFF2-40B4-BE49-F238E27FC236}">
                <a16:creationId xmlns:a16="http://schemas.microsoft.com/office/drawing/2014/main" id="{23930073-8FC2-4C12-B6C7-DE104D3AE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pic>
        <p:nvPicPr>
          <p:cNvPr id="3084" name="Picture 13">
            <a:extLst>
              <a:ext uri="{FF2B5EF4-FFF2-40B4-BE49-F238E27FC236}">
                <a16:creationId xmlns:a16="http://schemas.microsoft.com/office/drawing/2014/main" id="{103D9E9C-9777-477B-AAFD-15EB2734F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652963"/>
            <a:ext cx="12477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5" name="Rectangle 15">
            <a:extLst>
              <a:ext uri="{FF2B5EF4-FFF2-40B4-BE49-F238E27FC236}">
                <a16:creationId xmlns:a16="http://schemas.microsoft.com/office/drawing/2014/main" id="{7008893F-355F-4357-9E0A-AD4BDD3BD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10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3086" name="Rectangle 17">
            <a:extLst>
              <a:ext uri="{FF2B5EF4-FFF2-40B4-BE49-F238E27FC236}">
                <a16:creationId xmlns:a16="http://schemas.microsoft.com/office/drawing/2014/main" id="{65D9327C-E9A9-4E7E-9AD7-BA5B178F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pic>
        <p:nvPicPr>
          <p:cNvPr id="3087" name="Picture 16">
            <a:extLst>
              <a:ext uri="{FF2B5EF4-FFF2-40B4-BE49-F238E27FC236}">
                <a16:creationId xmlns:a16="http://schemas.microsoft.com/office/drawing/2014/main" id="{2BD30C6A-9223-42B3-A89D-4C5017779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4" y="2060575"/>
            <a:ext cx="15335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8" name="Rectangle 18">
            <a:extLst>
              <a:ext uri="{FF2B5EF4-FFF2-40B4-BE49-F238E27FC236}">
                <a16:creationId xmlns:a16="http://schemas.microsoft.com/office/drawing/2014/main" id="{C41B2125-83C3-4660-8801-E517CCC40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10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3089" name="Rectangle 20">
            <a:extLst>
              <a:ext uri="{FF2B5EF4-FFF2-40B4-BE49-F238E27FC236}">
                <a16:creationId xmlns:a16="http://schemas.microsoft.com/office/drawing/2014/main" id="{52D91525-B9F1-4CD8-97B1-1E01E838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pic>
        <p:nvPicPr>
          <p:cNvPr id="3090" name="Picture 19">
            <a:extLst>
              <a:ext uri="{FF2B5EF4-FFF2-40B4-BE49-F238E27FC236}">
                <a16:creationId xmlns:a16="http://schemas.microsoft.com/office/drawing/2014/main" id="{AC4763C3-6773-491F-A3B2-477F70B6F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3" y="5229225"/>
            <a:ext cx="1924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1" name="Rectangle 21">
            <a:extLst>
              <a:ext uri="{FF2B5EF4-FFF2-40B4-BE49-F238E27FC236}">
                <a16:creationId xmlns:a16="http://schemas.microsoft.com/office/drawing/2014/main" id="{5AA3B2CC-58EB-44D1-8E7F-BA0679AC3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0916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3092" name="Rectangle 23">
            <a:extLst>
              <a:ext uri="{FF2B5EF4-FFF2-40B4-BE49-F238E27FC236}">
                <a16:creationId xmlns:a16="http://schemas.microsoft.com/office/drawing/2014/main" id="{FE432083-0883-45B1-A18B-DCCB2D6D3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pic>
        <p:nvPicPr>
          <p:cNvPr id="3093" name="Picture 22">
            <a:extLst>
              <a:ext uri="{FF2B5EF4-FFF2-40B4-BE49-F238E27FC236}">
                <a16:creationId xmlns:a16="http://schemas.microsoft.com/office/drawing/2014/main" id="{C1EFAF8E-8012-4B73-92A2-5C2C1408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9" y="2852738"/>
            <a:ext cx="1647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4" name="Rectangle 24">
            <a:extLst>
              <a:ext uri="{FF2B5EF4-FFF2-40B4-BE49-F238E27FC236}">
                <a16:creationId xmlns:a16="http://schemas.microsoft.com/office/drawing/2014/main" id="{20F022FA-BB6D-4552-AC92-4F149B94F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10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86256AF7-3795-43CA-8862-D63C7B082BBB}"/>
              </a:ext>
            </a:extLst>
          </p:cNvPr>
          <p:cNvSpPr/>
          <p:nvPr/>
        </p:nvSpPr>
        <p:spPr>
          <a:xfrm>
            <a:off x="2824064" y="24229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pl-PL" alt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Techniki realizacyjne</a:t>
            </a:r>
          </a:p>
          <a:p>
            <a:pPr algn="ctr">
              <a:spcBef>
                <a:spcPct val="0"/>
              </a:spcBef>
            </a:pPr>
            <a:r>
              <a:rPr lang="pl-PL" altLang="pl-PL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RTL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C0D3610-175A-4567-8AD7-524A839D9363}"/>
              </a:ext>
            </a:extLst>
          </p:cNvPr>
          <p:cNvSpPr txBox="1"/>
          <p:nvPr/>
        </p:nvSpPr>
        <p:spPr>
          <a:xfrm>
            <a:off x="929296" y="1257954"/>
            <a:ext cx="10494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Podstawą do budowy w tej technice bramki logicznej jest zastosowanie pojedynczego tranzystora w konfiguracji OE. Zmieniany prąd bramki przełącza tranzystor od nasycenia do zatkania.</a:t>
            </a:r>
          </a:p>
        </p:txBody>
      </p:sp>
      <p:pic>
        <p:nvPicPr>
          <p:cNvPr id="6" name="Obraz 1">
            <a:extLst>
              <a:ext uri="{FF2B5EF4-FFF2-40B4-BE49-F238E27FC236}">
                <a16:creationId xmlns:a16="http://schemas.microsoft.com/office/drawing/2014/main" id="{7B879BF0-0638-4FC4-B606-D161EE6BA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52" y="3582287"/>
            <a:ext cx="360045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a 6">
            <a:extLst>
              <a:ext uri="{FF2B5EF4-FFF2-40B4-BE49-F238E27FC236}">
                <a16:creationId xmlns:a16="http://schemas.microsoft.com/office/drawing/2014/main" id="{840B41F4-FF08-4ADF-B48A-4FAE8F7B7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9174" y="3053359"/>
            <a:ext cx="39147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467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Obraz 1">
            <a:extLst>
              <a:ext uri="{FF2B5EF4-FFF2-40B4-BE49-F238E27FC236}">
                <a16:creationId xmlns:a16="http://schemas.microsoft.com/office/drawing/2014/main" id="{39879CB1-A4DB-4C9A-BECA-2B68058C9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038" y="2532063"/>
            <a:ext cx="5005387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pole tekstowe 2">
            <a:extLst>
              <a:ext uri="{FF2B5EF4-FFF2-40B4-BE49-F238E27FC236}">
                <a16:creationId xmlns:a16="http://schemas.microsoft.com/office/drawing/2014/main" id="{1ADD1280-B78B-4817-9399-A8980F433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2" y="381000"/>
            <a:ext cx="57610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Bramka trzystanowa (tri-state)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AC985F6-15EC-4BDF-A393-A6141ABB4D72}"/>
              </a:ext>
            </a:extLst>
          </p:cNvPr>
          <p:cNvSpPr txBox="1"/>
          <p:nvPr/>
        </p:nvSpPr>
        <p:spPr>
          <a:xfrm>
            <a:off x="1762125" y="1225411"/>
            <a:ext cx="941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Stosowana w układach tworzących magistrale/szyny systemowe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Obraz 1">
            <a:extLst>
              <a:ext uri="{FF2B5EF4-FFF2-40B4-BE49-F238E27FC236}">
                <a16:creationId xmlns:a16="http://schemas.microsoft.com/office/drawing/2014/main" id="{D0A5BC6A-1679-4E70-97AD-C644F0789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385708"/>
            <a:ext cx="1800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Obraz 2">
            <a:extLst>
              <a:ext uri="{FF2B5EF4-FFF2-40B4-BE49-F238E27FC236}">
                <a16:creationId xmlns:a16="http://schemas.microsoft.com/office/drawing/2014/main" id="{C496699D-07AE-4709-8E9A-2BBADB005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1046163"/>
            <a:ext cx="28479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Obraz 3">
            <a:extLst>
              <a:ext uri="{FF2B5EF4-FFF2-40B4-BE49-F238E27FC236}">
                <a16:creationId xmlns:a16="http://schemas.microsoft.com/office/drawing/2014/main" id="{7A550861-D53F-48B0-B8D2-4024C2F27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624138"/>
            <a:ext cx="3952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Obraz 4">
            <a:extLst>
              <a:ext uri="{FF2B5EF4-FFF2-40B4-BE49-F238E27FC236}">
                <a16:creationId xmlns:a16="http://schemas.microsoft.com/office/drawing/2014/main" id="{8347457B-E535-45A1-947D-FE7E93C83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75" y="4178300"/>
            <a:ext cx="18669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Prostokąt 5">
            <a:extLst>
              <a:ext uri="{FF2B5EF4-FFF2-40B4-BE49-F238E27FC236}">
                <a16:creationId xmlns:a16="http://schemas.microsoft.com/office/drawing/2014/main" id="{57063D6F-7BEB-4747-BF30-2DCF0734F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119063"/>
            <a:ext cx="6477000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Bramka NAND z układem Schmidt’a</a:t>
            </a:r>
            <a:endParaRPr lang="pl-PL" altLang="pl-PL" sz="3200"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48135" name="Prostokąt 1">
            <a:extLst>
              <a:ext uri="{FF2B5EF4-FFF2-40B4-BE49-F238E27FC236}">
                <a16:creationId xmlns:a16="http://schemas.microsoft.com/office/drawing/2014/main" id="{B4CE34FE-1E58-4A94-A4DC-9B5E9AA2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4" y="4635321"/>
            <a:ext cx="692705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2400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Schemat ideowy jak typowej bramki, ale wewnątrz został dołożony stopień Schmitta zrealizowany na dwóch tranzystorach powodujący powstanie dodatniego sprzężenia w układzie przyspieszającego działanie układu.. </a:t>
            </a:r>
          </a:p>
        </p:txBody>
      </p:sp>
      <p:sp>
        <p:nvSpPr>
          <p:cNvPr id="48136" name="Prostokąt 3">
            <a:extLst>
              <a:ext uri="{FF2B5EF4-FFF2-40B4-BE49-F238E27FC236}">
                <a16:creationId xmlns:a16="http://schemas.microsoft.com/office/drawing/2014/main" id="{35B2F5A8-38FE-4687-8CC5-1FF296691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065" y="6252929"/>
            <a:ext cx="6433171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l-PL" altLang="pl-PL" sz="2400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Zastosowanie, jako układ kształtowania impulsów</a:t>
            </a:r>
            <a:r>
              <a:rPr lang="pl-PL" altLang="pl-PL" sz="1800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424787E-680D-4EB8-AB24-5344ACBDC1C8}"/>
              </a:ext>
            </a:extLst>
          </p:cNvPr>
          <p:cNvSpPr txBox="1"/>
          <p:nvPr/>
        </p:nvSpPr>
        <p:spPr>
          <a:xfrm>
            <a:off x="828675" y="1385708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ACAB00B-09A6-4967-AA29-515DBAB0DC2F}"/>
              </a:ext>
            </a:extLst>
          </p:cNvPr>
          <p:cNvSpPr txBox="1"/>
          <p:nvPr/>
        </p:nvSpPr>
        <p:spPr>
          <a:xfrm>
            <a:off x="3531765" y="2256639"/>
            <a:ext cx="52832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Technologia unipolarna</a:t>
            </a:r>
          </a:p>
          <a:p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l-PL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Rodzina MOS oraz CMOS</a:t>
            </a:r>
          </a:p>
        </p:txBody>
      </p:sp>
    </p:spTree>
    <p:extLst>
      <p:ext uri="{BB962C8B-B14F-4D97-AF65-F5344CB8AC3E}">
        <p14:creationId xmlns:p14="http://schemas.microsoft.com/office/powerpoint/2010/main" val="42738123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Prostokąt 1">
            <a:extLst>
              <a:ext uri="{FF2B5EF4-FFF2-40B4-BE49-F238E27FC236}">
                <a16:creationId xmlns:a16="http://schemas.microsoft.com/office/drawing/2014/main" id="{18B61CFE-0C65-4F97-9AAE-2FBCF3581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917" y="479425"/>
            <a:ext cx="3258393" cy="74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Technologia MOS</a:t>
            </a:r>
            <a:endParaRPr lang="pl-PL" altLang="pl-PL" sz="3200" i="1" dirty="0"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pic>
        <p:nvPicPr>
          <p:cNvPr id="47107" name="Obraz 2">
            <a:extLst>
              <a:ext uri="{FF2B5EF4-FFF2-40B4-BE49-F238E27FC236}">
                <a16:creationId xmlns:a16="http://schemas.microsoft.com/office/drawing/2014/main" id="{172F4D92-F826-4018-A416-A79D29F53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500438"/>
            <a:ext cx="467995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Obraz 3">
            <a:extLst>
              <a:ext uri="{FF2B5EF4-FFF2-40B4-BE49-F238E27FC236}">
                <a16:creationId xmlns:a16="http://schemas.microsoft.com/office/drawing/2014/main" id="{06C3F09A-1A26-4EFC-9467-C2388F11F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3438525"/>
            <a:ext cx="4608513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Prostokąt 4">
            <a:extLst>
              <a:ext uri="{FF2B5EF4-FFF2-40B4-BE49-F238E27FC236}">
                <a16:creationId xmlns:a16="http://schemas.microsoft.com/office/drawing/2014/main" id="{B0C2A9AA-CF13-4916-ADFB-E5619771D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1341438"/>
            <a:ext cx="9721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Poniżej przedstawiono symbole tranzystorów typu MOS z kanałami odpowiednio n oraz p jako klucze przełączające.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Obraz 1">
            <a:extLst>
              <a:ext uri="{FF2B5EF4-FFF2-40B4-BE49-F238E27FC236}">
                <a16:creationId xmlns:a16="http://schemas.microsoft.com/office/drawing/2014/main" id="{0E1D23D6-1035-4AA1-BE78-32DB4439C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3007537"/>
            <a:ext cx="5246970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pole tekstowe 2">
            <a:extLst>
              <a:ext uri="{FF2B5EF4-FFF2-40B4-BE49-F238E27FC236}">
                <a16:creationId xmlns:a16="http://schemas.microsoft.com/office/drawing/2014/main" id="{8A095299-0881-4FB0-8019-0454517A8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113" y="677863"/>
            <a:ext cx="38667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Układy kombinacyjne</a:t>
            </a:r>
          </a:p>
        </p:txBody>
      </p:sp>
      <p:sp>
        <p:nvSpPr>
          <p:cNvPr id="12293" name="pole tekstowe 5">
            <a:extLst>
              <a:ext uri="{FF2B5EF4-FFF2-40B4-BE49-F238E27FC236}">
                <a16:creationId xmlns:a16="http://schemas.microsoft.com/office/drawing/2014/main" id="{C7E1C921-BB3F-4CC1-BDC7-014D21F5B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458" y="1537276"/>
            <a:ext cx="101430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l-PL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wyjścia Y układu cyfrowego w </a:t>
            </a:r>
            <a:r>
              <a:rPr lang="pl-PL" alt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danym momencie czasowym </a:t>
            </a: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zależy ściśle od stanów jego wejść A,B,C.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E7EB006-036C-4E65-8B0F-3B33799C04EA}"/>
              </a:ext>
            </a:extLst>
          </p:cNvPr>
          <p:cNvSpPr/>
          <p:nvPr/>
        </p:nvSpPr>
        <p:spPr>
          <a:xfrm>
            <a:off x="1319632" y="489064"/>
            <a:ext cx="100848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l-PL" alt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Poziomy elektryczne dla stanów logicznych bramek CMOS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EBFC572-BA16-447A-A385-28BAC58BB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078" y="1536085"/>
            <a:ext cx="863282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8616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Obraz 1">
            <a:extLst>
              <a:ext uri="{FF2B5EF4-FFF2-40B4-BE49-F238E27FC236}">
                <a16:creationId xmlns:a16="http://schemas.microsoft.com/office/drawing/2014/main" id="{91264159-E1F7-448C-BB16-4F5B08044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582" y="3428999"/>
            <a:ext cx="3364349" cy="286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Obraz 2">
            <a:extLst>
              <a:ext uri="{FF2B5EF4-FFF2-40B4-BE49-F238E27FC236}">
                <a16:creationId xmlns:a16="http://schemas.microsoft.com/office/drawing/2014/main" id="{E9311C40-56DC-4EA4-8FF4-9AB305DB9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127" y="3054650"/>
            <a:ext cx="1782145" cy="335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Prostokąt 3">
            <a:extLst>
              <a:ext uri="{FF2B5EF4-FFF2-40B4-BE49-F238E27FC236}">
                <a16:creationId xmlns:a16="http://schemas.microsoft.com/office/drawing/2014/main" id="{6245C7EB-FAEF-470D-95C4-889409032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621" y="72799"/>
            <a:ext cx="9256518" cy="14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Realizacja podstawowych funktorów logicznych w technologii MOS</a:t>
            </a:r>
            <a:endParaRPr lang="pl-PL" altLang="pl-PL" sz="3200" i="1" dirty="0"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48133" name="Prostokąt 4">
            <a:extLst>
              <a:ext uri="{FF2B5EF4-FFF2-40B4-BE49-F238E27FC236}">
                <a16:creationId xmlns:a16="http://schemas.microsoft.com/office/drawing/2014/main" id="{58141B8B-9D93-48A2-9186-5E2F1A940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582" y="1973707"/>
            <a:ext cx="2323324" cy="66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Bramka NOR                                                                               </a:t>
            </a:r>
          </a:p>
        </p:txBody>
      </p:sp>
      <p:sp>
        <p:nvSpPr>
          <p:cNvPr id="48134" name="Prostokąt 5">
            <a:extLst>
              <a:ext uri="{FF2B5EF4-FFF2-40B4-BE49-F238E27FC236}">
                <a16:creationId xmlns:a16="http://schemas.microsoft.com/office/drawing/2014/main" id="{13B1338F-C821-4E95-AD44-4D5A63E88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374" y="1973708"/>
            <a:ext cx="2448106" cy="66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Bramka NAND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Prostokąt 1">
            <a:extLst>
              <a:ext uri="{FF2B5EF4-FFF2-40B4-BE49-F238E27FC236}">
                <a16:creationId xmlns:a16="http://schemas.microsoft.com/office/drawing/2014/main" id="{FB4C9AF2-D7BA-4848-9BD6-35ABEE511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649" y="244301"/>
            <a:ext cx="3532505" cy="74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Technologia CMOS</a:t>
            </a:r>
            <a:endParaRPr lang="pl-PL" altLang="pl-PL" sz="3200" i="1" dirty="0"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pic>
        <p:nvPicPr>
          <p:cNvPr id="49155" name="Obraz 2">
            <a:extLst>
              <a:ext uri="{FF2B5EF4-FFF2-40B4-BE49-F238E27FC236}">
                <a16:creationId xmlns:a16="http://schemas.microsoft.com/office/drawing/2014/main" id="{8AB33914-71CE-4EDB-BF06-BF0227824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56" y="2062109"/>
            <a:ext cx="48196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pole tekstowe 7">
            <a:extLst>
              <a:ext uri="{FF2B5EF4-FFF2-40B4-BE49-F238E27FC236}">
                <a16:creationId xmlns:a16="http://schemas.microsoft.com/office/drawing/2014/main" id="{8076F75B-9E74-4818-AB72-B28CDB464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490" y="4939762"/>
            <a:ext cx="60179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Realizacja inwertera – podstawa rodziny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886C0A41-CE54-4528-961B-AB673D780D8F}"/>
              </a:ext>
            </a:extLst>
          </p:cNvPr>
          <p:cNvSpPr txBox="1"/>
          <p:nvPr/>
        </p:nvSpPr>
        <p:spPr>
          <a:xfrm>
            <a:off x="1984200" y="1071061"/>
            <a:ext cx="7409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Nazwa CMOS pochodzi od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Obraz 1">
            <a:extLst>
              <a:ext uri="{FF2B5EF4-FFF2-40B4-BE49-F238E27FC236}">
                <a16:creationId xmlns:a16="http://schemas.microsoft.com/office/drawing/2014/main" id="{5770BE17-6717-4FA1-9FB8-7B6DC7C3A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02" y="1032137"/>
            <a:ext cx="5080247" cy="47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Obraz 2">
            <a:extLst>
              <a:ext uri="{FF2B5EF4-FFF2-40B4-BE49-F238E27FC236}">
                <a16:creationId xmlns:a16="http://schemas.microsoft.com/office/drawing/2014/main" id="{DE1FDA86-2A2C-422C-B25F-5294BCBC1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55" y="2528145"/>
            <a:ext cx="3937342" cy="31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Prostokąt 3">
            <a:extLst>
              <a:ext uri="{FF2B5EF4-FFF2-40B4-BE49-F238E27FC236}">
                <a16:creationId xmlns:a16="http://schemas.microsoft.com/office/drawing/2014/main" id="{096BBF78-BC11-4C92-80DD-8B2D1B3D9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68" y="1457980"/>
            <a:ext cx="4748416" cy="66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Charakterystyka bramki CMOS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54E13640-EFF2-41AA-8F54-2FE753A94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77" y="2784718"/>
            <a:ext cx="3436603" cy="30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Obraz 4">
            <a:extLst>
              <a:ext uri="{FF2B5EF4-FFF2-40B4-BE49-F238E27FC236}">
                <a16:creationId xmlns:a16="http://schemas.microsoft.com/office/drawing/2014/main" id="{E786E058-DF54-419D-BEC4-95A13F209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522" y="2720522"/>
            <a:ext cx="3436603" cy="303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5">
            <a:extLst>
              <a:ext uri="{FF2B5EF4-FFF2-40B4-BE49-F238E27FC236}">
                <a16:creationId xmlns:a16="http://schemas.microsoft.com/office/drawing/2014/main" id="{5A2D6B3D-78E7-4507-8EA4-E39E2331F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245" y="1757914"/>
            <a:ext cx="31758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Bramka typu NAND</a:t>
            </a:r>
            <a:endParaRPr lang="pl-PL" altLang="pl-PL" dirty="0"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5" name="Prostokąt 6">
            <a:extLst>
              <a:ext uri="{FF2B5EF4-FFF2-40B4-BE49-F238E27FC236}">
                <a16:creationId xmlns:a16="http://schemas.microsoft.com/office/drawing/2014/main" id="{6D3531A0-A254-443C-AECD-11B870194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174" y="1757914"/>
            <a:ext cx="28953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Bramka typu NOR</a:t>
            </a:r>
            <a:endParaRPr lang="pl-PL" altLang="pl-PL" dirty="0"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991E3C5-DBB6-4814-A995-3881517B2AC1}"/>
              </a:ext>
            </a:extLst>
          </p:cNvPr>
          <p:cNvSpPr txBox="1"/>
          <p:nvPr/>
        </p:nvSpPr>
        <p:spPr>
          <a:xfrm>
            <a:off x="4250042" y="416208"/>
            <a:ext cx="3185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Realizacje CMOS</a:t>
            </a:r>
          </a:p>
        </p:txBody>
      </p:sp>
    </p:spTree>
    <p:extLst>
      <p:ext uri="{BB962C8B-B14F-4D97-AF65-F5344CB8AC3E}">
        <p14:creationId xmlns:p14="http://schemas.microsoft.com/office/powerpoint/2010/main" val="309960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Prostokąt 1">
            <a:extLst>
              <a:ext uri="{FF2B5EF4-FFF2-40B4-BE49-F238E27FC236}">
                <a16:creationId xmlns:a16="http://schemas.microsoft.com/office/drawing/2014/main" id="{E328CA89-8BE6-440B-BA00-7D005FE66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491" y="335930"/>
            <a:ext cx="36179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Układy sekwencyjne</a:t>
            </a:r>
          </a:p>
        </p:txBody>
      </p:sp>
      <p:pic>
        <p:nvPicPr>
          <p:cNvPr id="13315" name="Obraz 2">
            <a:extLst>
              <a:ext uri="{FF2B5EF4-FFF2-40B4-BE49-F238E27FC236}">
                <a16:creationId xmlns:a16="http://schemas.microsoft.com/office/drawing/2014/main" id="{12A556E5-8DAE-40FC-ABE0-37B734C71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42" y="3363892"/>
            <a:ext cx="5781410" cy="315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pole tekstowe 3">
            <a:extLst>
              <a:ext uri="{FF2B5EF4-FFF2-40B4-BE49-F238E27FC236}">
                <a16:creationId xmlns:a16="http://schemas.microsoft.com/office/drawing/2014/main" id="{1DF4E2EF-6532-45FE-BC3D-C1E78B6F2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85" y="1109269"/>
            <a:ext cx="1093211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 wyjść Q w </a:t>
            </a:r>
            <a:r>
              <a:rPr lang="pl-PL" alt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danym momencie czasowym </a:t>
            </a: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zależy od aktualnego stanu wejść P oraz stanów wcześniejszych zapamiętanych w przerzutnikach RS.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 czasowy wyznacza zegar doprowadzony do wejścia X.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Najogólniej można powiedzieć że układy sekwencyjne to takie które mają doprowadzony zegar CLK.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pole tekstowe 1">
            <a:extLst>
              <a:ext uri="{FF2B5EF4-FFF2-40B4-BE49-F238E27FC236}">
                <a16:creationId xmlns:a16="http://schemas.microsoft.com/office/drawing/2014/main" id="{41B5AC03-82EE-46F9-909F-0A0509718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627" y="1092695"/>
            <a:ext cx="302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Liczenie binarne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F41BB34-A863-4BCC-8F97-16F07D51E06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0376" y="2166675"/>
            <a:ext cx="11410496" cy="3810274"/>
          </a:xfrm>
          <a:prstGeom prst="rect">
            <a:avLst/>
          </a:prstGeom>
          <a:blipFill>
            <a:blip r:embed="rId2"/>
            <a:stretch>
              <a:fillRect l="-801" t="-5760"/>
            </a:stretch>
          </a:blipFill>
        </p:spPr>
        <p:txBody>
          <a:bodyPr/>
          <a:lstStyle/>
          <a:p>
            <a:pPr>
              <a:defRPr/>
            </a:pPr>
            <a:r>
              <a:rPr lang="pl-PL">
                <a:noFill/>
              </a:rPr>
              <a:t> </a:t>
            </a:r>
          </a:p>
        </p:txBody>
      </p:sp>
      <p:sp>
        <p:nvSpPr>
          <p:cNvPr id="14340" name="pole tekstowe 5">
            <a:extLst>
              <a:ext uri="{FF2B5EF4-FFF2-40B4-BE49-F238E27FC236}">
                <a16:creationId xmlns:a16="http://schemas.microsoft.com/office/drawing/2014/main" id="{2A14E722-70E2-42E8-AF96-B05609910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76250"/>
            <a:ext cx="431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2400">
                <a:latin typeface="Times New Roman" panose="02020603050405020304" pitchFamily="18" charset="0"/>
                <a:cs typeface="Times New Roman" panose="02020603050405020304" pitchFamily="18" charset="0"/>
              </a:rPr>
              <a:t>W technice cyfrowej obowiązuje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>
            <a:extLst>
              <a:ext uri="{FF2B5EF4-FFF2-40B4-BE49-F238E27FC236}">
                <a16:creationId xmlns:a16="http://schemas.microsoft.com/office/drawing/2014/main" id="{9E7726A4-EF00-4E07-A59C-736472F99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8E4490B5-3C7B-4208-BDBD-35B9C381F028}"/>
              </a:ext>
            </a:extLst>
          </p:cNvPr>
          <p:cNvSpPr txBox="1"/>
          <p:nvPr/>
        </p:nvSpPr>
        <p:spPr>
          <a:xfrm>
            <a:off x="939567" y="582067"/>
            <a:ext cx="1067079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1854 roku George Boole, angielski matematyk i filozof stworzył podstawy dzisiejszej informatyki wprowadzając do matematyki i logiki pojęcia algebry Boole'a. 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Założenia :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0 gdy x ≠ 1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 gdy x ≠ 0</a:t>
            </a:r>
          </a:p>
          <a:p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 Boole'a jest strukturą matematyczną złożona z trzech działań binarnych: 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∨  (lub,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alternatywa)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∧  (i, and, koniunkcja) 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~  (nie, not, przeczenie logiczne) 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oraz wyróżnionych elementów 0 (fałsz), 1 (prawda).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tyw1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1" id="{36BEED33-4830-4DB5-805F-20440DC109AE}" vid="{3ADC12B1-7EE4-48D0-AEAE-C10600A5A050}"/>
    </a:ext>
  </a:extLst>
</a:theme>
</file>

<file path=ppt/theme/themeOverride1.xml><?xml version="1.0" encoding="utf-8"?>
<a:themeOverride xmlns:a="http://schemas.openxmlformats.org/drawingml/2006/main">
  <a:clrScheme name="Hol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Hol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Hol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Hol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Motyw1</Template>
  <TotalTime>804</TotalTime>
  <Words>2882</Words>
  <Application>Microsoft Office PowerPoint</Application>
  <PresentationFormat>Panoramiczny</PresentationFormat>
  <Paragraphs>578</Paragraphs>
  <Slides>64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64</vt:i4>
      </vt:variant>
    </vt:vector>
  </HeadingPairs>
  <TitlesOfParts>
    <vt:vector size="75" baseType="lpstr">
      <vt:lpstr>Arial</vt:lpstr>
      <vt:lpstr>Calibri</vt:lpstr>
      <vt:lpstr>Cambria Math</vt:lpstr>
      <vt:lpstr>Georgia</vt:lpstr>
      <vt:lpstr>Lucida Sans Unicode</vt:lpstr>
      <vt:lpstr>Times New Roman</vt:lpstr>
      <vt:lpstr>Verdana</vt:lpstr>
      <vt:lpstr>Wingdings</vt:lpstr>
      <vt:lpstr>Wingdings 2</vt:lpstr>
      <vt:lpstr>Wingdings 3</vt:lpstr>
      <vt:lpstr>Motyw1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Roman Krasowski</dc:creator>
  <cp:lastModifiedBy>Roman Krasowski</cp:lastModifiedBy>
  <cp:revision>51</cp:revision>
  <dcterms:created xsi:type="dcterms:W3CDTF">2020-05-10T10:26:12Z</dcterms:created>
  <dcterms:modified xsi:type="dcterms:W3CDTF">2025-02-22T18:25:44Z</dcterms:modified>
</cp:coreProperties>
</file>