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66"/>
  </p:notesMasterIdLst>
  <p:sldIdLst>
    <p:sldId id="256" r:id="rId2"/>
    <p:sldId id="324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6" r:id="rId11"/>
    <p:sldId id="335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4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279" r:id="rId6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7"/>
      <p:bold r:id="rId68"/>
      <p:italic r:id="rId69"/>
      <p:boldItalic r:id="rId70"/>
    </p:embeddedFont>
    <p:embeddedFont>
      <p:font typeface="Karla" pitchFamily="2" charset="0"/>
      <p:regular r:id="rId71"/>
      <p:bold r:id="rId72"/>
      <p:italic r:id="rId73"/>
      <p:boldItalic r:id="rId74"/>
    </p:embeddedFont>
    <p:embeddedFont>
      <p:font typeface="Raleway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53A11B-EDF2-45A1-90E4-8504DDCF06D4}">
  <a:tblStyle styleId="{0053A11B-EDF2-45A1-90E4-8504DDCF06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2" autoAdjust="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84" Type="http://schemas.openxmlformats.org/officeDocument/2006/relationships/customXml" Target="../customXml/item2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8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viewProps" Target="viewProps.xml"/><Relationship Id="rId85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45571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3_pr_background-origin.asp" TargetMode="External"/><Relationship Id="rId3" Type="http://schemas.openxmlformats.org/officeDocument/2006/relationships/hyperlink" Target="https://www.w3schools.com/cssref/css3_pr_background.asp" TargetMode="External"/><Relationship Id="rId7" Type="http://schemas.openxmlformats.org/officeDocument/2006/relationships/hyperlink" Target="https://www.w3schools.com/cssref/pr_background-image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background-color.asp" TargetMode="External"/><Relationship Id="rId11" Type="http://schemas.openxmlformats.org/officeDocument/2006/relationships/hyperlink" Target="https://www.w3schools.com/cssref/css3_pr_background-size.asp" TargetMode="External"/><Relationship Id="rId5" Type="http://schemas.openxmlformats.org/officeDocument/2006/relationships/hyperlink" Target="https://www.w3schools.com/cssref/css3_pr_background-clip.asp" TargetMode="External"/><Relationship Id="rId10" Type="http://schemas.openxmlformats.org/officeDocument/2006/relationships/hyperlink" Target="https://www.w3schools.com/cssref/pr_background-repeat.asp" TargetMode="External"/><Relationship Id="rId4" Type="http://schemas.openxmlformats.org/officeDocument/2006/relationships/hyperlink" Target="https://www.w3schools.com/cssref/pr_background-attachment.asp" TargetMode="External"/><Relationship Id="rId9" Type="http://schemas.openxmlformats.org/officeDocument/2006/relationships/hyperlink" Target="https://www.w3schools.com/cssref/pr_background-position.as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border-color.asp" TargetMode="External"/><Relationship Id="rId3" Type="http://schemas.openxmlformats.org/officeDocument/2006/relationships/hyperlink" Target="https://www.w3schools.com/cssref/pr_border.asp" TargetMode="External"/><Relationship Id="rId7" Type="http://schemas.openxmlformats.org/officeDocument/2006/relationships/hyperlink" Target="https://www.w3schools.com/cssref/pr_border-bottom_width.asp" TargetMode="External"/><Relationship Id="rId12" Type="http://schemas.openxmlformats.org/officeDocument/2006/relationships/hyperlink" Target="https://www.w3schools.com/cssref/pr_border-left_width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border-bottom_style.asp" TargetMode="External"/><Relationship Id="rId11" Type="http://schemas.openxmlformats.org/officeDocument/2006/relationships/hyperlink" Target="https://www.w3schools.com/cssref/pr_border-left_style.asp" TargetMode="External"/><Relationship Id="rId5" Type="http://schemas.openxmlformats.org/officeDocument/2006/relationships/hyperlink" Target="https://www.w3schools.com/cssref/pr_border-bottom_color.asp" TargetMode="External"/><Relationship Id="rId10" Type="http://schemas.openxmlformats.org/officeDocument/2006/relationships/hyperlink" Target="https://www.w3schools.com/cssref/pr_border-left_color.asp" TargetMode="External"/><Relationship Id="rId4" Type="http://schemas.openxmlformats.org/officeDocument/2006/relationships/hyperlink" Target="https://www.w3schools.com/cssref/pr_border-bottom.asp" TargetMode="External"/><Relationship Id="rId9" Type="http://schemas.openxmlformats.org/officeDocument/2006/relationships/hyperlink" Target="https://www.w3schools.com/cssref/pr_border-left.asp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border-style.asp" TargetMode="External"/><Relationship Id="rId13" Type="http://schemas.openxmlformats.org/officeDocument/2006/relationships/hyperlink" Target="https://www.w3schools.com/cssref/pr_border-width.asp" TargetMode="External"/><Relationship Id="rId3" Type="http://schemas.openxmlformats.org/officeDocument/2006/relationships/hyperlink" Target="https://www.w3schools.com/cssref/css3_pr_border-radius.asp" TargetMode="External"/><Relationship Id="rId7" Type="http://schemas.openxmlformats.org/officeDocument/2006/relationships/hyperlink" Target="https://www.w3schools.com/cssref/pr_border-right_width.asp" TargetMode="External"/><Relationship Id="rId12" Type="http://schemas.openxmlformats.org/officeDocument/2006/relationships/hyperlink" Target="https://www.w3schools.com/cssref/pr_border-top_width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border-right_style.asp" TargetMode="External"/><Relationship Id="rId11" Type="http://schemas.openxmlformats.org/officeDocument/2006/relationships/hyperlink" Target="https://www.w3schools.com/cssref/pr_border-top_style.asp" TargetMode="External"/><Relationship Id="rId5" Type="http://schemas.openxmlformats.org/officeDocument/2006/relationships/hyperlink" Target="https://www.w3schools.com/cssref/pr_border-right_color.asp" TargetMode="External"/><Relationship Id="rId10" Type="http://schemas.openxmlformats.org/officeDocument/2006/relationships/hyperlink" Target="https://www.w3schools.com/cssref/pr_border-top_color.asp" TargetMode="External"/><Relationship Id="rId4" Type="http://schemas.openxmlformats.org/officeDocument/2006/relationships/hyperlink" Target="https://www.w3schools.com/cssref/pr_border-right.asp" TargetMode="External"/><Relationship Id="rId9" Type="http://schemas.openxmlformats.org/officeDocument/2006/relationships/hyperlink" Target="https://www.w3schools.com/cssref/pr_border-top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element_comma.asp" TargetMode="External"/><Relationship Id="rId3" Type="http://schemas.openxmlformats.org/officeDocument/2006/relationships/hyperlink" Target="https://www.w3schools.com/cssref/sel_id.asp" TargetMode="External"/><Relationship Id="rId7" Type="http://schemas.openxmlformats.org/officeDocument/2006/relationships/hyperlink" Target="https://www.w3schools.com/cssref/sel_element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all.asp" TargetMode="External"/><Relationship Id="rId5" Type="http://schemas.openxmlformats.org/officeDocument/2006/relationships/hyperlink" Target="https://www.w3schools.com/cssref/sel_element_class.asp" TargetMode="External"/><Relationship Id="rId4" Type="http://schemas.openxmlformats.org/officeDocument/2006/relationships/hyperlink" Target="https://www.w3schools.com/cssref/sel_class.asp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padding.asp" TargetMode="External"/><Relationship Id="rId7" Type="http://schemas.openxmlformats.org/officeDocument/2006/relationships/hyperlink" Target="https://www.w3schools.com/cssref/pr_padding-top.as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padding-right.asp" TargetMode="External"/><Relationship Id="rId5" Type="http://schemas.openxmlformats.org/officeDocument/2006/relationships/hyperlink" Target="https://www.w3schools.com/cssref/pr_padding-left.asp" TargetMode="External"/><Relationship Id="rId4" Type="http://schemas.openxmlformats.org/officeDocument/2006/relationships/hyperlink" Target="https://www.w3schools.com/cssref/pr_padding-bottom.asp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outline.asp" TargetMode="External"/><Relationship Id="rId7" Type="http://schemas.openxmlformats.org/officeDocument/2006/relationships/hyperlink" Target="https://www.w3schools.com/cssref/pr_outline-width.asp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outline-style.asp" TargetMode="External"/><Relationship Id="rId5" Type="http://schemas.openxmlformats.org/officeDocument/2006/relationships/hyperlink" Target="https://www.w3schools.com/cssref/css3_pr_outline-offset.asp" TargetMode="External"/><Relationship Id="rId4" Type="http://schemas.openxmlformats.org/officeDocument/2006/relationships/hyperlink" Target="https://www.w3schools.com/cssref/pr_outline-color.asp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text_text-decoration.asp" TargetMode="External"/><Relationship Id="rId13" Type="http://schemas.openxmlformats.org/officeDocument/2006/relationships/hyperlink" Target="https://www.w3schools.com/cssref/pr_text_unicode-bidi.asp" TargetMode="External"/><Relationship Id="rId3" Type="http://schemas.openxmlformats.org/officeDocument/2006/relationships/hyperlink" Target="https://www.w3schools.com/cssref/pr_text_color.asp" TargetMode="External"/><Relationship Id="rId7" Type="http://schemas.openxmlformats.org/officeDocument/2006/relationships/hyperlink" Target="https://www.w3schools.com/cssref/pr_text_text-align.asp" TargetMode="External"/><Relationship Id="rId12" Type="http://schemas.openxmlformats.org/officeDocument/2006/relationships/hyperlink" Target="https://www.w3schools.com/cssref/css3_pr_text-overflow.asp" TargetMode="External"/><Relationship Id="rId2" Type="http://schemas.openxmlformats.org/officeDocument/2006/relationships/notesSlide" Target="../notesSlides/notesSlide53.xml"/><Relationship Id="rId16" Type="http://schemas.openxmlformats.org/officeDocument/2006/relationships/hyperlink" Target="https://www.w3schools.com/cssref/pr_text_word-spacing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dim_line-height.asp" TargetMode="External"/><Relationship Id="rId11" Type="http://schemas.openxmlformats.org/officeDocument/2006/relationships/hyperlink" Target="https://www.w3schools.com/cssref/pr_text_text-transform.asp" TargetMode="External"/><Relationship Id="rId5" Type="http://schemas.openxmlformats.org/officeDocument/2006/relationships/hyperlink" Target="https://www.w3schools.com/cssref/pr_text_letter-spacing.asp" TargetMode="External"/><Relationship Id="rId15" Type="http://schemas.openxmlformats.org/officeDocument/2006/relationships/hyperlink" Target="https://www.w3schools.com/cssref/pr_text_white-space.asp" TargetMode="External"/><Relationship Id="rId10" Type="http://schemas.openxmlformats.org/officeDocument/2006/relationships/hyperlink" Target="https://www.w3schools.com/cssref/css3_pr_text-shadow.asp" TargetMode="External"/><Relationship Id="rId4" Type="http://schemas.openxmlformats.org/officeDocument/2006/relationships/hyperlink" Target="https://www.w3schools.com/cssref/pr_text_direction.asp" TargetMode="External"/><Relationship Id="rId9" Type="http://schemas.openxmlformats.org/officeDocument/2006/relationships/hyperlink" Target="https://www.w3schools.com/cssref/pr_text_text-indent.asp" TargetMode="External"/><Relationship Id="rId14" Type="http://schemas.openxmlformats.org/officeDocument/2006/relationships/hyperlink" Target="https://www.w3schools.com/cssref/pr_pos_vertical-align.asp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font_weight.asp" TargetMode="External"/><Relationship Id="rId3" Type="http://schemas.openxmlformats.org/officeDocument/2006/relationships/hyperlink" Target="https://www.w3schools.com/cssref/pr_font_font.asp" TargetMode="External"/><Relationship Id="rId7" Type="http://schemas.openxmlformats.org/officeDocument/2006/relationships/hyperlink" Target="https://www.w3schools.com/cssref/pr_font_font-variant.asp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font_font-style.asp" TargetMode="External"/><Relationship Id="rId5" Type="http://schemas.openxmlformats.org/officeDocument/2006/relationships/hyperlink" Target="https://www.w3schools.com/cssref/pr_font_font-size.asp" TargetMode="External"/><Relationship Id="rId4" Type="http://schemas.openxmlformats.org/officeDocument/2006/relationships/hyperlink" Target="https://www.w3schools.com/cssref/pr_font_font-family.asp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list-style.asp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list-style-type.asp" TargetMode="External"/><Relationship Id="rId5" Type="http://schemas.openxmlformats.org/officeDocument/2006/relationships/hyperlink" Target="https://www.w3schools.com/cssref/pr_list-style-position.asp" TargetMode="External"/><Relationship Id="rId4" Type="http://schemas.openxmlformats.org/officeDocument/2006/relationships/hyperlink" Target="https://www.w3schools.com/cssref/pr_list-style-image.asp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pr_tab_table-layout.asp" TargetMode="External"/><Relationship Id="rId3" Type="http://schemas.openxmlformats.org/officeDocument/2006/relationships/hyperlink" Target="https://www.w3schools.com/cssref/pr_border.asp" TargetMode="External"/><Relationship Id="rId7" Type="http://schemas.openxmlformats.org/officeDocument/2006/relationships/hyperlink" Target="https://www.w3schools.com/cssref/pr_tab_empty-cells.asp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pr_tab_caption-side.asp" TargetMode="External"/><Relationship Id="rId5" Type="http://schemas.openxmlformats.org/officeDocument/2006/relationships/hyperlink" Target="https://www.w3schools.com/cssref/pr_border-spacing.asp" TargetMode="External"/><Relationship Id="rId4" Type="http://schemas.openxmlformats.org/officeDocument/2006/relationships/hyperlink" Target="https://www.w3schools.com/cssref/pr_border-collapse.a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0" dirty="0"/>
              <a:t>CSS</a:t>
            </a:r>
            <a:br>
              <a:rPr lang="en-US" b="0" dirty="0"/>
            </a:br>
            <a:r>
              <a:rPr lang="en-US" sz="2400" dirty="0">
                <a:solidFill>
                  <a:schemeClr val="tx1"/>
                </a:solidFill>
              </a:rPr>
              <a:t>presented by: Asmaa Ahmed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Backgrounds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background-color</a:t>
            </a:r>
          </a:p>
          <a:p>
            <a:r>
              <a:rPr lang="en-US" sz="1800" dirty="0"/>
              <a:t>background-image</a:t>
            </a:r>
          </a:p>
          <a:p>
            <a:r>
              <a:rPr lang="en-US" sz="1800" dirty="0"/>
              <a:t>background-repeat</a:t>
            </a:r>
          </a:p>
          <a:p>
            <a:r>
              <a:rPr lang="en-US" sz="1800" dirty="0"/>
              <a:t>background-attachment</a:t>
            </a:r>
          </a:p>
          <a:p>
            <a:r>
              <a:rPr lang="en-US" sz="1800" dirty="0"/>
              <a:t>background-position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10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4766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Backgrounds color &amp; image</a:t>
            </a:r>
            <a:br>
              <a:rPr lang="en-US" dirty="0">
                <a:solidFill>
                  <a:srgbClr val="D4D4D4"/>
                </a:solidFill>
                <a:latin typeface="Consolas"/>
              </a:rPr>
            </a:b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CSS background-color</a:t>
            </a:r>
          </a:p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background-color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lightblue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 }</a:t>
            </a:r>
          </a:p>
          <a:p>
            <a:pPr marL="76200" indent="0">
              <a:buNone/>
            </a:pP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b="1" dirty="0"/>
              <a:t>CSS background-image</a:t>
            </a:r>
            <a:endParaRPr lang="en-US" sz="1600" b="1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background-image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url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"home.jpg"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}</a:t>
            </a:r>
          </a:p>
          <a:p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11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1450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Background Repeat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CSS Background Repeat</a:t>
            </a:r>
          </a:p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background-image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url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"home.jpg"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background-repeat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repeat-x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}</a:t>
            </a:r>
          </a:p>
          <a:p>
            <a:pPr marL="76200" indent="0">
              <a:buNone/>
            </a:pPr>
            <a:r>
              <a:rPr lang="en-US" sz="1600" dirty="0"/>
              <a:t>  To repeat an image vertically, set background-repeat: repeat-y;</a:t>
            </a:r>
          </a:p>
          <a:p>
            <a:r>
              <a:rPr lang="en-US" sz="1600" dirty="0"/>
              <a:t>CSS background-repeat: no-repeat</a:t>
            </a:r>
          </a:p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background-image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url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"home.jpg"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background-repeat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no-repeat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}</a:t>
            </a:r>
          </a:p>
          <a:p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12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12316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 background-position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The background-position property is used to specify the position of the background image.</a:t>
            </a:r>
          </a:p>
          <a:p>
            <a:r>
              <a:rPr lang="en-US" sz="1800" dirty="0"/>
              <a:t>Position the background image in the top-right corner</a:t>
            </a:r>
          </a:p>
          <a:p>
            <a:r>
              <a:rPr lang="en-US" sz="1800" dirty="0">
                <a:solidFill>
                  <a:srgbClr val="D7BA7D"/>
                </a:solidFill>
                <a:latin typeface="Consolas"/>
              </a:rPr>
              <a:t>body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background-image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DCDCAA"/>
                </a:solidFill>
                <a:latin typeface="Consolas"/>
              </a:rPr>
              <a:t>url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"home.jpg"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background-repeat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no-repeat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background-position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top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  }</a:t>
            </a:r>
          </a:p>
          <a:p>
            <a:endParaRPr lang="en-US" sz="18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13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70174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Background Attachment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The background-attachment property specifies whether the background image should scroll or be fixed (will not scroll with the rest of the page)</a:t>
            </a:r>
          </a:p>
          <a:p>
            <a:r>
              <a:rPr lang="en-US" sz="1800" dirty="0">
                <a:solidFill>
                  <a:srgbClr val="D7BA7D"/>
                </a:solidFill>
                <a:latin typeface="Consolas"/>
              </a:rPr>
              <a:t>body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background-image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DCDCAA"/>
                </a:solidFill>
                <a:latin typeface="Consolas"/>
              </a:rPr>
              <a:t>url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"home.jpg"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);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background-repeat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no-repeat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background-position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top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background-attachment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fixed  /*or scroll*/ 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  }</a:t>
            </a:r>
          </a:p>
          <a:p>
            <a:endParaRPr lang="en-US" sz="18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14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3005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All CSS Background Properties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15</a:t>
            </a:fld>
            <a:endParaRPr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78763"/>
              </p:ext>
            </p:extLst>
          </p:nvPr>
        </p:nvGraphicFramePr>
        <p:xfrm>
          <a:off x="1066800" y="1428750"/>
          <a:ext cx="5495346" cy="3327398"/>
        </p:xfrm>
        <a:graphic>
          <a:graphicData uri="http://schemas.openxmlformats.org/drawingml/2006/table">
            <a:tbl>
              <a:tblPr/>
              <a:tblGrid>
                <a:gridCol w="1643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1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Property</a:t>
                      </a:r>
                    </a:p>
                  </a:txBody>
                  <a:tcPr marL="124157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Description</a:t>
                      </a:r>
                    </a:p>
                  </a:txBody>
                  <a:tcPr marL="62078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3"/>
                        </a:rPr>
                        <a:t>background</a:t>
                      </a:r>
                      <a:endParaRPr lang="en-US" sz="1100">
                        <a:effectLst/>
                      </a:endParaRPr>
                    </a:p>
                  </a:txBody>
                  <a:tcPr marL="124157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Sets all the background properties in one declaration</a:t>
                      </a:r>
                    </a:p>
                  </a:txBody>
                  <a:tcPr marL="62078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4"/>
                        </a:rPr>
                        <a:t>background-attachment</a:t>
                      </a:r>
                      <a:endParaRPr lang="en-US" sz="1100">
                        <a:effectLst/>
                      </a:endParaRPr>
                    </a:p>
                  </a:txBody>
                  <a:tcPr marL="124157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Sets whether a background image is fixed or scrolls with the rest of the page</a:t>
                      </a:r>
                    </a:p>
                  </a:txBody>
                  <a:tcPr marL="62078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5"/>
                        </a:rPr>
                        <a:t>background-clip</a:t>
                      </a:r>
                      <a:endParaRPr lang="en-US" sz="1100">
                        <a:effectLst/>
                      </a:endParaRPr>
                    </a:p>
                  </a:txBody>
                  <a:tcPr marL="124157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Specifies the painting area of the background</a:t>
                      </a:r>
                    </a:p>
                  </a:txBody>
                  <a:tcPr marL="62078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6"/>
                        </a:rPr>
                        <a:t>background-color</a:t>
                      </a:r>
                      <a:endParaRPr lang="en-US" sz="1100">
                        <a:effectLst/>
                      </a:endParaRPr>
                    </a:p>
                  </a:txBody>
                  <a:tcPr marL="124157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Sets the background color of an element</a:t>
                      </a:r>
                    </a:p>
                  </a:txBody>
                  <a:tcPr marL="62078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7"/>
                        </a:rPr>
                        <a:t>background-image</a:t>
                      </a:r>
                      <a:endParaRPr lang="en-US" sz="1100">
                        <a:effectLst/>
                      </a:endParaRPr>
                    </a:p>
                  </a:txBody>
                  <a:tcPr marL="124157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Sets the background image for an element</a:t>
                      </a:r>
                    </a:p>
                  </a:txBody>
                  <a:tcPr marL="62078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79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8"/>
                        </a:rPr>
                        <a:t>background-origin</a:t>
                      </a:r>
                      <a:endParaRPr lang="en-US" sz="1100">
                        <a:effectLst/>
                      </a:endParaRPr>
                    </a:p>
                  </a:txBody>
                  <a:tcPr marL="124157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Specifies where the background image(s) is/are positioned</a:t>
                      </a:r>
                    </a:p>
                  </a:txBody>
                  <a:tcPr marL="62078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9"/>
                        </a:rPr>
                        <a:t>background-position</a:t>
                      </a:r>
                      <a:endParaRPr lang="en-US" sz="1100">
                        <a:effectLst/>
                      </a:endParaRPr>
                    </a:p>
                  </a:txBody>
                  <a:tcPr marL="124157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Sets the starting position of a background image</a:t>
                      </a:r>
                    </a:p>
                  </a:txBody>
                  <a:tcPr marL="62078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10"/>
                        </a:rPr>
                        <a:t>background-repeat</a:t>
                      </a:r>
                      <a:endParaRPr lang="en-US" sz="1100">
                        <a:effectLst/>
                      </a:endParaRPr>
                    </a:p>
                  </a:txBody>
                  <a:tcPr marL="124157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Sets how a background image will be repeated</a:t>
                      </a:r>
                    </a:p>
                  </a:txBody>
                  <a:tcPr marL="62078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  <a:hlinkClick r:id="rId11"/>
                        </a:rPr>
                        <a:t>background-size</a:t>
                      </a:r>
                      <a:endParaRPr lang="en-US" sz="1100">
                        <a:effectLst/>
                      </a:endParaRPr>
                    </a:p>
                  </a:txBody>
                  <a:tcPr marL="124157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Specifies the size of the background image(s)</a:t>
                      </a:r>
                    </a:p>
                  </a:txBody>
                  <a:tcPr marL="62078" marR="62078" marT="62078" marB="620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170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Borders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The CSS border properties allow you to specify the style, width, and color of an element's border : </a:t>
            </a:r>
          </a:p>
          <a:p>
            <a:pPr marL="76200" indent="0">
              <a:buNone/>
            </a:pPr>
            <a:r>
              <a:rPr lang="en-US" sz="1400" b="1" dirty="0"/>
              <a:t>CSS Border Style:</a:t>
            </a:r>
          </a:p>
          <a:p>
            <a:r>
              <a:rPr lang="en-US" sz="1400" dirty="0"/>
              <a:t>dotted - Defines a dotted border</a:t>
            </a:r>
          </a:p>
          <a:p>
            <a:r>
              <a:rPr lang="en-US" sz="1400" dirty="0"/>
              <a:t>dashed - Defines a dashed border</a:t>
            </a:r>
          </a:p>
          <a:p>
            <a:r>
              <a:rPr lang="en-US" sz="1400" dirty="0"/>
              <a:t>solid - Defines a solid border</a:t>
            </a:r>
          </a:p>
          <a:p>
            <a:r>
              <a:rPr lang="en-US" sz="1400" dirty="0"/>
              <a:t>double - Defines a double border</a:t>
            </a:r>
          </a:p>
          <a:p>
            <a:r>
              <a:rPr lang="en-US" sz="1400" dirty="0"/>
              <a:t>groove - Defines a 3D grooved border. The effect depends on the border-color value</a:t>
            </a:r>
          </a:p>
          <a:p>
            <a:r>
              <a:rPr lang="en-US" sz="1400" dirty="0"/>
              <a:t>ridge - Defines a 3D ridged border. The effect depends on the border-color value</a:t>
            </a:r>
          </a:p>
          <a:p>
            <a:r>
              <a:rPr lang="en-US" sz="1400" dirty="0"/>
              <a:t>inset - Defines a 3D inset border. The effect depends on the border-color value</a:t>
            </a:r>
          </a:p>
          <a:p>
            <a:r>
              <a:rPr lang="en-US" sz="1400" dirty="0"/>
              <a:t>outset - Defines a 3D outset border. The effect depends on the border-color value</a:t>
            </a:r>
          </a:p>
          <a:p>
            <a:r>
              <a:rPr lang="en-US" sz="1400" dirty="0"/>
              <a:t>none - Defines no border</a:t>
            </a:r>
          </a:p>
          <a:p>
            <a:r>
              <a:rPr lang="en-US" sz="1400" dirty="0"/>
              <a:t>hidden - Defines a hidden border</a:t>
            </a:r>
          </a:p>
          <a:p>
            <a:endParaRPr lang="en-US" sz="14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16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698970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Borders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370700" cy="396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Example: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7BA7D"/>
                </a:solidFill>
                <a:latin typeface="Consolas"/>
              </a:rPr>
              <a:t>  p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border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5px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/>
              </a:rPr>
              <a:t>solid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 }</a:t>
            </a:r>
          </a:p>
          <a:p>
            <a:r>
              <a:rPr lang="en-US" sz="2000" b="1" dirty="0"/>
              <a:t>CSS Rounded Borders:</a:t>
            </a:r>
          </a:p>
          <a:p>
            <a:pPr marL="76200" indent="0">
              <a:buNone/>
            </a:pPr>
            <a:r>
              <a:rPr lang="en-US" sz="2000" dirty="0"/>
              <a:t>The border-radius property is used to add rounded borders to an element</a:t>
            </a:r>
            <a:endParaRPr lang="en-US" sz="2000" b="1" dirty="0"/>
          </a:p>
          <a:p>
            <a:r>
              <a:rPr lang="en-US" sz="2000" dirty="0">
                <a:solidFill>
                  <a:srgbClr val="D7BA7D"/>
                </a:solidFill>
                <a:latin typeface="Consolas"/>
              </a:rPr>
              <a:t>p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 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border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5px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/>
              </a:rPr>
              <a:t>solid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border-radius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5px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   }</a:t>
            </a:r>
          </a:p>
          <a:p>
            <a:pPr marL="76200" indent="0">
              <a:buNone/>
            </a:pPr>
            <a:endParaRPr lang="en-US" sz="20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17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84352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All CSS Border Properties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18</a:t>
            </a:fld>
            <a:endParaRPr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9775" y="1598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753686"/>
              </p:ext>
            </p:extLst>
          </p:nvPr>
        </p:nvGraphicFramePr>
        <p:xfrm>
          <a:off x="990600" y="1276350"/>
          <a:ext cx="5715000" cy="3352799"/>
        </p:xfrm>
        <a:graphic>
          <a:graphicData uri="http://schemas.openxmlformats.org/drawingml/2006/table">
            <a:tbl>
              <a:tblPr/>
              <a:tblGrid>
                <a:gridCol w="142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94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Property</a:t>
                      </a: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Description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94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3"/>
                        </a:rPr>
                        <a:t>border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all the border properties in one declaration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94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4"/>
                        </a:rPr>
                        <a:t>border-bottom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all the bottom border properties in one declaration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40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hlinkClick r:id="rId5"/>
                        </a:rPr>
                        <a:t>border-bottom-color</a:t>
                      </a:r>
                      <a:endParaRPr lang="en-US" sz="1000" dirty="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the color of the bottom border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40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6"/>
                        </a:rPr>
                        <a:t>border-bottom-style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the style of the bottom border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40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7"/>
                        </a:rPr>
                        <a:t>border-bottom-width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the width of the bottom border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94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8"/>
                        </a:rPr>
                        <a:t>border-color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the color of the four borders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94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9"/>
                        </a:rPr>
                        <a:t>border-left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all the left border properties in one declaration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94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0"/>
                        </a:rPr>
                        <a:t>border-left-color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the color of the left border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94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1"/>
                        </a:rPr>
                        <a:t>border-left-style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the style of the left border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94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2"/>
                        </a:rPr>
                        <a:t>border-left-width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Sets the width of the left border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22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All CSS Border Properties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19</a:t>
            </a:fld>
            <a:endParaRPr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9775" y="1598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57089"/>
              </p:ext>
            </p:extLst>
          </p:nvPr>
        </p:nvGraphicFramePr>
        <p:xfrm>
          <a:off x="1066800" y="1504950"/>
          <a:ext cx="5715000" cy="3428996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3"/>
                        </a:rPr>
                        <a:t>border-radius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all the four border-*-radius properties for rounded corners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4"/>
                        </a:rPr>
                        <a:t>border-right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all the right border properties in one declaration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5"/>
                        </a:rPr>
                        <a:t>border-right-color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the color of the right border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6"/>
                        </a:rPr>
                        <a:t>border-right-style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the style of the right border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7"/>
                        </a:rPr>
                        <a:t>border-right-width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the width of the right border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8"/>
                        </a:rPr>
                        <a:t>border-style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the style of the four borders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9"/>
                        </a:rPr>
                        <a:t>border-top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all the top border properties in one declaration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0"/>
                        </a:rPr>
                        <a:t>border-top-color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the color of the top border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1"/>
                        </a:rPr>
                        <a:t>border-top-style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the style of the top border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2"/>
                        </a:rPr>
                        <a:t>border-top-width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Sets the width of the top border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9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hlinkClick r:id="rId13"/>
                        </a:rPr>
                        <a:t>border-width</a:t>
                      </a:r>
                      <a:endParaRPr lang="en-US" sz="1000">
                        <a:effectLst/>
                      </a:endParaRPr>
                    </a:p>
                  </a:txBody>
                  <a:tcPr marL="10873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Sets the width of the four borders</a:t>
                      </a:r>
                    </a:p>
                  </a:txBody>
                  <a:tcPr marL="54369" marR="54369" marT="54369" marB="543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86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b="1" dirty="0"/>
              <a:t>What is CSS?</a:t>
            </a:r>
          </a:p>
          <a:p>
            <a:r>
              <a:rPr lang="en-US" sz="1800" b="1" dirty="0"/>
              <a:t>CSS</a:t>
            </a:r>
            <a:r>
              <a:rPr lang="en-US" sz="1800" dirty="0"/>
              <a:t> stands for </a:t>
            </a:r>
            <a:r>
              <a:rPr lang="en-US" sz="1800" b="1" dirty="0"/>
              <a:t>C</a:t>
            </a:r>
            <a:r>
              <a:rPr lang="en-US" sz="1800" dirty="0"/>
              <a:t>ascading </a:t>
            </a:r>
            <a:r>
              <a:rPr lang="en-US" sz="1800" b="1" dirty="0"/>
              <a:t>S</a:t>
            </a:r>
            <a:r>
              <a:rPr lang="en-US" sz="1800" dirty="0"/>
              <a:t>tyle </a:t>
            </a:r>
            <a:r>
              <a:rPr lang="en-US" sz="1800" b="1" dirty="0"/>
              <a:t>S</a:t>
            </a:r>
            <a:r>
              <a:rPr lang="en-US" sz="1800" dirty="0"/>
              <a:t>heets</a:t>
            </a:r>
          </a:p>
          <a:p>
            <a:r>
              <a:rPr lang="en-US" sz="1800" dirty="0"/>
              <a:t>CSS describes </a:t>
            </a:r>
            <a:r>
              <a:rPr lang="en-US" sz="1800" b="1" dirty="0"/>
              <a:t>how HTML elements are to be displayed on screen, paper, or in other media</a:t>
            </a:r>
            <a:endParaRPr lang="en-US" sz="1800" dirty="0"/>
          </a:p>
          <a:p>
            <a:r>
              <a:rPr lang="en-US" sz="1800" dirty="0"/>
              <a:t>CSS </a:t>
            </a:r>
            <a:r>
              <a:rPr lang="en-US" sz="1800" b="1" dirty="0"/>
              <a:t>saves a lot of work</a:t>
            </a:r>
            <a:r>
              <a:rPr lang="en-US" sz="1800" dirty="0"/>
              <a:t>. It can control the layout of multiple web pages all at once</a:t>
            </a:r>
          </a:p>
          <a:p>
            <a:r>
              <a:rPr lang="en-US" sz="1800" dirty="0"/>
              <a:t>External stylesheets are stored in </a:t>
            </a:r>
            <a:r>
              <a:rPr lang="en-US" sz="1800" b="1" dirty="0"/>
              <a:t>CSS files</a:t>
            </a:r>
            <a:endParaRPr lang="en-US" sz="1800" dirty="0"/>
          </a:p>
          <a:p>
            <a:pPr marL="76200" indent="0">
              <a:buNone/>
            </a:pPr>
            <a:r>
              <a:rPr lang="en-US" sz="1800" b="1" dirty="0"/>
              <a:t>Why Use CSS?</a:t>
            </a:r>
          </a:p>
          <a:p>
            <a:r>
              <a:rPr lang="en-US" sz="1800" dirty="0"/>
              <a:t>CSS is used to define styles for your web pages, including the design, layout and variations in display for different devices and screen sizes.</a:t>
            </a:r>
          </a:p>
          <a:p>
            <a:pPr marL="76200" indent="0">
              <a:buNone/>
            </a:pPr>
            <a:br>
              <a:rPr lang="en-US" sz="1800" dirty="0"/>
            </a:br>
            <a:r>
              <a:rPr lang="en-US" sz="1800" dirty="0"/>
              <a:t>.</a:t>
            </a:r>
            <a:endParaRPr lang="ar-EG" sz="1800" dirty="0"/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2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117923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Margins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The CSS margin properties are used to create space around elements, outside of any defined borders.</a:t>
            </a:r>
          </a:p>
          <a:p>
            <a:r>
              <a:rPr lang="en-US" sz="2000" dirty="0"/>
              <a:t>With CSS, you have full control over the margins. There are properties for setting the margin for each side of an element (top, right, bottom, and left).</a:t>
            </a:r>
          </a:p>
          <a:p>
            <a:pPr marL="76200" indent="0">
              <a:buNone/>
            </a:pPr>
            <a:r>
              <a:rPr lang="en-US" sz="2000" b="1" dirty="0"/>
              <a:t>Margin - Individual Sides</a:t>
            </a:r>
          </a:p>
          <a:p>
            <a:r>
              <a:rPr lang="en-US" sz="2000" dirty="0"/>
              <a:t>margin-top</a:t>
            </a:r>
          </a:p>
          <a:p>
            <a:r>
              <a:rPr lang="en-US" sz="2000" dirty="0"/>
              <a:t>margin-right</a:t>
            </a:r>
          </a:p>
          <a:p>
            <a:r>
              <a:rPr lang="en-US" sz="2000" dirty="0"/>
              <a:t>margin-bottom</a:t>
            </a:r>
          </a:p>
          <a:p>
            <a:r>
              <a:rPr lang="en-US" sz="2000" dirty="0"/>
              <a:t>margin-left</a:t>
            </a:r>
          </a:p>
          <a:p>
            <a:endParaRPr lang="en-US" sz="20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20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041790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Margins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solidFill>
                  <a:srgbClr val="D7BA7D"/>
                </a:solidFill>
                <a:latin typeface="Consolas"/>
              </a:rPr>
              <a:t>p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margin-top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100px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margin-bottom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100px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margin-right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150px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margin-left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80px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}</a:t>
            </a:r>
          </a:p>
          <a:p>
            <a:r>
              <a:rPr lang="en-US" sz="2000" dirty="0"/>
              <a:t>Use the margin shorthand property with four values:</a:t>
            </a:r>
            <a:endParaRPr lang="en-US" sz="2000" dirty="0">
              <a:solidFill>
                <a:srgbClr val="D4D4D4"/>
              </a:solidFill>
              <a:latin typeface="Consolas"/>
            </a:endParaRPr>
          </a:p>
          <a:p>
            <a:r>
              <a:rPr lang="en-US" sz="2000" dirty="0">
                <a:solidFill>
                  <a:srgbClr val="D7BA7D"/>
                </a:solidFill>
                <a:latin typeface="Consolas"/>
              </a:rPr>
              <a:t>p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margin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25px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50px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75px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100px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 }</a:t>
            </a:r>
          </a:p>
          <a:p>
            <a:endParaRPr lang="en-US" sz="20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21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29537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Margins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Use the margin shorthand property with four values:</a:t>
            </a:r>
            <a:endParaRPr lang="en-US" sz="2000" dirty="0">
              <a:solidFill>
                <a:srgbClr val="D4D4D4"/>
              </a:solidFill>
              <a:latin typeface="Consolas"/>
            </a:endParaRPr>
          </a:p>
          <a:p>
            <a:r>
              <a:rPr lang="en-US" sz="2000" dirty="0">
                <a:solidFill>
                  <a:srgbClr val="D7BA7D"/>
                </a:solidFill>
                <a:latin typeface="Consolas"/>
              </a:rPr>
              <a:t>p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margin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25px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50px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75px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100px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 }</a:t>
            </a:r>
          </a:p>
          <a:p>
            <a:r>
              <a:rPr lang="en-US" sz="2000" dirty="0"/>
              <a:t>top margin is 25px</a:t>
            </a:r>
          </a:p>
          <a:p>
            <a:r>
              <a:rPr lang="en-US" sz="2000" dirty="0"/>
              <a:t>right margin is 50px</a:t>
            </a:r>
          </a:p>
          <a:p>
            <a:r>
              <a:rPr lang="en-US" sz="2000" dirty="0"/>
              <a:t>bottom margin is 75px</a:t>
            </a:r>
          </a:p>
          <a:p>
            <a:r>
              <a:rPr lang="en-US" sz="2000" dirty="0"/>
              <a:t>left margin is 100px</a:t>
            </a:r>
          </a:p>
          <a:p>
            <a:endParaRPr lang="en-US" sz="20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22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9743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Margins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Use the margin shorthand property with three values:</a:t>
            </a:r>
            <a:endParaRPr lang="en-US" sz="2000" dirty="0">
              <a:solidFill>
                <a:srgbClr val="D4D4D4"/>
              </a:solidFill>
              <a:latin typeface="Consolas"/>
            </a:endParaRPr>
          </a:p>
          <a:p>
            <a:r>
              <a:rPr lang="en-US" sz="2000" dirty="0">
                <a:solidFill>
                  <a:srgbClr val="D7BA7D"/>
                </a:solidFill>
                <a:latin typeface="Consolas"/>
              </a:rPr>
              <a:t>p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margin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25px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50px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75px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}</a:t>
            </a:r>
          </a:p>
          <a:p>
            <a:r>
              <a:rPr lang="en-US" sz="2000" dirty="0"/>
              <a:t>top margin is 25px</a:t>
            </a:r>
          </a:p>
          <a:p>
            <a:r>
              <a:rPr lang="en-US" sz="2000" dirty="0"/>
              <a:t>right and left margins are 50px</a:t>
            </a:r>
          </a:p>
          <a:p>
            <a:r>
              <a:rPr lang="en-US" sz="2000" dirty="0"/>
              <a:t>bottom margin is 75px</a:t>
            </a:r>
          </a:p>
          <a:p>
            <a:endParaRPr lang="en-US" sz="20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23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515390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Margins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Use the margin shorthand property with two values:</a:t>
            </a:r>
            <a:endParaRPr lang="en-US" sz="2000" dirty="0">
              <a:solidFill>
                <a:srgbClr val="D4D4D4"/>
              </a:solidFill>
              <a:latin typeface="Consolas"/>
            </a:endParaRPr>
          </a:p>
          <a:p>
            <a:r>
              <a:rPr lang="en-US" sz="2000" dirty="0">
                <a:solidFill>
                  <a:srgbClr val="D7BA7D"/>
                </a:solidFill>
                <a:latin typeface="Consolas"/>
              </a:rPr>
              <a:t>p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margin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25px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50px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}</a:t>
            </a:r>
          </a:p>
          <a:p>
            <a:r>
              <a:rPr lang="en-US" sz="2000" b="1" dirty="0"/>
              <a:t>margin: 25px 50px;</a:t>
            </a:r>
          </a:p>
          <a:p>
            <a:r>
              <a:rPr lang="en-US" sz="2000" dirty="0"/>
              <a:t>top and bottom margins are 25px</a:t>
            </a:r>
          </a:p>
          <a:p>
            <a:r>
              <a:rPr lang="en-US" sz="2000" dirty="0"/>
              <a:t>right and left margins are 50px</a:t>
            </a:r>
          </a:p>
          <a:p>
            <a:endParaRPr lang="en-US" sz="20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24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881037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Margins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Use the margin shorthand property with one values:</a:t>
            </a:r>
            <a:endParaRPr lang="en-US" sz="2000" dirty="0">
              <a:solidFill>
                <a:srgbClr val="D4D4D4"/>
              </a:solidFill>
              <a:latin typeface="Consolas"/>
            </a:endParaRPr>
          </a:p>
          <a:p>
            <a:r>
              <a:rPr lang="en-US" sz="2000" dirty="0">
                <a:solidFill>
                  <a:srgbClr val="D7BA7D"/>
                </a:solidFill>
                <a:latin typeface="Consolas"/>
              </a:rPr>
              <a:t>p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margin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25px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 }</a:t>
            </a:r>
          </a:p>
          <a:p>
            <a:r>
              <a:rPr lang="en-US" sz="2000" b="1" dirty="0"/>
              <a:t>margin: 25px;</a:t>
            </a:r>
          </a:p>
          <a:p>
            <a:r>
              <a:rPr lang="en-US" sz="2000" dirty="0"/>
              <a:t>all four margins are 25px</a:t>
            </a:r>
          </a:p>
          <a:p>
            <a:endParaRPr lang="en-US" sz="20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25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109788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Margins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370700" cy="41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2000" b="1" dirty="0"/>
              <a:t>The auto Value:</a:t>
            </a:r>
          </a:p>
          <a:p>
            <a:r>
              <a:rPr lang="en-US" sz="2000" dirty="0"/>
              <a:t>You can set the margin property to auto to horizontally center the element within its container.</a:t>
            </a:r>
          </a:p>
          <a:p>
            <a:r>
              <a:rPr lang="en-US" sz="2000" dirty="0"/>
              <a:t>The element will then take up the specified width, and the remaining space will be split equally between the left and right margins.</a:t>
            </a:r>
          </a:p>
          <a:p>
            <a:r>
              <a:rPr lang="en-US" sz="2000" dirty="0">
                <a:solidFill>
                  <a:srgbClr val="D7BA7D"/>
                </a:solidFill>
                <a:latin typeface="Consolas"/>
              </a:rPr>
              <a:t>div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width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300px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margin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CE9178"/>
                </a:solidFill>
                <a:latin typeface="Consolas"/>
              </a:rPr>
              <a:t>auto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border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1px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/>
              </a:rPr>
              <a:t>solid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}</a:t>
            </a:r>
          </a:p>
          <a:p>
            <a:endParaRPr lang="en-US" sz="20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26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46955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Margins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370700" cy="41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/>
              <a:t>The inherit Value:</a:t>
            </a:r>
          </a:p>
          <a:p>
            <a:r>
              <a:rPr lang="en-US" sz="2000" dirty="0"/>
              <a:t>This example lets the left margin of the &lt;p class="ex1"&gt; element be inherited from the parent element (&lt;div&gt;)</a:t>
            </a:r>
          </a:p>
          <a:p>
            <a:r>
              <a:rPr lang="en-US" sz="2000" dirty="0">
                <a:solidFill>
                  <a:srgbClr val="D7BA7D"/>
                </a:solidFill>
                <a:latin typeface="Consolas"/>
              </a:rPr>
              <a:t>div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border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1px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/>
              </a:rPr>
              <a:t>solid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margin-left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100px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}</a:t>
            </a:r>
            <a:br>
              <a:rPr lang="en-US" sz="2000" dirty="0">
                <a:solidFill>
                  <a:srgbClr val="D4D4D4"/>
                </a:solidFill>
                <a:latin typeface="Consolas"/>
              </a:rPr>
            </a:br>
            <a:r>
              <a:rPr lang="en-US" sz="2000" dirty="0">
                <a:solidFill>
                  <a:srgbClr val="D7BA7D"/>
                </a:solidFill>
                <a:latin typeface="Consolas"/>
              </a:rPr>
              <a:t>p.ex1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margin-left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CE9178"/>
                </a:solidFill>
                <a:latin typeface="Consolas"/>
              </a:rPr>
              <a:t>inherit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}</a:t>
            </a:r>
          </a:p>
          <a:p>
            <a:endParaRPr lang="en-US" sz="20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27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96830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Padding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370700" cy="41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2000" b="1" dirty="0"/>
              <a:t>CSS Padding:</a:t>
            </a:r>
          </a:p>
          <a:p>
            <a:r>
              <a:rPr lang="en-US" sz="2000" dirty="0"/>
              <a:t>The CSS padding properties are used to generate space around an element's content, inside of any defined borders.</a:t>
            </a:r>
          </a:p>
          <a:p>
            <a:r>
              <a:rPr lang="en-US" sz="2000" dirty="0"/>
              <a:t>With CSS, you have full control over the padding. There are properties for setting the padding for each side of an element (top, right, bottom, and left):</a:t>
            </a:r>
          </a:p>
          <a:p>
            <a:r>
              <a:rPr lang="en-US" sz="2000" dirty="0"/>
              <a:t>padding-top</a:t>
            </a:r>
          </a:p>
          <a:p>
            <a:r>
              <a:rPr lang="en-US" sz="2000" dirty="0"/>
              <a:t>padding-right</a:t>
            </a:r>
          </a:p>
          <a:p>
            <a:r>
              <a:rPr lang="en-US" sz="2000" dirty="0"/>
              <a:t>padding-bottom</a:t>
            </a:r>
          </a:p>
          <a:p>
            <a:r>
              <a:rPr lang="en-US" sz="2000" dirty="0"/>
              <a:t>padding-left</a:t>
            </a:r>
          </a:p>
          <a:p>
            <a:endParaRPr lang="en-US" sz="20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28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21842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Padding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370700" cy="41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2000" dirty="0">
              <a:solidFill>
                <a:srgbClr val="D7BA7D"/>
              </a:solidFill>
              <a:latin typeface="Consolas"/>
            </a:endParaRPr>
          </a:p>
          <a:p>
            <a:r>
              <a:rPr lang="en-US" sz="2000" dirty="0">
                <a:solidFill>
                  <a:srgbClr val="D7BA7D"/>
                </a:solidFill>
                <a:latin typeface="Consolas"/>
              </a:rPr>
              <a:t>div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padding-top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50px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padding-right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30px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padding-bottom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50px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2000" dirty="0">
                <a:solidFill>
                  <a:srgbClr val="9CDCFE"/>
                </a:solidFill>
                <a:latin typeface="Consolas"/>
              </a:rPr>
              <a:t>padding-left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2000" dirty="0">
                <a:solidFill>
                  <a:srgbClr val="B5CEA8"/>
                </a:solidFill>
                <a:latin typeface="Consolas"/>
              </a:rPr>
              <a:t>80px</a:t>
            </a:r>
            <a:r>
              <a:rPr lang="en-US" sz="20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/>
              </a:rPr>
              <a:t>  }</a:t>
            </a:r>
          </a:p>
          <a:p>
            <a:pPr marL="76200" indent="0">
              <a:buNone/>
            </a:pPr>
            <a:endParaRPr lang="en-US" sz="2000" dirty="0">
              <a:solidFill>
                <a:srgbClr val="D4D4D4"/>
              </a:solidFill>
              <a:latin typeface="Consolas"/>
            </a:endParaRPr>
          </a:p>
          <a:p>
            <a:endParaRPr lang="en-US" sz="20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29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20624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Selectors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dirty="0"/>
              <a:t>CSS selectors are used to "find" (or select) the HTML elements you want to style.</a:t>
            </a:r>
            <a:endParaRPr lang="ar-EG" sz="1800" dirty="0"/>
          </a:p>
          <a:p>
            <a:pPr marL="76200" indent="0">
              <a:buNone/>
            </a:pPr>
            <a:endParaRPr lang="en-US" sz="1800" dirty="0"/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3</a:t>
            </a:fld>
            <a:endParaRPr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28120"/>
              </p:ext>
            </p:extLst>
          </p:nvPr>
        </p:nvGraphicFramePr>
        <p:xfrm>
          <a:off x="533400" y="1885950"/>
          <a:ext cx="6745434" cy="2773680"/>
        </p:xfrm>
        <a:graphic>
          <a:graphicData uri="http://schemas.openxmlformats.org/drawingml/2006/table">
            <a:tbl>
              <a:tblPr/>
              <a:tblGrid>
                <a:gridCol w="1610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2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 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3"/>
                        </a:rPr>
                        <a:t>#</a:t>
                      </a:r>
                      <a:r>
                        <a:rPr lang="en-US" i="1" dirty="0">
                          <a:effectLst/>
                          <a:hlinkClick r:id="rId3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#firstname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the element with id="firstname"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.</a:t>
                      </a:r>
                      <a:r>
                        <a:rPr lang="en-US" i="1">
                          <a:effectLst/>
                          <a:hlinkClick r:id="rId4"/>
                        </a:rPr>
                        <a:t>class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.intro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elements with class="intro"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i="1" dirty="0" err="1">
                          <a:effectLst/>
                          <a:hlinkClick r:id="rId5"/>
                        </a:rPr>
                        <a:t>element.class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p.intro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only &lt;p&gt; elements with class="intro"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6"/>
                        </a:rPr>
                        <a:t>*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elements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  <a:hlinkClick r:id="rId7"/>
                        </a:rPr>
                        <a:t>element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&lt;p&gt; elements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  <a:hlinkClick r:id="rId8"/>
                        </a:rPr>
                        <a:t>element,element,..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div, 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all &lt;div&gt; elements and all &lt;p&gt; elements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952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Padding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370700" cy="41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If the padding property has four values: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25px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50px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75px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100px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  }</a:t>
            </a:r>
            <a:endParaRPr lang="en-US" b="1" dirty="0"/>
          </a:p>
          <a:p>
            <a:r>
              <a:rPr lang="en-US" b="1" dirty="0"/>
              <a:t>padding: 25px 50px 75px 100px;</a:t>
            </a:r>
            <a:endParaRPr lang="en-US" dirty="0"/>
          </a:p>
          <a:p>
            <a:pPr lvl="1"/>
            <a:r>
              <a:rPr lang="en-US" dirty="0"/>
              <a:t>top padding is 25px</a:t>
            </a:r>
          </a:p>
          <a:p>
            <a:pPr lvl="1"/>
            <a:r>
              <a:rPr lang="en-US" dirty="0"/>
              <a:t>right padding is 50px</a:t>
            </a:r>
          </a:p>
          <a:p>
            <a:pPr lvl="1"/>
            <a:r>
              <a:rPr lang="en-US" dirty="0"/>
              <a:t>bottom padding is 75px</a:t>
            </a:r>
          </a:p>
          <a:p>
            <a:pPr lvl="1"/>
            <a:r>
              <a:rPr lang="en-US" dirty="0"/>
              <a:t>left padding is 100px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30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087302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Padding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370700" cy="41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If the padding property has three values: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25px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50px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75px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  }</a:t>
            </a:r>
            <a:endParaRPr lang="en-US" b="1" dirty="0"/>
          </a:p>
          <a:p>
            <a:r>
              <a:rPr lang="en-US" b="1" dirty="0"/>
              <a:t>padding: 25px 50px 75px;</a:t>
            </a:r>
            <a:endParaRPr lang="en-US" dirty="0"/>
          </a:p>
          <a:p>
            <a:pPr lvl="1"/>
            <a:r>
              <a:rPr lang="en-US" dirty="0"/>
              <a:t>top padding is 25px</a:t>
            </a:r>
          </a:p>
          <a:p>
            <a:pPr lvl="1"/>
            <a:r>
              <a:rPr lang="en-US" dirty="0"/>
              <a:t>right and left paddings are 50px</a:t>
            </a:r>
          </a:p>
          <a:p>
            <a:pPr lvl="1"/>
            <a:r>
              <a:rPr lang="en-US" dirty="0"/>
              <a:t>bottom padding is 75px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31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785929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Padding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370700" cy="41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If the padding property has two values: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25px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50px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 }</a:t>
            </a:r>
            <a:endParaRPr lang="en-US" b="1" dirty="0"/>
          </a:p>
          <a:p>
            <a:r>
              <a:rPr lang="en-US" b="1" dirty="0"/>
              <a:t>padding: 25px 50px;</a:t>
            </a:r>
            <a:endParaRPr lang="en-US" dirty="0"/>
          </a:p>
          <a:p>
            <a:pPr lvl="1"/>
            <a:r>
              <a:rPr lang="en-US" dirty="0"/>
              <a:t>top and bottom paddings are 25px</a:t>
            </a:r>
          </a:p>
          <a:p>
            <a:pPr lvl="1"/>
            <a:r>
              <a:rPr lang="en-US" dirty="0"/>
              <a:t>right and left paddings are 50px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32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77743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Padding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370700" cy="41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If the padding property has one value: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25px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  }</a:t>
            </a:r>
            <a:endParaRPr lang="en-US" b="1" dirty="0"/>
          </a:p>
          <a:p>
            <a:r>
              <a:rPr lang="en-US" b="1" dirty="0"/>
              <a:t>padding: 25px;</a:t>
            </a:r>
            <a:endParaRPr lang="en-US" dirty="0"/>
          </a:p>
          <a:p>
            <a:pPr lvl="1"/>
            <a:r>
              <a:rPr lang="en-US" dirty="0"/>
              <a:t>all four paddings are 25px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33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69714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All CSS Padding Properties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34</a:t>
            </a:fld>
            <a:endParaRPr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12173"/>
              </p:ext>
            </p:extLst>
          </p:nvPr>
        </p:nvGraphicFramePr>
        <p:xfrm>
          <a:off x="609600" y="1504950"/>
          <a:ext cx="7086600" cy="2971802"/>
        </p:xfrm>
        <a:graphic>
          <a:graphicData uri="http://schemas.openxmlformats.org/drawingml/2006/table">
            <a:tbl>
              <a:tblPr/>
              <a:tblGrid>
                <a:gridCol w="2119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41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Property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73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padding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shorthand property for setting all the padding properties in one declaration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41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padding-bottom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the bottom padding of an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1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padding-left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the left padding of an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1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padding-right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the right padding of an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41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7"/>
                        </a:rPr>
                        <a:t>padding-top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the top padding of an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625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Padding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971550"/>
            <a:ext cx="7370700" cy="41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If the padding property has one value:</a:t>
            </a:r>
          </a:p>
          <a:p>
            <a:r>
              <a:rPr lang="en-US" dirty="0">
                <a:solidFill>
                  <a:srgbClr val="D7BA7D"/>
                </a:solidFill>
                <a:latin typeface="Consolas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dirty="0">
                <a:solidFill>
                  <a:srgbClr val="9CDCFE"/>
                </a:solidFill>
                <a:latin typeface="Consolas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25px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dirty="0">
                <a:solidFill>
                  <a:srgbClr val="D4D4D4"/>
                </a:solidFill>
                <a:latin typeface="Consolas"/>
              </a:rPr>
              <a:t>  }</a:t>
            </a:r>
            <a:endParaRPr lang="en-US" b="1" dirty="0"/>
          </a:p>
          <a:p>
            <a:r>
              <a:rPr lang="en-US" b="1" dirty="0"/>
              <a:t>padding: 25px;</a:t>
            </a:r>
            <a:endParaRPr lang="en-US" dirty="0"/>
          </a:p>
          <a:p>
            <a:pPr lvl="1"/>
            <a:r>
              <a:rPr lang="en-US" dirty="0"/>
              <a:t>all four paddings are 25px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35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394674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Height and Width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1276350"/>
            <a:ext cx="73707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The height and width properties are used to set the height and width of an element.</a:t>
            </a:r>
          </a:p>
          <a:p>
            <a:r>
              <a:rPr lang="en-US" sz="1800" dirty="0"/>
              <a:t>The height and width properties do not include padding, borders, or margins. It sets the height/width of the area inside the padding, border, and margin of the element.</a:t>
            </a:r>
          </a:p>
          <a:p>
            <a:endParaRPr lang="en-US" sz="18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36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215247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Height and Width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1276350"/>
            <a:ext cx="73707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b="1" dirty="0"/>
              <a:t>CSS height and width Values:</a:t>
            </a:r>
          </a:p>
          <a:p>
            <a:r>
              <a:rPr lang="en-US" sz="1800" dirty="0"/>
              <a:t>auto - This is default. The browser calculates the height and width</a:t>
            </a:r>
          </a:p>
          <a:p>
            <a:r>
              <a:rPr lang="en-US" sz="1800" dirty="0"/>
              <a:t>length - Defines the height/width in px, cm etc.</a:t>
            </a:r>
          </a:p>
          <a:p>
            <a:r>
              <a:rPr lang="en-US" sz="1800" dirty="0"/>
              <a:t>% - Defines the height/width in percent of the containing block</a:t>
            </a:r>
          </a:p>
          <a:p>
            <a:r>
              <a:rPr lang="en-US" sz="1800" dirty="0"/>
              <a:t>initial - Sets the height/width to its default value</a:t>
            </a:r>
          </a:p>
          <a:p>
            <a:r>
              <a:rPr lang="en-US" sz="1800" dirty="0"/>
              <a:t>inherit - The height/width will be inherited from its parent value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37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141500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Height and Width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1276350"/>
            <a:ext cx="73707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Example:</a:t>
            </a:r>
          </a:p>
          <a:p>
            <a:r>
              <a:rPr lang="en-US" sz="1800" dirty="0">
                <a:solidFill>
                  <a:srgbClr val="D7BA7D"/>
                </a:solidFill>
                <a:latin typeface="Consolas"/>
              </a:rPr>
              <a:t>div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height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B5CEA8"/>
                </a:solidFill>
                <a:latin typeface="Consolas"/>
              </a:rPr>
              <a:t>100px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width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B5CEA8"/>
                </a:solidFill>
                <a:latin typeface="Consolas"/>
              </a:rPr>
              <a:t>500px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background-color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border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B5CEA8"/>
                </a:solidFill>
                <a:latin typeface="Consolas"/>
              </a:rPr>
              <a:t>1px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solid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black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  }</a:t>
            </a:r>
          </a:p>
          <a:p>
            <a:endParaRPr lang="en-US" sz="1800" b="1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38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42461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Height and Width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1276350"/>
            <a:ext cx="73707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b="1" dirty="0"/>
              <a:t>Setting max-width</a:t>
            </a:r>
          </a:p>
          <a:p>
            <a:r>
              <a:rPr lang="en-US" sz="1800" dirty="0"/>
              <a:t>The max-width property is used to set the maximum width of an element.</a:t>
            </a:r>
          </a:p>
          <a:p>
            <a:r>
              <a:rPr lang="en-US" sz="1800" dirty="0"/>
              <a:t>The max-width can be specified in </a:t>
            </a:r>
            <a:r>
              <a:rPr lang="en-US" sz="1800" i="1" dirty="0"/>
              <a:t>length values</a:t>
            </a:r>
            <a:r>
              <a:rPr lang="en-US" sz="1800" dirty="0"/>
              <a:t>, like px, cm, etc., or in percent (%) of the containing block, or set to none (this is default. Means that there is no maximum width).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39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74134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How To Add CSS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b="1" dirty="0"/>
              <a:t>Three Ways to Insert CSS:</a:t>
            </a:r>
          </a:p>
          <a:p>
            <a:r>
              <a:rPr lang="en-US" sz="1800" dirty="0"/>
              <a:t>External CSS : &lt;link rel="stylesheet" href="mystyle.css"&gt;</a:t>
            </a:r>
          </a:p>
          <a:p>
            <a:r>
              <a:rPr lang="en-US" sz="1800" dirty="0"/>
              <a:t>Internal CSS</a:t>
            </a:r>
          </a:p>
          <a:p>
            <a:r>
              <a:rPr lang="en-US" sz="1800" dirty="0"/>
              <a:t>Inline CSS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4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403267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Height and Width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1276350"/>
            <a:ext cx="73707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800" b="1" dirty="0"/>
              <a:t>Example of max-width:</a:t>
            </a:r>
          </a:p>
          <a:p>
            <a:r>
              <a:rPr lang="en-US" sz="1800" dirty="0">
                <a:solidFill>
                  <a:srgbClr val="D7BA7D"/>
                </a:solidFill>
                <a:latin typeface="Consolas"/>
              </a:rPr>
              <a:t>div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height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B5CEA8"/>
                </a:solidFill>
                <a:latin typeface="Consolas"/>
              </a:rPr>
              <a:t>100px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max-width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B5CEA8"/>
                </a:solidFill>
                <a:latin typeface="Consolas"/>
              </a:rPr>
              <a:t>500px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background-color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border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B5CEA8"/>
                </a:solidFill>
                <a:latin typeface="Consolas"/>
              </a:rPr>
              <a:t>1px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solid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black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  }</a:t>
            </a:r>
          </a:p>
          <a:p>
            <a:pPr marL="76200" indent="0">
              <a:buNone/>
            </a:pPr>
            <a:endParaRPr lang="en-US" sz="1800" b="1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40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020750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CSS Box Model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1276350"/>
            <a:ext cx="7370700" cy="31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All HTML elements can be considered as boxes. In CSS, the term "box model" is used when talking about design and layout.</a:t>
            </a:r>
          </a:p>
          <a:p>
            <a:r>
              <a:rPr lang="en-US" sz="1800" dirty="0"/>
              <a:t>The CSS box model is essentially a box that wraps around every HTML element. It consists of: margins, borders, padding, and the actual content. The image below illustrates the box model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41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087271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CSS Box Model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42</a:t>
            </a:fld>
            <a:endParaRPr sz="1800" dirty="0"/>
          </a:p>
        </p:txBody>
      </p:sp>
      <p:pic>
        <p:nvPicPr>
          <p:cNvPr id="1026" name="Picture 2" descr="C:\Users\20112\Desktop\css-box-model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4" y="1276350"/>
            <a:ext cx="65055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44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CSS Box Model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33400" y="1200150"/>
            <a:ext cx="7370700" cy="3867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b="1" dirty="0"/>
              <a:t>Explanation of the different parts:</a:t>
            </a:r>
          </a:p>
          <a:p>
            <a:r>
              <a:rPr lang="en-US" sz="1600" b="1" dirty="0"/>
              <a:t>Content</a:t>
            </a:r>
            <a:r>
              <a:rPr lang="en-US" sz="1600" dirty="0"/>
              <a:t> - The content of the box, where text and images appear.</a:t>
            </a:r>
          </a:p>
          <a:p>
            <a:r>
              <a:rPr lang="en-US" sz="1600" b="1" dirty="0"/>
              <a:t>Padding</a:t>
            </a:r>
            <a:r>
              <a:rPr lang="en-US" sz="1600" dirty="0"/>
              <a:t> - Clears an area around the content. The padding is transparent.</a:t>
            </a:r>
          </a:p>
          <a:p>
            <a:r>
              <a:rPr lang="en-US" sz="1600" b="1" dirty="0"/>
              <a:t>Border</a:t>
            </a:r>
            <a:r>
              <a:rPr lang="en-US" sz="1600" dirty="0"/>
              <a:t> - A border that goes around the padding and content.</a:t>
            </a:r>
          </a:p>
          <a:p>
            <a:r>
              <a:rPr lang="en-US" sz="1600" b="1" dirty="0"/>
              <a:t>Margin</a:t>
            </a:r>
            <a:r>
              <a:rPr lang="en-US" sz="1600" dirty="0"/>
              <a:t> - Clears an area outside the border. The margin is transparent.</a:t>
            </a:r>
          </a:p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div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width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300px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border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15px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solid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green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padding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50px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margin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20px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}</a:t>
            </a:r>
          </a:p>
          <a:p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43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69738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Outline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09600" y="971550"/>
            <a:ext cx="7370700" cy="371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endParaRPr lang="en-US" sz="1600" dirty="0"/>
          </a:p>
          <a:p>
            <a:r>
              <a:rPr lang="en-US" sz="1600" dirty="0"/>
              <a:t>The outline property is specified as one, two, or three values from the list above. The order of the values does not matter.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44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653123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Outline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09600" y="1200150"/>
            <a:ext cx="7370700" cy="34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All CSS Outline Properties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45</a:t>
            </a:fld>
            <a:endParaRPr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35519"/>
              </p:ext>
            </p:extLst>
          </p:nvPr>
        </p:nvGraphicFramePr>
        <p:xfrm>
          <a:off x="838200" y="1733548"/>
          <a:ext cx="6745433" cy="2849882"/>
        </p:xfrm>
        <a:graphic>
          <a:graphicData uri="http://schemas.openxmlformats.org/drawingml/2006/table">
            <a:tbl>
              <a:tblPr/>
              <a:tblGrid>
                <a:gridCol w="134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65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Property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62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hlinkClick r:id="rId3"/>
                        </a:rPr>
                        <a:t>outline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shorthand property for setting outline-width, outline-style, and outline-color in one declaration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65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outline-color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the color of an outline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62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outline-offset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the space between an outline and the edge or border of an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65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outline-style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the style of an outline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65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7"/>
                        </a:rPr>
                        <a:t>outline-width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the width of an outline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062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Outline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09600" y="971550"/>
            <a:ext cx="7370700" cy="41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Example of style , width , color:</a:t>
            </a:r>
          </a:p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p.ex1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outline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dashed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7BA7D"/>
                </a:solidFill>
                <a:latin typeface="Consolas"/>
              </a:rPr>
              <a:t>   p.ex2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outline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dotted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7BA7D"/>
                </a:solidFill>
                <a:latin typeface="Consolas"/>
              </a:rPr>
              <a:t>   p.ex3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outline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5px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solid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yellow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7BA7D"/>
                </a:solidFill>
                <a:latin typeface="Consolas"/>
              </a:rPr>
              <a:t>   p.ex4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outline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thick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dashed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pink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r>
              <a:rPr lang="en-US" sz="1600" b="1" dirty="0"/>
              <a:t>Example of outline offset :</a:t>
            </a:r>
          </a:p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margin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30px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background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 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yellow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border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1px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solid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black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outline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1px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solid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outline-offset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15px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;}</a:t>
            </a:r>
          </a:p>
          <a:p>
            <a:endParaRPr lang="en-US" sz="1600" b="1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46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33459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Text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09600" y="971550"/>
            <a:ext cx="7370700" cy="41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Text Color and Background Color</a:t>
            </a:r>
          </a:p>
          <a:p>
            <a:r>
              <a:rPr lang="en-US" sz="1800" dirty="0">
                <a:solidFill>
                  <a:srgbClr val="D7BA7D"/>
                </a:solidFill>
                <a:latin typeface="Consolas"/>
              </a:rPr>
              <a:t>h1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  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background-color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black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  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white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 }</a:t>
            </a:r>
          </a:p>
          <a:p>
            <a:endParaRPr lang="en-US" sz="1800" dirty="0">
              <a:solidFill>
                <a:srgbClr val="D4D4D4"/>
              </a:solidFill>
              <a:latin typeface="Consolas"/>
            </a:endParaRPr>
          </a:p>
          <a:p>
            <a:endParaRPr lang="en-US" sz="1800" b="1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47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77065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Text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09600" y="971550"/>
            <a:ext cx="7370700" cy="41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The text-align property is used to set the horizontal alignment of a text ,text can be left or right aligned, centered, or justified.</a:t>
            </a:r>
          </a:p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h1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text-align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center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}</a:t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D7BA7D"/>
                </a:solidFill>
                <a:latin typeface="Consolas"/>
              </a:rPr>
              <a:t>h2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text-align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}</a:t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D7BA7D"/>
                </a:solidFill>
                <a:latin typeface="Consolas"/>
              </a:rPr>
              <a:t>h3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text-align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}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7BA7D"/>
                </a:solidFill>
                <a:latin typeface="Consolas"/>
              </a:rPr>
              <a:t>   div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text-align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justify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}</a:t>
            </a:r>
          </a:p>
          <a:p>
            <a:pPr marL="76200" indent="0">
              <a:buNone/>
            </a:pP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48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283783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Text Decoration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09600" y="1200150"/>
            <a:ext cx="7370700" cy="3943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The text-decoration property is used to set or remove decorations from text.</a:t>
            </a:r>
          </a:p>
          <a:p>
            <a:r>
              <a:rPr lang="en-US" sz="1600" dirty="0"/>
              <a:t>The value text-decoration: none; is often used to remove underlines.</a:t>
            </a:r>
          </a:p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h1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text-decoration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overline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}</a:t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D7BA7D"/>
                </a:solidFill>
                <a:latin typeface="Consolas"/>
              </a:rPr>
              <a:t>h2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text-decoration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line-through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}</a:t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D7BA7D"/>
                </a:solidFill>
                <a:latin typeface="Consolas"/>
              </a:rPr>
              <a:t>h3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text-decoration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underline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}</a:t>
            </a:r>
          </a:p>
          <a:p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49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00056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Comments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Comments are used to explain the code, and may help when you edit the source code at a later date.</a:t>
            </a:r>
          </a:p>
          <a:p>
            <a:r>
              <a:rPr lang="en-US" sz="1800" dirty="0"/>
              <a:t>Comments are ignored by browsers.</a:t>
            </a:r>
          </a:p>
          <a:p>
            <a:r>
              <a:rPr lang="en-US" sz="1800" dirty="0"/>
              <a:t>A CSS comment is placed inside the &lt;style&gt; element, and starts with /* and ends with */</a:t>
            </a:r>
          </a:p>
          <a:p>
            <a:r>
              <a:rPr lang="en-US" sz="1800" dirty="0"/>
              <a:t>Example: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800" dirty="0">
                <a:solidFill>
                  <a:srgbClr val="6A9955"/>
                </a:solidFill>
                <a:latin typeface="Consolas"/>
              </a:rPr>
              <a:t>/* This is a single-line comment */</a:t>
            </a:r>
            <a:endParaRPr lang="en-US" sz="1800" dirty="0">
              <a:solidFill>
                <a:srgbClr val="D4D4D4"/>
              </a:solidFill>
              <a:latin typeface="Consolas"/>
            </a:endParaRPr>
          </a:p>
          <a:p>
            <a:pPr marL="76200" indent="0">
              <a:buNone/>
            </a:pPr>
            <a:r>
              <a:rPr lang="en-US" sz="1800" dirty="0">
                <a:solidFill>
                  <a:srgbClr val="D7BA7D"/>
                </a:solidFill>
                <a:latin typeface="Consolas"/>
              </a:rPr>
              <a:t>   p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/>
              </a:rPr>
              <a:t>color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8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/>
              </a:rPr>
              <a:t>    }</a:t>
            </a:r>
          </a:p>
          <a:p>
            <a:endParaRPr lang="en-US" sz="18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5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006508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Text Transformation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09600" y="1200150"/>
            <a:ext cx="7370700" cy="3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The text-transform property is used to specify uppercase and lowercase letters in a text.</a:t>
            </a:r>
          </a:p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.uppercase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text-transform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uppercase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}</a:t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D7BA7D"/>
                </a:solidFill>
                <a:latin typeface="Consolas"/>
              </a:rPr>
              <a:t>.lowercase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text-transform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lowercase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}</a:t>
            </a:r>
            <a:br>
              <a:rPr lang="en-US" sz="1600" dirty="0">
                <a:solidFill>
                  <a:srgbClr val="D4D4D4"/>
                </a:solidFill>
                <a:latin typeface="Consolas"/>
              </a:rPr>
            </a:br>
            <a:r>
              <a:rPr lang="en-US" sz="1600" dirty="0">
                <a:solidFill>
                  <a:srgbClr val="D4D4D4"/>
                </a:solidFill>
                <a:latin typeface="Consolas"/>
              </a:rPr>
              <a:t>  </a:t>
            </a:r>
            <a:r>
              <a:rPr lang="en-US" sz="1600" dirty="0">
                <a:solidFill>
                  <a:srgbClr val="D7BA7D"/>
                </a:solidFill>
                <a:latin typeface="Consolas"/>
              </a:rPr>
              <a:t>.capitalize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text-transform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capitalize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 }</a:t>
            </a:r>
          </a:p>
          <a:p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50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69000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Text Spacing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304800" y="971550"/>
            <a:ext cx="8153400" cy="41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Text Indentation:</a:t>
            </a:r>
          </a:p>
          <a:p>
            <a:pPr marL="76200" indent="0">
              <a:buNone/>
            </a:pPr>
            <a:r>
              <a:rPr lang="en-US" sz="1600" dirty="0"/>
              <a:t>  The text-indent property is used to specify the indentation of the first line of a text.</a:t>
            </a:r>
          </a:p>
          <a:p>
            <a:r>
              <a:rPr lang="en-US" sz="1600" b="1" dirty="0"/>
              <a:t>Letter Spacing:</a:t>
            </a:r>
          </a:p>
          <a:p>
            <a:pPr marL="76200" indent="0">
              <a:buNone/>
            </a:pPr>
            <a:r>
              <a:rPr lang="en-US" sz="1600" dirty="0"/>
              <a:t>   The letter-spacing property is used to specify the space between the    characters in a text.</a:t>
            </a:r>
          </a:p>
          <a:p>
            <a:r>
              <a:rPr lang="en-US" sz="1600" b="1" dirty="0"/>
              <a:t>Line Height:</a:t>
            </a:r>
          </a:p>
          <a:p>
            <a:pPr marL="76200" indent="0">
              <a:buNone/>
            </a:pPr>
            <a:r>
              <a:rPr lang="en-US" sz="1600" dirty="0"/>
              <a:t>  The line-height property is used to specify the space between lines.</a:t>
            </a:r>
          </a:p>
          <a:p>
            <a:r>
              <a:rPr lang="en-US" sz="1600" b="1" dirty="0"/>
              <a:t>Word Spacing:</a:t>
            </a:r>
          </a:p>
          <a:p>
            <a:pPr marL="76200" indent="0">
              <a:buNone/>
            </a:pPr>
            <a:r>
              <a:rPr lang="en-US" sz="1600" dirty="0"/>
              <a:t>      The word-spacing property is used to specify the space between the words in a text.</a:t>
            </a:r>
          </a:p>
          <a:p>
            <a:r>
              <a:rPr lang="en-US" sz="1600" b="1" dirty="0"/>
              <a:t>White Space:</a:t>
            </a:r>
          </a:p>
          <a:p>
            <a:pPr marL="76200" indent="0">
              <a:buNone/>
            </a:pPr>
            <a:r>
              <a:rPr lang="en-US" sz="1600" dirty="0"/>
              <a:t>   The white-space property specifies how white-space inside an element is handled</a:t>
            </a:r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51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829330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Text Shadow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971550"/>
            <a:ext cx="7543800" cy="41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600" dirty="0"/>
          </a:p>
          <a:p>
            <a:r>
              <a:rPr lang="en-US" sz="1600" dirty="0"/>
              <a:t>The text-shadow property adds shadow to text.</a:t>
            </a:r>
          </a:p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h1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  </a:t>
            </a:r>
            <a:r>
              <a:rPr lang="en-US" sz="1600" dirty="0">
                <a:solidFill>
                  <a:srgbClr val="9CDCFE"/>
                </a:solidFill>
                <a:latin typeface="Consolas"/>
              </a:rPr>
              <a:t>text-shadow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2px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2px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/>
              </a:rPr>
              <a:t>  }</a:t>
            </a:r>
          </a:p>
          <a:p>
            <a:r>
              <a:rPr lang="en-US" sz="1600" dirty="0"/>
              <a:t>5px Blur of shadow</a:t>
            </a:r>
          </a:p>
          <a:p>
            <a:r>
              <a:rPr lang="en-US" sz="1600" dirty="0">
                <a:solidFill>
                  <a:srgbClr val="D7BA7D"/>
                </a:solidFill>
                <a:latin typeface="Consolas"/>
              </a:rPr>
              <a:t>h1</a:t>
            </a:r>
            <a:r>
              <a:rPr lang="en-US" sz="1600" dirty="0"/>
              <a:t>{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9CDCFE"/>
                </a:solidFill>
                <a:latin typeface="Consolas"/>
              </a:rPr>
              <a:t>     text-shadow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2px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2px 5px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CE9178"/>
                </a:solidFill>
                <a:latin typeface="Consolas"/>
              </a:rPr>
              <a:t>red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</a:p>
          <a:p>
            <a:pPr marL="76200" indent="0">
              <a:buNone/>
            </a:pPr>
            <a:r>
              <a:rPr lang="en-US" sz="1600" dirty="0"/>
              <a:t>    }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52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12254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All CSS Text Properties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53</a:t>
            </a:fld>
            <a:endParaRPr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33931"/>
              </p:ext>
            </p:extLst>
          </p:nvPr>
        </p:nvGraphicFramePr>
        <p:xfrm>
          <a:off x="685800" y="1123950"/>
          <a:ext cx="6248400" cy="3733796"/>
        </p:xfrm>
        <a:graphic>
          <a:graphicData uri="http://schemas.openxmlformats.org/drawingml/2006/table">
            <a:tbl>
              <a:tblPr/>
              <a:tblGrid>
                <a:gridCol w="157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41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Property</a:t>
                      </a:r>
                    </a:p>
                  </a:txBody>
                  <a:tcPr marL="79986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Description</a:t>
                      </a:r>
                    </a:p>
                  </a:txBody>
                  <a:tcPr marL="39993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1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hlinkClick r:id="rId3"/>
                        </a:rPr>
                        <a:t>color</a:t>
                      </a:r>
                      <a:endParaRPr lang="en-US" sz="700">
                        <a:effectLst/>
                      </a:endParaRPr>
                    </a:p>
                  </a:txBody>
                  <a:tcPr marL="79986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Sets the color of text</a:t>
                      </a:r>
                    </a:p>
                  </a:txBody>
                  <a:tcPr marL="39993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1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hlinkClick r:id="rId4"/>
                        </a:rPr>
                        <a:t>direction</a:t>
                      </a:r>
                      <a:endParaRPr lang="en-US" sz="700">
                        <a:effectLst/>
                      </a:endParaRPr>
                    </a:p>
                  </a:txBody>
                  <a:tcPr marL="79986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Specifies the text direction/writing direction</a:t>
                      </a:r>
                    </a:p>
                  </a:txBody>
                  <a:tcPr marL="39993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069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hlinkClick r:id="rId5"/>
                        </a:rPr>
                        <a:t>letter-spacing</a:t>
                      </a:r>
                      <a:endParaRPr lang="en-US" sz="700">
                        <a:effectLst/>
                      </a:endParaRPr>
                    </a:p>
                  </a:txBody>
                  <a:tcPr marL="79986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Increases or decreases the space between characters in a text</a:t>
                      </a:r>
                    </a:p>
                  </a:txBody>
                  <a:tcPr marL="39993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41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hlinkClick r:id="rId6"/>
                        </a:rPr>
                        <a:t>line-height</a:t>
                      </a:r>
                      <a:endParaRPr lang="en-US" sz="700">
                        <a:effectLst/>
                      </a:endParaRPr>
                    </a:p>
                  </a:txBody>
                  <a:tcPr marL="79986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Sets the line height</a:t>
                      </a:r>
                    </a:p>
                  </a:txBody>
                  <a:tcPr marL="39993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41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hlinkClick r:id="rId7"/>
                        </a:rPr>
                        <a:t>text-align</a:t>
                      </a:r>
                      <a:endParaRPr lang="en-US" sz="700">
                        <a:effectLst/>
                      </a:endParaRPr>
                    </a:p>
                  </a:txBody>
                  <a:tcPr marL="79986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Specifies the horizontal alignment of text</a:t>
                      </a:r>
                    </a:p>
                  </a:txBody>
                  <a:tcPr marL="39993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41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hlinkClick r:id="rId8"/>
                        </a:rPr>
                        <a:t>text-decoration</a:t>
                      </a:r>
                      <a:endParaRPr lang="en-US" sz="700">
                        <a:effectLst/>
                      </a:endParaRPr>
                    </a:p>
                  </a:txBody>
                  <a:tcPr marL="79986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Specifies the decoration added to text</a:t>
                      </a:r>
                    </a:p>
                  </a:txBody>
                  <a:tcPr marL="39993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41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hlinkClick r:id="rId9"/>
                        </a:rPr>
                        <a:t>text-indent</a:t>
                      </a:r>
                      <a:endParaRPr lang="en-US" sz="700">
                        <a:effectLst/>
                      </a:endParaRPr>
                    </a:p>
                  </a:txBody>
                  <a:tcPr marL="79986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Specifies the indentation of the first line in a text-block</a:t>
                      </a:r>
                    </a:p>
                  </a:txBody>
                  <a:tcPr marL="39993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1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hlinkClick r:id="rId10"/>
                        </a:rPr>
                        <a:t>text-shadow</a:t>
                      </a:r>
                      <a:endParaRPr lang="en-US" sz="700">
                        <a:effectLst/>
                      </a:endParaRPr>
                    </a:p>
                  </a:txBody>
                  <a:tcPr marL="79986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Specifies the shadow effect added to text</a:t>
                      </a:r>
                    </a:p>
                  </a:txBody>
                  <a:tcPr marL="39993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1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hlinkClick r:id="rId11"/>
                        </a:rPr>
                        <a:t>text-transform</a:t>
                      </a:r>
                      <a:endParaRPr lang="en-US" sz="700">
                        <a:effectLst/>
                      </a:endParaRPr>
                    </a:p>
                  </a:txBody>
                  <a:tcPr marL="79986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Controls the capitalization of text</a:t>
                      </a:r>
                    </a:p>
                  </a:txBody>
                  <a:tcPr marL="39993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069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hlinkClick r:id="rId12"/>
                        </a:rPr>
                        <a:t>text-overflow</a:t>
                      </a:r>
                      <a:endParaRPr lang="en-US" sz="700">
                        <a:effectLst/>
                      </a:endParaRPr>
                    </a:p>
                  </a:txBody>
                  <a:tcPr marL="79986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Specifies how overflowed content that is not displayed should be signaled to the user</a:t>
                      </a:r>
                    </a:p>
                  </a:txBody>
                  <a:tcPr marL="39993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6726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hlinkClick r:id="rId13"/>
                        </a:rPr>
                        <a:t>unicode-bidi</a:t>
                      </a:r>
                      <a:endParaRPr lang="en-US" sz="700">
                        <a:effectLst/>
                      </a:endParaRPr>
                    </a:p>
                  </a:txBody>
                  <a:tcPr marL="79986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effectLst/>
                        </a:rPr>
                        <a:t>Used together with the </a:t>
                      </a:r>
                      <a:r>
                        <a:rPr lang="en-US" sz="700" dirty="0">
                          <a:effectLst/>
                          <a:hlinkClick r:id="rId4"/>
                        </a:rPr>
                        <a:t>direction</a:t>
                      </a:r>
                      <a:r>
                        <a:rPr lang="en-US" sz="700" dirty="0">
                          <a:effectLst/>
                        </a:rPr>
                        <a:t> property to set or return whether the text should be overridden to support multiple languages in the same document</a:t>
                      </a:r>
                    </a:p>
                  </a:txBody>
                  <a:tcPr marL="39993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41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hlinkClick r:id="rId14"/>
                        </a:rPr>
                        <a:t>vertical-align</a:t>
                      </a:r>
                      <a:endParaRPr lang="en-US" sz="700">
                        <a:effectLst/>
                      </a:endParaRPr>
                    </a:p>
                  </a:txBody>
                  <a:tcPr marL="79986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Sets the vertical alignment of an element</a:t>
                      </a:r>
                    </a:p>
                  </a:txBody>
                  <a:tcPr marL="39993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41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hlinkClick r:id="rId15"/>
                        </a:rPr>
                        <a:t>white-space</a:t>
                      </a:r>
                      <a:endParaRPr lang="en-US" sz="700">
                        <a:effectLst/>
                      </a:endParaRPr>
                    </a:p>
                  </a:txBody>
                  <a:tcPr marL="79986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</a:rPr>
                        <a:t>Specifies how white-space inside an element is handled</a:t>
                      </a:r>
                    </a:p>
                  </a:txBody>
                  <a:tcPr marL="39993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41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>
                          <a:effectLst/>
                          <a:hlinkClick r:id="rId16"/>
                        </a:rPr>
                        <a:t>word-spacing</a:t>
                      </a:r>
                      <a:endParaRPr lang="en-US" sz="700">
                        <a:effectLst/>
                      </a:endParaRPr>
                    </a:p>
                  </a:txBody>
                  <a:tcPr marL="79986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dirty="0">
                          <a:effectLst/>
                        </a:rPr>
                        <a:t>Increases or decreases the space between words in a text</a:t>
                      </a:r>
                    </a:p>
                  </a:txBody>
                  <a:tcPr marL="39993" marR="39993" marT="39993" marB="399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01938" y="1598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252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Fonts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971550"/>
            <a:ext cx="7543800" cy="41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In CSS there are five generic font families:</a:t>
            </a:r>
          </a:p>
          <a:p>
            <a:r>
              <a:rPr lang="en-US" sz="1600" b="1" dirty="0"/>
              <a:t>Serif</a:t>
            </a:r>
            <a:r>
              <a:rPr lang="en-US" sz="1600" dirty="0"/>
              <a:t> fonts have a small stroke at the edges of each letter. They create a sense of formality and elegance.</a:t>
            </a:r>
          </a:p>
          <a:p>
            <a:r>
              <a:rPr lang="en-US" sz="1600" b="1" dirty="0"/>
              <a:t>Sans-serif</a:t>
            </a:r>
            <a:r>
              <a:rPr lang="en-US" sz="1600" dirty="0"/>
              <a:t> fonts have clean lines (no small strokes attached). They create a modern and minimalistic look.</a:t>
            </a:r>
          </a:p>
          <a:p>
            <a:r>
              <a:rPr lang="en-US" sz="1600" b="1" dirty="0"/>
              <a:t>Monospace</a:t>
            </a:r>
            <a:r>
              <a:rPr lang="en-US" sz="1600" dirty="0"/>
              <a:t> fonts - here all the letters have the same fixed width. They create a mechanical look. </a:t>
            </a:r>
          </a:p>
          <a:p>
            <a:r>
              <a:rPr lang="en-US" sz="1600" b="1" dirty="0"/>
              <a:t>Cursive</a:t>
            </a:r>
            <a:r>
              <a:rPr lang="en-US" sz="1600" dirty="0"/>
              <a:t> fonts imitate human handwriting.</a:t>
            </a:r>
          </a:p>
          <a:p>
            <a:r>
              <a:rPr lang="en-US" sz="1600" b="1" dirty="0"/>
              <a:t>Fantasy</a:t>
            </a:r>
            <a:r>
              <a:rPr lang="en-US" sz="1600" dirty="0"/>
              <a:t> fonts are decorative/playful fonts.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54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922547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Fonts Style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85800" y="971550"/>
            <a:ext cx="7543800" cy="417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b="1" dirty="0"/>
              <a:t>This property has three values:</a:t>
            </a:r>
          </a:p>
          <a:p>
            <a:r>
              <a:rPr lang="en-US" sz="1600" dirty="0"/>
              <a:t>normal - The text is shown normally</a:t>
            </a:r>
          </a:p>
          <a:p>
            <a:r>
              <a:rPr lang="en-US" sz="1600" dirty="0"/>
              <a:t>italic - The text is shown in italics</a:t>
            </a:r>
          </a:p>
          <a:p>
            <a:r>
              <a:rPr lang="en-US" sz="1600" dirty="0"/>
              <a:t>oblique - The text is "leaning" (oblique is very similar to italic, but less supported)</a:t>
            </a:r>
          </a:p>
          <a:p>
            <a:endParaRPr lang="en-US" sz="1600" b="1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55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552003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dirty="0"/>
              <a:t>All CSS Font Properties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56</a:t>
            </a:fld>
            <a:endParaRPr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16485"/>
              </p:ext>
            </p:extLst>
          </p:nvPr>
        </p:nvGraphicFramePr>
        <p:xfrm>
          <a:off x="685800" y="1504950"/>
          <a:ext cx="6745433" cy="2773680"/>
        </p:xfrm>
        <a:graphic>
          <a:graphicData uri="http://schemas.openxmlformats.org/drawingml/2006/table">
            <a:tbl>
              <a:tblPr/>
              <a:tblGrid>
                <a:gridCol w="1679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Property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font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all the font properties in one declaration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font-family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the font family for 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font-size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the font size of 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font-style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the font style for 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7"/>
                        </a:rPr>
                        <a:t>font-variant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whether or not a text should be displayed in a small-caps font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8"/>
                        </a:rPr>
                        <a:t>font-weight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the weight of a font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1994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Links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762000" y="1276350"/>
            <a:ext cx="7543800" cy="3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b="1" dirty="0"/>
              <a:t>The four links states are:</a:t>
            </a:r>
          </a:p>
          <a:p>
            <a:r>
              <a:rPr lang="en-US" sz="1600" dirty="0"/>
              <a:t>a:link - a normal, unvisited link</a:t>
            </a:r>
          </a:p>
          <a:p>
            <a:r>
              <a:rPr lang="en-US" sz="1600" dirty="0"/>
              <a:t>a:visited - a link the user has visited</a:t>
            </a:r>
          </a:p>
          <a:p>
            <a:r>
              <a:rPr lang="en-US" sz="1600" dirty="0"/>
              <a:t>a:hover - a link when the user mouses over it</a:t>
            </a:r>
          </a:p>
          <a:p>
            <a:r>
              <a:rPr lang="en-US" sz="1600" dirty="0"/>
              <a:t>a:active - a link the moment it is clicked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57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5940064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All CSS List Properties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58</a:t>
            </a:fld>
            <a:endParaRPr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580100"/>
              </p:ext>
            </p:extLst>
          </p:nvPr>
        </p:nvGraphicFramePr>
        <p:xfrm>
          <a:off x="990600" y="1504950"/>
          <a:ext cx="7315200" cy="2819400"/>
        </p:xfrm>
        <a:graphic>
          <a:graphicData uri="http://schemas.openxmlformats.org/drawingml/2006/table">
            <a:tbl>
              <a:tblPr/>
              <a:tblGrid>
                <a:gridCol w="141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Property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list-style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all the properties for a list in one declaration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list-style-image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an image as the list-item marker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list-style-position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the position of the list-item markers (bullet points)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list-style-type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Specifies the type of list-item marker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65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 Table Properties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59</a:t>
            </a:fld>
            <a:endParaRPr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2671"/>
              </p:ext>
            </p:extLst>
          </p:nvPr>
        </p:nvGraphicFramePr>
        <p:xfrm>
          <a:off x="838200" y="1428750"/>
          <a:ext cx="6745433" cy="3200400"/>
        </p:xfrm>
        <a:graphic>
          <a:graphicData uri="http://schemas.openxmlformats.org/drawingml/2006/table">
            <a:tbl>
              <a:tblPr/>
              <a:tblGrid>
                <a:gridCol w="134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Property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border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all the border properties in one declaration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border-collapse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whether or not table borders should be collapsed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border-spacing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the distance between the borders of adjacent cells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caption-side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the placement of a table caption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7"/>
                        </a:rPr>
                        <a:t>empty-cells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Specifies whether or not to display borders and background on empty cells in a 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8"/>
                        </a:rPr>
                        <a:t>table-layout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the layout algorithm to be used for a 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89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Colors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Colors are specified using predefined color names, or RGB, HEX, HSL, RGBA, HSLA values.</a:t>
            </a:r>
          </a:p>
          <a:p>
            <a:pPr marL="76200" indent="0">
              <a:buNone/>
            </a:pPr>
            <a:r>
              <a:rPr lang="en-US" sz="1800" dirty="0"/>
              <a:t>1-CSS RGB Colors</a:t>
            </a:r>
          </a:p>
          <a:p>
            <a:r>
              <a:rPr lang="en-US" sz="1800" dirty="0"/>
              <a:t>In CSS, a color can be specified as an RGB value, using this formula:   </a:t>
            </a:r>
            <a:r>
              <a:rPr lang="en-US" sz="1800" b="1" dirty="0"/>
              <a:t>rgb(</a:t>
            </a:r>
            <a:r>
              <a:rPr lang="en-US" sz="1800" b="1" i="1" dirty="0"/>
              <a:t>red,</a:t>
            </a:r>
            <a:r>
              <a:rPr lang="en-US" sz="1800" b="1" dirty="0"/>
              <a:t> </a:t>
            </a:r>
            <a:r>
              <a:rPr lang="en-US" sz="1800" b="1" i="1" dirty="0"/>
              <a:t>green</a:t>
            </a:r>
            <a:r>
              <a:rPr lang="en-US" sz="1800" b="1" dirty="0"/>
              <a:t>, </a:t>
            </a:r>
            <a:r>
              <a:rPr lang="en-US" sz="1800" b="1" i="1" dirty="0"/>
              <a:t>blue</a:t>
            </a:r>
            <a:r>
              <a:rPr lang="en-US" sz="1800" b="1" dirty="0"/>
              <a:t>)</a:t>
            </a:r>
          </a:p>
          <a:p>
            <a:r>
              <a:rPr lang="en-US" sz="1800" dirty="0"/>
              <a:t>Each parameter (red, green, and blue) defines the intensity of the color between 0 and 255.</a:t>
            </a:r>
          </a:p>
          <a:p>
            <a:r>
              <a:rPr lang="en-US" sz="1800" dirty="0"/>
              <a:t>For example, rgb(255, 0, 0) is displayed as red, because red is set to its highest value (255) and the others are set to 0</a:t>
            </a:r>
          </a:p>
          <a:p>
            <a:pPr marL="76200" indent="0">
              <a:buNone/>
            </a:pPr>
            <a:endParaRPr lang="en-US" sz="18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6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5085203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Layout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762000" y="1276350"/>
            <a:ext cx="7543800" cy="3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The display property </a:t>
            </a:r>
            <a:r>
              <a:rPr lang="en-US" sz="1600" dirty="0"/>
              <a:t>specifies if/how an element is displayed.</a:t>
            </a:r>
          </a:p>
          <a:p>
            <a:pPr marL="76200" indent="0">
              <a:buNone/>
            </a:pPr>
            <a:r>
              <a:rPr lang="en-US" sz="1600" dirty="0"/>
              <a:t>        display: inline   and   display: block</a:t>
            </a:r>
          </a:p>
          <a:p>
            <a:r>
              <a:rPr lang="en-US" sz="1600" b="1" dirty="0"/>
              <a:t>The position Property</a:t>
            </a:r>
          </a:p>
          <a:p>
            <a:pPr marL="76200" indent="0">
              <a:buNone/>
            </a:pPr>
            <a:r>
              <a:rPr lang="en-US" sz="1600" dirty="0"/>
              <a:t>     The position property specifies the type of positioning method used for an element.</a:t>
            </a:r>
          </a:p>
          <a:p>
            <a:pPr marL="76200" indent="0">
              <a:buNone/>
            </a:pPr>
            <a:r>
              <a:rPr lang="en-US" sz="1600" dirty="0"/>
              <a:t>There are five different position values:</a:t>
            </a:r>
          </a:p>
          <a:p>
            <a:r>
              <a:rPr lang="en-US" sz="1600" dirty="0"/>
              <a:t>static</a:t>
            </a:r>
          </a:p>
          <a:p>
            <a:r>
              <a:rPr lang="en-US" sz="1600" dirty="0"/>
              <a:t>relative</a:t>
            </a:r>
          </a:p>
          <a:p>
            <a:r>
              <a:rPr lang="en-US" sz="1600" dirty="0"/>
              <a:t>fixed</a:t>
            </a:r>
          </a:p>
          <a:p>
            <a:r>
              <a:rPr lang="en-US" sz="1600" dirty="0"/>
              <a:t>absolute</a:t>
            </a:r>
          </a:p>
          <a:p>
            <a:r>
              <a:rPr lang="en-US" sz="1600" dirty="0"/>
              <a:t>sticky</a:t>
            </a:r>
          </a:p>
          <a:p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60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3756651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Layout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762000" y="1276350"/>
            <a:ext cx="7543800" cy="3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CSS Overflow : </a:t>
            </a:r>
            <a:r>
              <a:rPr lang="en-US" sz="1600" dirty="0"/>
              <a:t>The overflow property specifies whether to clip the content or to add scrollbars when the content of an element is too big to fit in the specified area.</a:t>
            </a:r>
          </a:p>
          <a:p>
            <a:pPr marL="76200" indent="0">
              <a:buNone/>
            </a:pPr>
            <a:r>
              <a:rPr lang="en-US" sz="1600" dirty="0"/>
              <a:t>The overflow property has the following values:</a:t>
            </a:r>
          </a:p>
          <a:p>
            <a:r>
              <a:rPr lang="en-US" sz="1600" dirty="0"/>
              <a:t>visible - Default. The overflow is not clipped. The content renders outside the element's box</a:t>
            </a:r>
          </a:p>
          <a:p>
            <a:r>
              <a:rPr lang="en-US" sz="1600" dirty="0"/>
              <a:t>hidden - The overflow is clipped, and the rest of the content will be invisible</a:t>
            </a:r>
          </a:p>
          <a:p>
            <a:r>
              <a:rPr lang="en-US" sz="1600" dirty="0"/>
              <a:t>scroll - The overflow is clipped, and a scrollbar is added to see the rest of the content</a:t>
            </a:r>
          </a:p>
          <a:p>
            <a:r>
              <a:rPr lang="en-US" sz="1600" dirty="0"/>
              <a:t>auto - Similar to scroll, but it adds scrollbars only when necessary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61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1410788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Layout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762000" y="1276350"/>
            <a:ext cx="7543800" cy="3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Float:</a:t>
            </a:r>
          </a:p>
          <a:p>
            <a:pPr marL="76200" indent="0">
              <a:buNone/>
            </a:pPr>
            <a:r>
              <a:rPr lang="en-US" sz="1600" dirty="0"/>
              <a:t>    The float property can have one of the following values:</a:t>
            </a:r>
          </a:p>
          <a:p>
            <a:r>
              <a:rPr lang="en-US" sz="1600" dirty="0"/>
              <a:t>left - The element floats to the left of its container</a:t>
            </a:r>
          </a:p>
          <a:p>
            <a:r>
              <a:rPr lang="en-US" sz="1600" dirty="0"/>
              <a:t>right - The element floats to the right of its container</a:t>
            </a:r>
          </a:p>
          <a:p>
            <a:r>
              <a:rPr lang="en-US" sz="1600" dirty="0"/>
              <a:t>none - The element does not float (will be displayed just where it occurs in the text). This is default.</a:t>
            </a:r>
          </a:p>
          <a:p>
            <a:endParaRPr lang="en-US" sz="1600" b="1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62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8619258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Layout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762000" y="1276350"/>
            <a:ext cx="7543800" cy="3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The clear :</a:t>
            </a:r>
          </a:p>
          <a:p>
            <a:pPr marL="76200" indent="0">
              <a:buNone/>
            </a:pPr>
            <a:r>
              <a:rPr lang="en-US" sz="1600"/>
              <a:t>     this property </a:t>
            </a:r>
            <a:r>
              <a:rPr lang="en-US" sz="1600" dirty="0"/>
              <a:t>can have one of the following values:</a:t>
            </a:r>
          </a:p>
          <a:p>
            <a:r>
              <a:rPr lang="en-US" sz="1600" dirty="0"/>
              <a:t>none - Allows floating elements on both sides. This is default</a:t>
            </a:r>
          </a:p>
          <a:p>
            <a:r>
              <a:rPr lang="en-US" sz="1600" dirty="0"/>
              <a:t>left - No floating elements allowed on the left side</a:t>
            </a:r>
          </a:p>
          <a:p>
            <a:r>
              <a:rPr lang="en-US" sz="1600" dirty="0"/>
              <a:t>right- No floating elements allowed on the right side</a:t>
            </a:r>
          </a:p>
          <a:p>
            <a:r>
              <a:rPr lang="en-US" sz="1600" dirty="0"/>
              <a:t>both - No floating elements allowed on either the left or the right side</a:t>
            </a:r>
          </a:p>
          <a:p>
            <a:r>
              <a:rPr lang="en-US" sz="1600" dirty="0"/>
              <a:t>inherit - The element inherits the clear value of its parent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63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774495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ABE33F"/>
                </a:solidFill>
              </a:rPr>
              <a:t>Thanks!</a:t>
            </a:r>
            <a:endParaRPr sz="6000" dirty="0">
              <a:solidFill>
                <a:srgbClr val="ABE33F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8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grpSp>
        <p:nvGrpSpPr>
          <p:cNvPr id="306" name="Google Shape;306;p34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07" name="Google Shape;307;p34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34"/>
          <p:cNvSpPr/>
          <p:nvPr/>
        </p:nvSpPr>
        <p:spPr>
          <a:xfrm>
            <a:off x="1681875" y="2683100"/>
            <a:ext cx="1274938" cy="1159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Colors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2-RGBA Value</a:t>
            </a:r>
          </a:p>
          <a:p>
            <a:r>
              <a:rPr lang="en-US" sz="1600" dirty="0"/>
              <a:t>An RGBA color value is specified with: </a:t>
            </a:r>
          </a:p>
          <a:p>
            <a:pPr marL="76200" indent="0">
              <a:buNone/>
            </a:pPr>
            <a:r>
              <a:rPr lang="en-US" sz="1600" b="1" dirty="0"/>
              <a:t>      rgba(</a:t>
            </a:r>
            <a:r>
              <a:rPr lang="en-US" sz="1600" b="1" i="1" dirty="0"/>
              <a:t>red,</a:t>
            </a:r>
            <a:r>
              <a:rPr lang="en-US" sz="1600" b="1" dirty="0"/>
              <a:t> </a:t>
            </a:r>
            <a:r>
              <a:rPr lang="en-US" sz="1600" b="1" i="1" dirty="0"/>
              <a:t>green</a:t>
            </a:r>
            <a:r>
              <a:rPr lang="en-US" sz="1600" b="1" dirty="0"/>
              <a:t>, </a:t>
            </a:r>
            <a:r>
              <a:rPr lang="en-US" sz="1600" b="1" i="1" dirty="0"/>
              <a:t>blue, alpha</a:t>
            </a:r>
            <a:r>
              <a:rPr lang="en-US" sz="1600" b="1" dirty="0"/>
              <a:t>)</a:t>
            </a:r>
          </a:p>
          <a:p>
            <a:r>
              <a:rPr lang="en-US" sz="1600" dirty="0"/>
              <a:t>The alpha parameter is a number between 0.0 (fully transparent) and 1.0 (not transparent at all)</a:t>
            </a:r>
          </a:p>
          <a:p>
            <a:pPr marL="76200" indent="0">
              <a:buNone/>
            </a:pPr>
            <a:r>
              <a:rPr lang="en-US" sz="1600" dirty="0"/>
              <a:t>3-HEX Value</a:t>
            </a:r>
          </a:p>
          <a:p>
            <a:r>
              <a:rPr lang="en-US" sz="1600" dirty="0"/>
              <a:t>In CSS, a color can be specified using a hexadecimal value in the form:  </a:t>
            </a:r>
            <a:r>
              <a:rPr lang="en-US" sz="1600" b="1" dirty="0"/>
              <a:t>#</a:t>
            </a:r>
            <a:r>
              <a:rPr lang="en-US" sz="1600" b="1" i="1" dirty="0"/>
              <a:t>rrggbb</a:t>
            </a:r>
            <a:endParaRPr lang="en-US" sz="1600" b="1" dirty="0"/>
          </a:p>
          <a:p>
            <a:r>
              <a:rPr lang="en-US" sz="1600" dirty="0"/>
              <a:t>Where rr (red), gg (green) and bb (blue) are hexadecimal values between 00 and ff (same as decimal 0-255).</a:t>
            </a:r>
          </a:p>
          <a:p>
            <a:r>
              <a:rPr lang="en-US" sz="1600" dirty="0"/>
              <a:t>For example, #ff0000 is displayed as red, because red is set to its highest value (ff) and the others are set to the lowest value (00).</a:t>
            </a:r>
          </a:p>
          <a:p>
            <a:pPr marL="76200" indent="0">
              <a:buNone/>
            </a:pPr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7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19346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Colors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US" sz="1600" dirty="0"/>
              <a:t>4-HSL Value</a:t>
            </a:r>
          </a:p>
          <a:p>
            <a:r>
              <a:rPr lang="en-US" sz="1600" dirty="0"/>
              <a:t>In CSS, a color can be specified using hue, saturation, and lightness (HSL) in the form:   </a:t>
            </a:r>
            <a:r>
              <a:rPr lang="en-US" sz="1600" b="1" dirty="0"/>
              <a:t>hsl(</a:t>
            </a:r>
            <a:r>
              <a:rPr lang="en-US" sz="1600" b="1" i="1" dirty="0"/>
              <a:t>hue</a:t>
            </a:r>
            <a:r>
              <a:rPr lang="en-US" sz="1600" b="1" dirty="0"/>
              <a:t>, </a:t>
            </a:r>
            <a:r>
              <a:rPr lang="en-US" sz="1600" b="1" i="1" dirty="0"/>
              <a:t>saturation</a:t>
            </a:r>
            <a:r>
              <a:rPr lang="en-US" sz="1600" b="1" dirty="0"/>
              <a:t>, </a:t>
            </a:r>
            <a:r>
              <a:rPr lang="en-US" sz="1600" b="1" i="1" dirty="0"/>
              <a:t>lightness</a:t>
            </a:r>
            <a:r>
              <a:rPr lang="en-US" sz="1600" b="1" dirty="0"/>
              <a:t>)</a:t>
            </a:r>
          </a:p>
          <a:p>
            <a:r>
              <a:rPr lang="en-US" sz="1600" dirty="0"/>
              <a:t>Hue is a degree on the color wheel from 0 to 360. 0 is red, 120 is green, and 240 is blue.</a:t>
            </a:r>
          </a:p>
          <a:p>
            <a:r>
              <a:rPr lang="en-US" sz="1600" dirty="0"/>
              <a:t>Saturation is a percentage value, 0% means a shade of gray, and 100% is the full color.</a:t>
            </a:r>
          </a:p>
          <a:p>
            <a:r>
              <a:rPr lang="en-US" sz="1600" dirty="0"/>
              <a:t>Lightness is also a percentage, 0% is black, 50% is neither light or dark, 100% is white</a:t>
            </a:r>
          </a:p>
          <a:p>
            <a:r>
              <a:rPr lang="en-US" sz="1600" b="1" dirty="0"/>
              <a:t>hsla(</a:t>
            </a:r>
            <a:r>
              <a:rPr lang="en-US" sz="1600" b="1" i="1" dirty="0"/>
              <a:t>hue,</a:t>
            </a:r>
            <a:r>
              <a:rPr lang="en-US" sz="1600" b="1" dirty="0"/>
              <a:t> </a:t>
            </a:r>
            <a:r>
              <a:rPr lang="en-US" sz="1600" b="1" i="1" dirty="0"/>
              <a:t>saturation</a:t>
            </a:r>
            <a:r>
              <a:rPr lang="en-US" sz="1600" b="1" dirty="0"/>
              <a:t>, </a:t>
            </a:r>
            <a:r>
              <a:rPr lang="en-US" sz="1600" b="1" i="1" dirty="0"/>
              <a:t>lightness, alpha</a:t>
            </a:r>
            <a:r>
              <a:rPr lang="en-US" sz="1600" b="1" dirty="0"/>
              <a:t>)</a:t>
            </a:r>
          </a:p>
          <a:p>
            <a:r>
              <a:rPr lang="en-US" sz="1600" dirty="0"/>
              <a:t>The alpha parameter is a number between 0.0 (fully transparent) and 1.0 (not transparent at all)</a:t>
            </a:r>
          </a:p>
          <a:p>
            <a:endParaRPr lang="en-US" sz="1600" dirty="0"/>
          </a:p>
          <a:p>
            <a:pPr marL="76200" indent="0">
              <a:buNone/>
            </a:pPr>
            <a:endParaRPr lang="en-US" sz="1600" dirty="0"/>
          </a:p>
          <a:p>
            <a:pPr marL="76200" indent="0">
              <a:buNone/>
            </a:pPr>
            <a:endParaRPr lang="en-US" sz="1600"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8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42897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 Colors</a:t>
            </a: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57200" y="1123950"/>
            <a:ext cx="73707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Colors website :</a:t>
            </a:r>
            <a:r>
              <a:rPr lang="en-US" sz="1600" dirty="0">
                <a:solidFill>
                  <a:srgbClr val="0070C0"/>
                </a:solidFill>
              </a:rPr>
              <a:t>(1) https://htmlcolorcodes.com/</a:t>
            </a:r>
          </a:p>
          <a:p>
            <a:pPr marL="7620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                                     (2) https://www.w3schools.com/colors/colors_picker.asp </a:t>
            </a:r>
          </a:p>
          <a:p>
            <a:r>
              <a:rPr lang="en-US" sz="1600" dirty="0"/>
              <a:t>CSS Text Color:</a:t>
            </a:r>
          </a:p>
          <a:p>
            <a:pPr marL="76200" indent="0">
              <a:buNone/>
            </a:pPr>
            <a:r>
              <a:rPr lang="en-US" sz="1600" dirty="0"/>
              <a:t>     &lt;p style="color:DodgerBlue;"&gt;Lorem ipsum...&lt;/p&gt;</a:t>
            </a:r>
          </a:p>
          <a:p>
            <a:r>
              <a:rPr lang="en-US" sz="1600" dirty="0"/>
              <a:t>CSS Background Color</a:t>
            </a:r>
          </a:p>
          <a:p>
            <a:pPr marL="76200" indent="0">
              <a:buNone/>
            </a:pPr>
            <a:r>
              <a:rPr lang="en-US" sz="1600" dirty="0"/>
              <a:t>   &lt;h1 style="background-color:DodgerBlue;"&gt;Hello World&lt;/h1&gt;</a:t>
            </a:r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/>
              <a:t>9</a:t>
            </a:fld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70747635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D7EEEC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C18023E1084DB44004C94A258A2B" ma:contentTypeVersion="12" ma:contentTypeDescription="Create a new document." ma:contentTypeScope="" ma:versionID="172cedbde210de5c542b4c152424bf18">
  <xsd:schema xmlns:xsd="http://www.w3.org/2001/XMLSchema" xmlns:xs="http://www.w3.org/2001/XMLSchema" xmlns:p="http://schemas.microsoft.com/office/2006/metadata/properties" xmlns:ns2="4aa6b211-24cb-420a-a400-0fc6e804ce30" xmlns:ns3="cd178955-e352-40f1-a8e0-81fca703ef11" targetNamespace="http://schemas.microsoft.com/office/2006/metadata/properties" ma:root="true" ma:fieldsID="cac96a3876b95798fe2fbecaf335b170" ns2:_="" ns3:_="">
    <xsd:import namespace="4aa6b211-24cb-420a-a400-0fc6e804ce30"/>
    <xsd:import namespace="cd178955-e352-40f1-a8e0-81fca703ef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6b211-24cb-420a-a400-0fc6e804c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8955-e352-40f1-a8e0-81fca703ef1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1ab0b9d-b61c-4e27-9ef0-52ea4352dda7}" ma:internalName="TaxCatchAll" ma:showField="CatchAllData" ma:web="cd178955-e352-40f1-a8e0-81fca703ef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d178955-e352-40f1-a8e0-81fca703ef11" xsi:nil="true"/>
    <lcf76f155ced4ddcb4097134ff3c332f xmlns="4aa6b211-24cb-420a-a400-0fc6e804ce3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95FF185-65AD-4DB5-9C33-E72FDA1743BD}"/>
</file>

<file path=customXml/itemProps2.xml><?xml version="1.0" encoding="utf-8"?>
<ds:datastoreItem xmlns:ds="http://schemas.openxmlformats.org/officeDocument/2006/customXml" ds:itemID="{D78B14C0-7A48-4E22-BC64-3300D3D36809}"/>
</file>

<file path=customXml/itemProps3.xml><?xml version="1.0" encoding="utf-8"?>
<ds:datastoreItem xmlns:ds="http://schemas.openxmlformats.org/officeDocument/2006/customXml" ds:itemID="{AF1DF101-6F48-4EDD-9B7C-10BA3C1AA521}"/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3867</Words>
  <Application>Microsoft Office PowerPoint</Application>
  <PresentationFormat>On-screen Show (16:9)</PresentationFormat>
  <Paragraphs>676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Karla</vt:lpstr>
      <vt:lpstr>Raleway</vt:lpstr>
      <vt:lpstr>Consolas</vt:lpstr>
      <vt:lpstr>Escalus template</vt:lpstr>
      <vt:lpstr>CSS presented by: Asmaa Ahmed</vt:lpstr>
      <vt:lpstr>CSS Introduction </vt:lpstr>
      <vt:lpstr>CSS Selectors</vt:lpstr>
      <vt:lpstr>How To Add CSS</vt:lpstr>
      <vt:lpstr>CSS Comments</vt:lpstr>
      <vt:lpstr>CSS Colors</vt:lpstr>
      <vt:lpstr>CSS Colors</vt:lpstr>
      <vt:lpstr>CSS Colors</vt:lpstr>
      <vt:lpstr>CSS Colors</vt:lpstr>
      <vt:lpstr>CSS Backgrounds</vt:lpstr>
      <vt:lpstr>CSS Backgrounds color &amp; image </vt:lpstr>
      <vt:lpstr>CSS Background Repeat</vt:lpstr>
      <vt:lpstr>CSS background-position</vt:lpstr>
      <vt:lpstr>CSS Background Attachment</vt:lpstr>
      <vt:lpstr>All CSS Background Properties</vt:lpstr>
      <vt:lpstr>CSS Borders</vt:lpstr>
      <vt:lpstr>CSS Borders</vt:lpstr>
      <vt:lpstr>All CSS Border Properties</vt:lpstr>
      <vt:lpstr>All CSS Border Properties</vt:lpstr>
      <vt:lpstr>CSS Margins</vt:lpstr>
      <vt:lpstr>CSS Margins</vt:lpstr>
      <vt:lpstr>CSS Margins</vt:lpstr>
      <vt:lpstr>CSS Margins</vt:lpstr>
      <vt:lpstr>CSS Margins</vt:lpstr>
      <vt:lpstr>CSS Margins</vt:lpstr>
      <vt:lpstr>CSS Margins</vt:lpstr>
      <vt:lpstr>CSS Margins</vt:lpstr>
      <vt:lpstr>CSS Padding</vt:lpstr>
      <vt:lpstr>CSS Padding</vt:lpstr>
      <vt:lpstr>CSS Padding</vt:lpstr>
      <vt:lpstr>CSS Padding</vt:lpstr>
      <vt:lpstr>CSS Padding</vt:lpstr>
      <vt:lpstr>CSS Padding</vt:lpstr>
      <vt:lpstr>All CSS Padding Properties</vt:lpstr>
      <vt:lpstr>CSS Padding</vt:lpstr>
      <vt:lpstr>CSS Height and Width</vt:lpstr>
      <vt:lpstr>CSS Height and Width</vt:lpstr>
      <vt:lpstr>CSS Height and Width</vt:lpstr>
      <vt:lpstr>CSS Height and Width</vt:lpstr>
      <vt:lpstr>CSS Height and Width</vt:lpstr>
      <vt:lpstr>The CSS Box Model</vt:lpstr>
      <vt:lpstr>The CSS Box Model</vt:lpstr>
      <vt:lpstr>The CSS Box Model</vt:lpstr>
      <vt:lpstr>CSS Outline</vt:lpstr>
      <vt:lpstr>CSS Outline</vt:lpstr>
      <vt:lpstr>CSS Outline</vt:lpstr>
      <vt:lpstr>CSS Text</vt:lpstr>
      <vt:lpstr>CSS Text</vt:lpstr>
      <vt:lpstr>CSS Text Decoration</vt:lpstr>
      <vt:lpstr>Text Transformation</vt:lpstr>
      <vt:lpstr>CSS Text Spacing</vt:lpstr>
      <vt:lpstr>CSS Text Shadow</vt:lpstr>
      <vt:lpstr>All CSS Text Properties</vt:lpstr>
      <vt:lpstr>CSS Fonts</vt:lpstr>
      <vt:lpstr>CSS Fonts Style</vt:lpstr>
      <vt:lpstr>All CSS Font Properties</vt:lpstr>
      <vt:lpstr>CSS Links</vt:lpstr>
      <vt:lpstr>All CSS List Properties</vt:lpstr>
      <vt:lpstr>CSS Table Properties</vt:lpstr>
      <vt:lpstr>CSS Layout</vt:lpstr>
      <vt:lpstr>CSS Layout</vt:lpstr>
      <vt:lpstr>CSS Layout</vt:lpstr>
      <vt:lpstr>CSS Layout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Guards</dc:title>
  <cp:lastModifiedBy>Asmaa Ahmed Marzouk</cp:lastModifiedBy>
  <cp:revision>719</cp:revision>
  <dcterms:modified xsi:type="dcterms:W3CDTF">2024-11-14T13:17:08Z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0x010100D26AC18023E1084DB44004C94A258A2B</vt:lpwstr>
  </property>
</Properties>
</file>