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6858000" cy="9144000"/>
  <p:embeddedFontLst>
    <p:embeddedFont>
      <p:font typeface="Canva Sans Bold" panose="020B0803030501040103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  <p:embeddedFont>
      <p:font typeface="Canva Sans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18001" y="1999335"/>
            <a:ext cx="4454043" cy="2874101"/>
          </a:xfrm>
          <a:custGeom>
            <a:avLst/>
            <a:gdLst/>
            <a:ahLst/>
            <a:cxnLst/>
            <a:rect l="l" t="t" r="r" b="b"/>
            <a:pathLst>
              <a:path w="4454043" h="2874101">
                <a:moveTo>
                  <a:pt x="0" y="0"/>
                </a:moveTo>
                <a:lnTo>
                  <a:pt x="4454043" y="0"/>
                </a:lnTo>
                <a:lnTo>
                  <a:pt x="4454043" y="2874101"/>
                </a:lnTo>
                <a:lnTo>
                  <a:pt x="0" y="2874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371101" y="5509156"/>
            <a:ext cx="2147843" cy="2147843"/>
            <a:chOff x="0" y="0"/>
            <a:chExt cx="2863790" cy="2863790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863790" cy="286379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24721" y="882031"/>
              <a:ext cx="2310185" cy="81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5"/>
                </a:lnSpc>
              </a:pPr>
              <a:r>
                <a:rPr lang="en-US" sz="3200" b="1">
                  <a:solidFill>
                    <a:srgbClr val="FFFFFF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Browser</a:t>
              </a:r>
              <a:endParaRPr lang="en-US" sz="3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2110712" y="5534431"/>
            <a:ext cx="2122568" cy="212256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27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30"/>
                </a:lnSpc>
              </a:pPr>
              <a:r>
                <a:rPr lang="en-US" sz="3450" b="1" spc="6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Server</a:t>
              </a:r>
              <a:endParaRPr lang="en-US" sz="3450" b="1" spc="6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86129" y="3179314"/>
            <a:ext cx="411778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https://www.google.com</a:t>
            </a:r>
            <a:endParaRPr lang="en-US" sz="2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653451" y="6324252"/>
            <a:ext cx="4981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06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Text and Paragraphs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Para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graphs: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HTML &lt;p&gt; element defines a paragraph: &lt;p&gt; This is a paragraph. &lt;/p&gt;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With HTML, you cannot change the output by adding extra spaces or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extra lines in your HTML code. The browser will remove any extra spaces and extra lines when the page is displayed.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Line breaks: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HTML &lt;br&gt; element defines a line break.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Use &lt;br&gt; if you want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 line break (a n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ew line) without starting a new paragraph.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Preformatted text: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HTML &lt;pre&gt; … &lt;/pre&gt; element defines preformatted text.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07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Lists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Unorde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red lists: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An unordered list starts with the &lt;ul&gt; tag.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Each list item starts with the &lt;li&gt; tag.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&lt;ul&gt;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&lt;li&gt;Networks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&lt;li&gt;Software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&lt;li&gt;Multimedia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&lt;/ul&gt;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08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Lists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Orde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red lists: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An ordered list starts with the &lt;ol&gt; tag.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Each list item starts with the &lt;li&gt; tag.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&lt;ol&gt;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&lt;li&gt;Networks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&lt;li&gt;Software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&lt;li&gt;Multimedia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&lt;/ol&gt;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09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Lists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typ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 attribute of the &lt;ol&gt; tag, defines the type of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he list item marker: type="1“, type="A“, type="a“, type="I“, type="i“.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&lt;ol type="1"&gt;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&lt;li&gt;Networks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&lt;li&gt;Software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&lt;li&gt;Multimedia Dept.&lt;/li&gt;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&lt;/ol&gt;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10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Lists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Nest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ed Lists: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List items can contain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new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list, and other HTML elements, like images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and links, etc.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&lt;ul&gt;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&lt;li&gt;Coffee&lt;/li&gt;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&lt;ul&gt;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&lt;li&gt;Black tea&lt;/li&gt;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&lt;/ul&gt;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&lt;li&gt;Milk&lt;/li&gt;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&lt;/ul&gt;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11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Images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In HTML, images are defined with the &lt;img&gt; tag.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&lt;img&gt; tag is empty, and does not have a closing tag.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Syntax: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&lt;img src="url" alt="some_text" width="width" height="height"&gt;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src attribute (Required) specifies the URL (web address) of the image.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alt attribute (Required) provides an alternate text for an image, If a browser cannot find an image, it will display the value of the alt attribute.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12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Links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links are hyperlinks. You can click on a link and jump to another document.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In HTML, links are defined with the &lt;a&gt; tag: &lt;a href="url"&gt;link text &lt;/a&gt;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href attribute specifies the destination web address or local page (in the same website)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13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Links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Link Targets: The target attribute specifies where to open the linked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document.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–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blank 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Opens the linked document in a new window or tab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– 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_self 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Opens the linked document in the same window/tab as it was clicked (this is default)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– 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_parent 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Opens the linked document in the parent frame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– 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_top 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Opens the linked document in the full body of the window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– 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framename 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 Opens the linked document in a named frame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Example: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&lt;a href="http://www.iti.gov.eg" target="_blank"&gt;ITI Website&lt;/a&gt;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14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iframes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 iframe is used to display a web page within a web pag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 HTML iframe is defined with the &lt;iframe&gt; tag:  &lt;iframe src="URL"&gt;&lt;/iframe&gt;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The src attribute specifies the URL (web address) of the inline frame page.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Use the height and width attributes to specify the size of the iframe. &lt;iframe src="demo_iframe.htm" height="200" width="300"&gt;&lt;/iframe.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 iframe can be used as the target frame for a link.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&lt;iframe src="demo_iframe.htm" name="iframe_a"&gt;&lt;/iframe&gt;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&lt;a href="http://www.w3schools.com" target="iframe_a"&gt; W3Schools.com &lt;/a&gt;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15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87104" y="1367789"/>
            <a:ext cx="9554134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Online References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9965"/>
            <a:ext cx="1563891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www.w3schools.com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www.echoecho.com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www.quackit.com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www.htmlcodetutorial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www.htmlquick.com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www.htmldog.com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www.tutorialehtml.com/en/index.php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http://www.tutorialspoint.com/html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https://developer.mozilla.org/en-US/docs/Learn/HTML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https://developer.mozilla.org/en-US/docs/Web/HTML/Element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18001" y="1999335"/>
            <a:ext cx="4454043" cy="2874101"/>
          </a:xfrm>
          <a:custGeom>
            <a:avLst/>
            <a:gdLst/>
            <a:ahLst/>
            <a:cxnLst/>
            <a:rect l="l" t="t" r="r" b="b"/>
            <a:pathLst>
              <a:path w="4454043" h="2874101">
                <a:moveTo>
                  <a:pt x="0" y="0"/>
                </a:moveTo>
                <a:lnTo>
                  <a:pt x="4454043" y="0"/>
                </a:lnTo>
                <a:lnTo>
                  <a:pt x="4454043" y="2874101"/>
                </a:lnTo>
                <a:lnTo>
                  <a:pt x="0" y="2874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371101" y="5509156"/>
            <a:ext cx="2147843" cy="2147843"/>
            <a:chOff x="0" y="0"/>
            <a:chExt cx="2863790" cy="2863790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863790" cy="286379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24721" y="882031"/>
              <a:ext cx="2310185" cy="81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5"/>
                </a:lnSpc>
              </a:pPr>
              <a:r>
                <a:rPr lang="en-US" sz="3200" b="1">
                  <a:solidFill>
                    <a:srgbClr val="FFFFFF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Browser</a:t>
              </a:r>
              <a:endParaRPr lang="en-US" sz="3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876034" y="4616364"/>
            <a:ext cx="411778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https://www.google.com</a:t>
            </a:r>
            <a:endParaRPr lang="en-US" sz="2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2110712" y="5534431"/>
            <a:ext cx="2122568" cy="212256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272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30"/>
                </a:lnSpc>
              </a:pPr>
              <a:r>
                <a:rPr lang="en-US" sz="3450" b="1" spc="6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Server</a:t>
              </a:r>
              <a:endParaRPr lang="en-US" sz="3450" b="1" spc="6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1463854" y="2566674"/>
            <a:ext cx="3761103" cy="1282303"/>
            <a:chOff x="0" y="-47625"/>
            <a:chExt cx="5014805" cy="170973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2214721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index.html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7434" y="1064365"/>
              <a:ext cx="1765459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style.css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96404" y="-47625"/>
              <a:ext cx="1657826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script.js</a:t>
              </a:r>
              <a:endPara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035828" y="1064365"/>
              <a:ext cx="1978977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image.jpg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sp>
        <p:nvSpPr>
          <p:cNvPr id="18" name="AutoShape 18"/>
          <p:cNvSpPr/>
          <p:nvPr/>
        </p:nvSpPr>
        <p:spPr>
          <a:xfrm>
            <a:off x="6653451" y="6324252"/>
            <a:ext cx="4981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AutoShape 19"/>
          <p:cNvSpPr/>
          <p:nvPr/>
        </p:nvSpPr>
        <p:spPr>
          <a:xfrm flipH="1" flipV="1">
            <a:off x="6653451" y="7093667"/>
            <a:ext cx="54572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0993" y="0"/>
            <a:ext cx="1017757" cy="1536283"/>
          </a:xfrm>
          <a:custGeom>
            <a:avLst/>
            <a:gdLst/>
            <a:ahLst/>
            <a:cxnLst/>
            <a:rect l="l" t="t" r="r" b="b"/>
            <a:pathLst>
              <a:path w="1017757" h="1536283">
                <a:moveTo>
                  <a:pt x="0" y="0"/>
                </a:moveTo>
                <a:lnTo>
                  <a:pt x="1017758" y="0"/>
                </a:lnTo>
                <a:lnTo>
                  <a:pt x="1017758" y="1536283"/>
                </a:lnTo>
                <a:lnTo>
                  <a:pt x="0" y="153628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Content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Others</a:t>
            </a:r>
            <a:endParaRPr lang="en-US" sz="2050" b="1" spc="4">
              <a:solidFill>
                <a:srgbClr val="FFFFF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01336" y="3321784"/>
            <a:ext cx="8370898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0"/>
              </a:lnSpc>
              <a:spcBef>
                <a:spcPct val="0"/>
              </a:spcBef>
            </a:pPr>
            <a:r>
              <a:rPr lang="en-US" sz="15900" spc="-747">
                <a:solidFill>
                  <a:srgbClr val="FFFFFF"/>
                </a:solidFill>
                <a:latin typeface="Open Sauce Light" panose="00000400000000000000"/>
                <a:ea typeface="Open Sauce Light" panose="00000400000000000000"/>
                <a:cs typeface="Open Sauce Light" panose="00000400000000000000"/>
                <a:sym typeface="Open Sauce Light" panose="00000400000000000000"/>
              </a:rPr>
              <a:t>Thank</a:t>
            </a:r>
            <a:endParaRPr lang="en-US" sz="15900" spc="-747">
              <a:solidFill>
                <a:srgbClr val="FFFFFF"/>
              </a:solidFill>
              <a:latin typeface="Open Sauce Light" panose="00000400000000000000"/>
              <a:ea typeface="Open Sauce Light" panose="00000400000000000000"/>
              <a:cs typeface="Open Sauce Light" panose="00000400000000000000"/>
              <a:sym typeface="Open Sauce Light" panose="000004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96971" y="3315762"/>
            <a:ext cx="6728953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0"/>
              </a:lnSpc>
              <a:spcBef>
                <a:spcPct val="0"/>
              </a:spcBef>
            </a:pPr>
            <a:r>
              <a:rPr lang="en-US" sz="15900" b="1" spc="-747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You</a:t>
            </a:r>
            <a:endParaRPr lang="en-US" sz="15900" b="1" spc="-747">
              <a:solidFill>
                <a:srgbClr val="FFFFF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18001" y="1999335"/>
            <a:ext cx="4454043" cy="2874101"/>
          </a:xfrm>
          <a:custGeom>
            <a:avLst/>
            <a:gdLst/>
            <a:ahLst/>
            <a:cxnLst/>
            <a:rect l="l" t="t" r="r" b="b"/>
            <a:pathLst>
              <a:path w="4454043" h="2874101">
                <a:moveTo>
                  <a:pt x="0" y="0"/>
                </a:moveTo>
                <a:lnTo>
                  <a:pt x="4454043" y="0"/>
                </a:lnTo>
                <a:lnTo>
                  <a:pt x="4454043" y="2874101"/>
                </a:lnTo>
                <a:lnTo>
                  <a:pt x="0" y="2874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371101" y="5509156"/>
            <a:ext cx="2147843" cy="2147843"/>
            <a:chOff x="0" y="0"/>
            <a:chExt cx="2863790" cy="2863790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863790" cy="286379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24721" y="882031"/>
              <a:ext cx="2310185" cy="81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5"/>
                </a:lnSpc>
              </a:pPr>
              <a:r>
                <a:rPr lang="en-US" sz="3200" b="1">
                  <a:solidFill>
                    <a:srgbClr val="FFFFFF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Browser</a:t>
              </a:r>
              <a:endParaRPr lang="en-US" sz="3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2110712" y="5534431"/>
            <a:ext cx="2122568" cy="212256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27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30"/>
                </a:lnSpc>
              </a:pPr>
              <a:r>
                <a:rPr lang="en-US" sz="3450" b="1" spc="6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Server</a:t>
              </a:r>
              <a:endParaRPr lang="en-US" sz="3450" b="1" spc="6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6653451" y="6324252"/>
            <a:ext cx="4981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3" name="Group 13"/>
          <p:cNvGrpSpPr/>
          <p:nvPr/>
        </p:nvGrpSpPr>
        <p:grpSpPr>
          <a:xfrm rot="0">
            <a:off x="660926" y="6034336"/>
            <a:ext cx="2758716" cy="1202844"/>
            <a:chOff x="0" y="0"/>
            <a:chExt cx="3678288" cy="16037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0006" cy="1551291"/>
            </a:xfrm>
            <a:custGeom>
              <a:avLst/>
              <a:gdLst/>
              <a:ahLst/>
              <a:cxnLst/>
              <a:rect l="l" t="t" r="r" b="b"/>
              <a:pathLst>
                <a:path w="1100006" h="1551291">
                  <a:moveTo>
                    <a:pt x="0" y="0"/>
                  </a:moveTo>
                  <a:lnTo>
                    <a:pt x="1100006" y="0"/>
                  </a:lnTo>
                  <a:lnTo>
                    <a:pt x="1100006" y="1551291"/>
                  </a:lnTo>
                  <a:lnTo>
                    <a:pt x="0" y="1551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590299" y="243806"/>
              <a:ext cx="1087988" cy="1359986"/>
            </a:xfrm>
            <a:custGeom>
              <a:avLst/>
              <a:gdLst/>
              <a:ahLst/>
              <a:cxnLst/>
              <a:rect l="l" t="t" r="r" b="b"/>
              <a:pathLst>
                <a:path w="1087988" h="1359986">
                  <a:moveTo>
                    <a:pt x="0" y="0"/>
                  </a:moveTo>
                  <a:lnTo>
                    <a:pt x="1087989" y="0"/>
                  </a:lnTo>
                  <a:lnTo>
                    <a:pt x="1087989" y="1359986"/>
                  </a:lnTo>
                  <a:lnTo>
                    <a:pt x="0" y="1359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199595" y="288832"/>
              <a:ext cx="1279097" cy="1314960"/>
            </a:xfrm>
            <a:custGeom>
              <a:avLst/>
              <a:gdLst/>
              <a:ahLst/>
              <a:cxnLst/>
              <a:rect l="l" t="t" r="r" b="b"/>
              <a:pathLst>
                <a:path w="1279097" h="1314960">
                  <a:moveTo>
                    <a:pt x="0" y="0"/>
                  </a:moveTo>
                  <a:lnTo>
                    <a:pt x="1279098" y="0"/>
                  </a:lnTo>
                  <a:lnTo>
                    <a:pt x="1279098" y="1314960"/>
                  </a:lnTo>
                  <a:lnTo>
                    <a:pt x="0" y="1314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AutoShape 17"/>
          <p:cNvSpPr/>
          <p:nvPr/>
        </p:nvSpPr>
        <p:spPr>
          <a:xfrm flipH="1" flipV="1">
            <a:off x="6653451" y="7093667"/>
            <a:ext cx="54572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8" name="Group 18"/>
          <p:cNvGrpSpPr/>
          <p:nvPr/>
        </p:nvGrpSpPr>
        <p:grpSpPr>
          <a:xfrm rot="0">
            <a:off x="1408271" y="7435603"/>
            <a:ext cx="5245179" cy="1584739"/>
            <a:chOff x="0" y="0"/>
            <a:chExt cx="6993572" cy="211298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107995"/>
              <a:ext cx="6993572" cy="1004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The 3 Languages that browsers understand</a:t>
              </a:r>
              <a:endParaRPr lang="en-US" sz="2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0" name="AutoShape 20"/>
            <p:cNvSpPr/>
            <p:nvPr/>
          </p:nvSpPr>
          <p:spPr>
            <a:xfrm flipH="1" flipV="1">
              <a:off x="1906841" y="17961"/>
              <a:ext cx="774987" cy="774987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21" name="TextBox 21"/>
          <p:cNvSpPr txBox="1"/>
          <p:nvPr/>
        </p:nvSpPr>
        <p:spPr>
          <a:xfrm>
            <a:off x="10876034" y="4616364"/>
            <a:ext cx="411778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https://www.google.com</a:t>
            </a:r>
            <a:endParaRPr lang="en-US" sz="2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3564471" y="2796346"/>
            <a:ext cx="3761103" cy="1282303"/>
            <a:chOff x="0" y="-47625"/>
            <a:chExt cx="5014805" cy="1709736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47625"/>
              <a:ext cx="2214721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index.html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87434" y="1064365"/>
              <a:ext cx="1765459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style.css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196404" y="-47625"/>
              <a:ext cx="1657826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script.js</a:t>
              </a:r>
              <a:endPara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035828" y="1064365"/>
              <a:ext cx="1978977" cy="59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image.jpg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18001" y="1999335"/>
            <a:ext cx="4454043" cy="2874101"/>
          </a:xfrm>
          <a:custGeom>
            <a:avLst/>
            <a:gdLst/>
            <a:ahLst/>
            <a:cxnLst/>
            <a:rect l="l" t="t" r="r" b="b"/>
            <a:pathLst>
              <a:path w="4454043" h="2874101">
                <a:moveTo>
                  <a:pt x="0" y="0"/>
                </a:moveTo>
                <a:lnTo>
                  <a:pt x="4454043" y="0"/>
                </a:lnTo>
                <a:lnTo>
                  <a:pt x="4454043" y="2874101"/>
                </a:lnTo>
                <a:lnTo>
                  <a:pt x="0" y="2874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371101" y="5509156"/>
            <a:ext cx="2147843" cy="2147843"/>
            <a:chOff x="0" y="0"/>
            <a:chExt cx="2863790" cy="2863790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863790" cy="286379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24721" y="882031"/>
              <a:ext cx="2310185" cy="81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5"/>
                </a:lnSpc>
              </a:pPr>
              <a:r>
                <a:rPr lang="en-US" sz="3200" b="1">
                  <a:solidFill>
                    <a:srgbClr val="FFFFFF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Browser</a:t>
              </a:r>
              <a:endParaRPr lang="en-US" sz="32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2110712" y="5534431"/>
            <a:ext cx="2122568" cy="212256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27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30"/>
                </a:lnSpc>
              </a:pPr>
              <a:r>
                <a:rPr lang="en-US" sz="3450" b="1" spc="6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Server</a:t>
              </a:r>
              <a:endParaRPr lang="en-US" sz="3450" b="1" spc="6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6653451" y="6324252"/>
            <a:ext cx="4981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3" name="AutoShape 13"/>
          <p:cNvSpPr/>
          <p:nvPr/>
        </p:nvSpPr>
        <p:spPr>
          <a:xfrm flipH="1" flipV="1">
            <a:off x="6653451" y="7093667"/>
            <a:ext cx="54572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4" name="Group 14"/>
          <p:cNvGrpSpPr/>
          <p:nvPr/>
        </p:nvGrpSpPr>
        <p:grpSpPr>
          <a:xfrm rot="0">
            <a:off x="1554534" y="7593730"/>
            <a:ext cx="5245179" cy="1584739"/>
            <a:chOff x="0" y="0"/>
            <a:chExt cx="6993572" cy="211298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107995"/>
              <a:ext cx="6993572" cy="1004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The 3 Languages that browsers understand</a:t>
              </a:r>
              <a:endParaRPr lang="en-US" sz="2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flipH="1" flipV="1">
              <a:off x="1906841" y="17961"/>
              <a:ext cx="774987" cy="774987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7" name="Freeform 17"/>
          <p:cNvSpPr/>
          <p:nvPr/>
        </p:nvSpPr>
        <p:spPr>
          <a:xfrm>
            <a:off x="3218001" y="2325861"/>
            <a:ext cx="4454043" cy="2547575"/>
          </a:xfrm>
          <a:custGeom>
            <a:avLst/>
            <a:gdLst/>
            <a:ahLst/>
            <a:cxnLst/>
            <a:rect l="l" t="t" r="r" b="b"/>
            <a:pathLst>
              <a:path w="4454043" h="2547575">
                <a:moveTo>
                  <a:pt x="0" y="0"/>
                </a:moveTo>
                <a:lnTo>
                  <a:pt x="4454043" y="0"/>
                </a:lnTo>
                <a:lnTo>
                  <a:pt x="4454043" y="2547575"/>
                </a:lnTo>
                <a:lnTo>
                  <a:pt x="0" y="2547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7" t="-7141" r="-437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876034" y="4616364"/>
            <a:ext cx="411778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https://www.google.com</a:t>
            </a:r>
            <a:endParaRPr lang="en-US" sz="2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3715625" y="7237180"/>
            <a:ext cx="12441843" cy="1615009"/>
            <a:chOff x="6055" y="24668"/>
            <a:chExt cx="16589125" cy="2153346"/>
          </a:xfrm>
        </p:grpSpPr>
        <p:sp>
          <p:nvSpPr>
            <p:cNvPr id="20" name="TextBox 20"/>
            <p:cNvSpPr txBox="1"/>
            <p:nvPr/>
          </p:nvSpPr>
          <p:spPr>
            <a:xfrm>
              <a:off x="6246585" y="933414"/>
              <a:ext cx="10348595" cy="12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80"/>
                </a:lnSpc>
              </a:pPr>
              <a:r>
                <a:rPr lang="en-US" sz="48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Front-end Development</a:t>
              </a:r>
              <a:endParaRPr lang="en-US" sz="48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1" name="AutoShape 21"/>
            <p:cNvSpPr/>
            <p:nvPr/>
          </p:nvSpPr>
          <p:spPr>
            <a:xfrm flipH="1" flipV="1">
              <a:off x="6055" y="24668"/>
              <a:ext cx="6110744" cy="163736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</p:grpSp>
      <p:grpSp>
        <p:nvGrpSpPr>
          <p:cNvPr id="22" name="Group 22"/>
          <p:cNvGrpSpPr/>
          <p:nvPr/>
        </p:nvGrpSpPr>
        <p:grpSpPr>
          <a:xfrm rot="0">
            <a:off x="819018" y="6015835"/>
            <a:ext cx="2758716" cy="1202844"/>
            <a:chOff x="0" y="0"/>
            <a:chExt cx="3678288" cy="160379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0006" cy="1551291"/>
            </a:xfrm>
            <a:custGeom>
              <a:avLst/>
              <a:gdLst/>
              <a:ahLst/>
              <a:cxnLst/>
              <a:rect l="l" t="t" r="r" b="b"/>
              <a:pathLst>
                <a:path w="1100006" h="1551291">
                  <a:moveTo>
                    <a:pt x="0" y="0"/>
                  </a:moveTo>
                  <a:lnTo>
                    <a:pt x="1100006" y="0"/>
                  </a:lnTo>
                  <a:lnTo>
                    <a:pt x="1100006" y="1551291"/>
                  </a:lnTo>
                  <a:lnTo>
                    <a:pt x="0" y="1551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2590299" y="243806"/>
              <a:ext cx="1087988" cy="1359986"/>
            </a:xfrm>
            <a:custGeom>
              <a:avLst/>
              <a:gdLst/>
              <a:ahLst/>
              <a:cxnLst/>
              <a:rect l="l" t="t" r="r" b="b"/>
              <a:pathLst>
                <a:path w="1087988" h="1359986">
                  <a:moveTo>
                    <a:pt x="0" y="0"/>
                  </a:moveTo>
                  <a:lnTo>
                    <a:pt x="1087989" y="0"/>
                  </a:lnTo>
                  <a:lnTo>
                    <a:pt x="1087989" y="1359986"/>
                  </a:lnTo>
                  <a:lnTo>
                    <a:pt x="0" y="1359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1199595" y="288832"/>
              <a:ext cx="1279097" cy="1314960"/>
            </a:xfrm>
            <a:custGeom>
              <a:avLst/>
              <a:gdLst/>
              <a:ahLst/>
              <a:cxnLst/>
              <a:rect l="l" t="t" r="r" b="b"/>
              <a:pathLst>
                <a:path w="1279097" h="1314960">
                  <a:moveTo>
                    <a:pt x="0" y="0"/>
                  </a:moveTo>
                  <a:lnTo>
                    <a:pt x="1279098" y="0"/>
                  </a:lnTo>
                  <a:lnTo>
                    <a:pt x="1279098" y="1314960"/>
                  </a:lnTo>
                  <a:lnTo>
                    <a:pt x="0" y="1314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171769" y="6709221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840993" y="0"/>
            <a:ext cx="1017757" cy="1536283"/>
          </a:xfrm>
          <a:custGeom>
            <a:avLst/>
            <a:gdLst/>
            <a:ahLst/>
            <a:cxnLst/>
            <a:rect l="l" t="t" r="r" b="b"/>
            <a:pathLst>
              <a:path w="1017757" h="1536283">
                <a:moveTo>
                  <a:pt x="0" y="0"/>
                </a:moveTo>
                <a:lnTo>
                  <a:pt x="1017758" y="0"/>
                </a:lnTo>
                <a:lnTo>
                  <a:pt x="1017758" y="1536283"/>
                </a:lnTo>
                <a:lnTo>
                  <a:pt x="0" y="153628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Home</a:t>
            </a:r>
            <a:endParaRPr lang="en-US" sz="2050" b="1" spc="4">
              <a:solidFill>
                <a:srgbClr val="FFFFF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Content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 spc="3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Page 01</a:t>
            </a:r>
            <a:endParaRPr lang="en-US" sz="2000" b="1" spc="3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79882" y="3541195"/>
            <a:ext cx="12747285" cy="230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955"/>
              </a:lnSpc>
              <a:spcBef>
                <a:spcPct val="0"/>
              </a:spcBef>
            </a:pPr>
            <a:r>
              <a:rPr lang="en-US" sz="13540" b="1" spc="-636">
                <a:solidFill>
                  <a:srgbClr val="FFFFFF"/>
                </a:solidFill>
                <a:latin typeface="Open Sauce Medium" panose="00000600000000000000"/>
                <a:ea typeface="Open Sauce Medium" panose="00000600000000000000"/>
                <a:cs typeface="Open Sauce Medium" panose="00000600000000000000"/>
                <a:sym typeface="Open Sauce Medium" panose="00000600000000000000"/>
              </a:rPr>
              <a:t>HTML</a:t>
            </a:r>
            <a:endParaRPr lang="en-US" sz="13540" b="1" spc="-636">
              <a:solidFill>
                <a:srgbClr val="FFFFFF"/>
              </a:solidFill>
              <a:latin typeface="Open Sauce Medium" panose="00000600000000000000"/>
              <a:ea typeface="Open Sauce Medium" panose="00000600000000000000"/>
              <a:cs typeface="Open Sauce Medium" panose="00000600000000000000"/>
              <a:sym typeface="Open Sauce Medium" panose="000006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90819" y="6803574"/>
            <a:ext cx="192541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 spc="3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Next Slide</a:t>
            </a:r>
            <a:endParaRPr lang="en-US" sz="1900" b="1" spc="3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5467" y="1575286"/>
            <a:ext cx="509706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What is HTML</a:t>
            </a:r>
            <a:endParaRPr lang="en-US" sz="6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15730249" y="568846"/>
            <a:ext cx="1919429" cy="566532"/>
            <a:chOff x="0" y="0"/>
            <a:chExt cx="2559239" cy="755376"/>
          </a:xfrm>
        </p:grpSpPr>
        <p:sp>
          <p:nvSpPr>
            <p:cNvPr id="9" name="TextBox 9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10" name="Group 10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02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527982"/>
            <a:ext cx="10818885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→ </a:t>
            </a:r>
            <a:r>
              <a:rPr lang="en-US" sz="3400" b="1">
                <a:solidFill>
                  <a:srgbClr val="AA272D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yper </a:t>
            </a:r>
            <a:r>
              <a:rPr lang="en-US" sz="3400" b="1">
                <a:solidFill>
                  <a:srgbClr val="AA272D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ext </a:t>
            </a:r>
            <a:r>
              <a:rPr lang="en-US" sz="3400" b="1">
                <a:solidFill>
                  <a:srgbClr val="AA272D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M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arkup </a:t>
            </a:r>
            <a:r>
              <a:rPr lang="en-US" sz="3400" b="1">
                <a:solidFill>
                  <a:srgbClr val="AA272D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anguage.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is a markup language that we use to structure and describe the content of a webpage.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 markup language is a set of markup tags or we call it elements that describe different types of content: paragraphs, links, headings, images, video, etc.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2610243" y="4279185"/>
            <a:ext cx="5210076" cy="2271676"/>
            <a:chOff x="0" y="0"/>
            <a:chExt cx="6946768" cy="302890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77458" cy="2929748"/>
            </a:xfrm>
            <a:custGeom>
              <a:avLst/>
              <a:gdLst/>
              <a:ahLst/>
              <a:cxnLst/>
              <a:rect l="l" t="t" r="r" b="b"/>
              <a:pathLst>
                <a:path w="2077458" h="2929748">
                  <a:moveTo>
                    <a:pt x="0" y="0"/>
                  </a:moveTo>
                  <a:lnTo>
                    <a:pt x="2077458" y="0"/>
                  </a:lnTo>
                  <a:lnTo>
                    <a:pt x="2077458" y="2929748"/>
                  </a:lnTo>
                  <a:lnTo>
                    <a:pt x="0" y="2929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892007" y="460450"/>
              <a:ext cx="2054761" cy="2568452"/>
            </a:xfrm>
            <a:custGeom>
              <a:avLst/>
              <a:gdLst/>
              <a:ahLst/>
              <a:cxnLst/>
              <a:rect l="l" t="t" r="r" b="b"/>
              <a:pathLst>
                <a:path w="2054761" h="2568452">
                  <a:moveTo>
                    <a:pt x="0" y="0"/>
                  </a:moveTo>
                  <a:lnTo>
                    <a:pt x="2054761" y="0"/>
                  </a:lnTo>
                  <a:lnTo>
                    <a:pt x="2054761" y="2568451"/>
                  </a:lnTo>
                  <a:lnTo>
                    <a:pt x="0" y="2568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265541" y="545485"/>
              <a:ext cx="2415687" cy="2483417"/>
            </a:xfrm>
            <a:custGeom>
              <a:avLst/>
              <a:gdLst/>
              <a:ahLst/>
              <a:cxnLst/>
              <a:rect l="l" t="t" r="r" b="b"/>
              <a:pathLst>
                <a:path w="2415687" h="2483417">
                  <a:moveTo>
                    <a:pt x="0" y="0"/>
                  </a:moveTo>
                  <a:lnTo>
                    <a:pt x="2415687" y="0"/>
                  </a:lnTo>
                  <a:lnTo>
                    <a:pt x="2415687" y="2483416"/>
                  </a:lnTo>
                  <a:lnTo>
                    <a:pt x="0" y="2483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2426" y="569648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6548" y="571861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64171" y="571861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97756" y="569648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5732506" y="462168"/>
            <a:ext cx="1919429" cy="566532"/>
            <a:chOff x="0" y="0"/>
            <a:chExt cx="2559239" cy="755376"/>
          </a:xfrm>
        </p:grpSpPr>
        <p:sp>
          <p:nvSpPr>
            <p:cNvPr id="7" name="TextBox 7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03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215937" y="1348739"/>
            <a:ext cx="596657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ELEMENT</a:t>
            </a:r>
            <a:endParaRPr lang="en-US" sz="5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51006" y="4353567"/>
            <a:ext cx="14985987" cy="127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005" b="1" spc="10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&lt;p&gt; Hello, World This is HTML&lt;/p&gt;</a:t>
            </a:r>
            <a:endParaRPr lang="en-US" sz="5005" b="1" spc="10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  <a:p>
            <a:pPr algn="ctr">
              <a:lnSpc>
                <a:spcPts val="3010"/>
              </a:lnSpc>
              <a:spcBef>
                <a:spcPct val="0"/>
              </a:spcBef>
            </a:pPr>
          </a:p>
        </p:txBody>
      </p:sp>
      <p:sp>
        <p:nvSpPr>
          <p:cNvPr id="15" name="AutoShape 15"/>
          <p:cNvSpPr/>
          <p:nvPr/>
        </p:nvSpPr>
        <p:spPr>
          <a:xfrm>
            <a:off x="3642610" y="4180463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4461522" y="4180463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3661660" y="4180463"/>
            <a:ext cx="107808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8379500" y="3192335"/>
            <a:ext cx="1529001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0"/>
              </a:lnSpc>
              <a:spcBef>
                <a:spcPct val="0"/>
              </a:spcBef>
            </a:pPr>
            <a:r>
              <a:rPr lang="en-US" sz="2800" b="1" spc="5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Element</a:t>
            </a:r>
            <a:endParaRPr lang="en-US" sz="2800" b="1" spc="5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9144000" y="3707921"/>
            <a:ext cx="2462" cy="3614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0" name="AutoShape 20"/>
          <p:cNvSpPr/>
          <p:nvPr/>
        </p:nvSpPr>
        <p:spPr>
          <a:xfrm>
            <a:off x="3680710" y="508241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4808194" y="508241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3680710" y="5624781"/>
            <a:ext cx="10911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3370343" y="5605731"/>
            <a:ext cx="10911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4461522" y="508241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351293" y="506336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096405" y="508241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5076342" y="5063366"/>
            <a:ext cx="0" cy="5423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5076342" y="5586681"/>
            <a:ext cx="8020063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9144000" y="5624781"/>
            <a:ext cx="0" cy="13001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0" name="AutoShape 30"/>
          <p:cNvSpPr/>
          <p:nvPr/>
        </p:nvSpPr>
        <p:spPr>
          <a:xfrm flipH="1">
            <a:off x="3630887" y="5599397"/>
            <a:ext cx="867847" cy="9681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1" name="AutoShape 31"/>
          <p:cNvSpPr/>
          <p:nvPr/>
        </p:nvSpPr>
        <p:spPr>
          <a:xfrm>
            <a:off x="13854638" y="5633424"/>
            <a:ext cx="587834" cy="93410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TextBox 32"/>
          <p:cNvSpPr txBox="1"/>
          <p:nvPr/>
        </p:nvSpPr>
        <p:spPr>
          <a:xfrm>
            <a:off x="1504355" y="6770748"/>
            <a:ext cx="3571987" cy="156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opening</a:t>
            </a:r>
            <a:r>
              <a:rPr lang="en-US" sz="300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tag: Name </a:t>
            </a:r>
            <a:endParaRPr lang="en-US" sz="300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205"/>
              </a:lnSpc>
            </a:pPr>
            <a:r>
              <a:rPr lang="en-US" sz="300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of the element, </a:t>
            </a:r>
            <a:endParaRPr lang="en-US" sz="300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205"/>
              </a:lnSpc>
            </a:pPr>
            <a:r>
              <a:rPr lang="en-US" sz="300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wrapped in &lt; and &gt;</a:t>
            </a:r>
            <a:endParaRPr lang="en-US" sz="300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3564712" y="6768179"/>
            <a:ext cx="3655100" cy="17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Closing</a:t>
            </a: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tag: Same as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opening tag, but with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 </a:t>
            </a:r>
            <a:r>
              <a:rPr lang="en-US" sz="2500" b="1">
                <a:solidFill>
                  <a:srgbClr val="AA272D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/</a:t>
            </a: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. When element has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no content, it’s omitted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537154" y="6954869"/>
            <a:ext cx="6904944" cy="218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Conten</a:t>
            </a: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t: Content of the element, in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this example text. But it might be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another element (child element). Some 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elements have no content (e.g. &lt;img&gt;)</a:t>
            </a:r>
            <a:endParaRPr lang="en-US" sz="25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2426" y="569648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6548" y="571861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64171" y="571861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97756" y="569648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5732506" y="462168"/>
            <a:ext cx="1919429" cy="566532"/>
            <a:chOff x="0" y="0"/>
            <a:chExt cx="2559239" cy="755376"/>
          </a:xfrm>
        </p:grpSpPr>
        <p:sp>
          <p:nvSpPr>
            <p:cNvPr id="7" name="TextBox 7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04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27414" y="1348739"/>
            <a:ext cx="9943624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Document structure</a:t>
            </a:r>
            <a:endParaRPr lang="en-US" sz="5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94760" y="2748914"/>
            <a:ext cx="15864540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&lt;html&gt; → Root of document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&lt;head&gt; → Metadata, title, links (things not visible in the browser window)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&lt;title&gt; Introduction to web development &lt;/title&gt; → Page title in browser tab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&lt;/head&gt;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&lt;body&gt; → All Visible content on the browser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&lt;p&gt;Welcome to HTML!&lt;/p&gt;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&lt;/body&gt;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&lt;/html&gt;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63" y="91592"/>
            <a:ext cx="908557" cy="1371447"/>
          </a:xfrm>
          <a:custGeom>
            <a:avLst/>
            <a:gdLst/>
            <a:ahLst/>
            <a:cxnLst/>
            <a:rect l="l" t="t" r="r" b="b"/>
            <a:pathLst>
              <a:path w="908557" h="1371447">
                <a:moveTo>
                  <a:pt x="0" y="0"/>
                </a:moveTo>
                <a:lnTo>
                  <a:pt x="908557" y="0"/>
                </a:lnTo>
                <a:lnTo>
                  <a:pt x="908557" y="1371447"/>
                </a:lnTo>
                <a:lnTo>
                  <a:pt x="0" y="13714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707895" y="568846"/>
            <a:ext cx="1919429" cy="566532"/>
            <a:chOff x="0" y="0"/>
            <a:chExt cx="2559239" cy="7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86636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05529" cy="149210"/>
              </a:xfrm>
              <a:custGeom>
                <a:avLst/>
                <a:gdLst/>
                <a:ahLst/>
                <a:cxnLst/>
                <a:rect l="l" t="t" r="r" b="b"/>
                <a:pathLst>
                  <a:path w="505529" h="149210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AA272D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32093" y="121002"/>
              <a:ext cx="189505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spc="3">
                  <a:solidFill>
                    <a:srgbClr val="FFFFFF"/>
                  </a:solidFill>
                  <a:latin typeface="Open Sauce Bold" panose="00000800000000000000"/>
                  <a:ea typeface="Open Sauce Bold" panose="00000800000000000000"/>
                  <a:cs typeface="Open Sauce Bold" panose="00000800000000000000"/>
                  <a:sym typeface="Open Sauce Bold" panose="00000800000000000000"/>
                </a:rPr>
                <a:t>Page 05</a:t>
              </a:r>
              <a:endParaRPr lang="en-US" sz="2000" b="1" spc="3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Home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About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b="1" spc="4">
                <a:solidFill>
                  <a:srgbClr val="00000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Content</a:t>
            </a:r>
            <a:endParaRPr lang="en-US" sz="2050" b="1" spc="4">
              <a:solidFill>
                <a:srgbClr val="00000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0"/>
              </a:lnSpc>
              <a:spcBef>
                <a:spcPct val="0"/>
              </a:spcBef>
            </a:pPr>
            <a:r>
              <a:rPr lang="en-US" sz="2050" spc="4">
                <a:solidFill>
                  <a:srgbClr val="000000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Others</a:t>
            </a:r>
            <a:endParaRPr lang="en-US" sz="2050" spc="4">
              <a:solidFill>
                <a:srgbClr val="000000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44239" y="1367789"/>
            <a:ext cx="6799522" cy="93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553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HTML Headings</a:t>
            </a:r>
            <a:endParaRPr lang="en-US" sz="5535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9175" y="3040440"/>
            <a:ext cx="1563891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Hea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dings are defined with the &lt;h1&gt; to &lt;h6&gt; tags.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h1&gt; defines the most important heading (bigger font). &lt;h6&gt; defines the least important heading (smaller font).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&lt;h1&gt; headings should be used for main headings, followed by &lt;h2&gt; headings, then the less important &lt;h3&gt;, and so on.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Headings Are Important: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</a:t>
            </a: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Search engines use the headings to index the structure and content of your web pages. 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– Users skim your pages by its headings. It is important to use headings to show the document structure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5647</Words>
  <Application>WPS Presentation</Application>
  <PresentationFormat>On-screen Show (4:3)</PresentationFormat>
  <Paragraphs>404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Canva Sans Bold</vt:lpstr>
      <vt:lpstr>Open Sauce Bold</vt:lpstr>
      <vt:lpstr>Open Sauce</vt:lpstr>
      <vt:lpstr>Open Sauce Medium</vt:lpstr>
      <vt:lpstr>Arial</vt:lpstr>
      <vt:lpstr>Microsoft YaHei</vt:lpstr>
      <vt:lpstr>Arial Unicode MS</vt:lpstr>
      <vt:lpstr>Calibri</vt:lpstr>
      <vt:lpstr>Canva Sans</vt:lpstr>
      <vt:lpstr>Open Sauce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/>
  <cp:lastModifiedBy>Abdullah Nabil</cp:lastModifiedBy>
  <cp:revision>2</cp:revision>
  <dcterms:created xsi:type="dcterms:W3CDTF">2006-08-16T00:00:00Z</dcterms:created>
  <dcterms:modified xsi:type="dcterms:W3CDTF">2025-06-24T07:47:25Z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392D65B21D0B4D69BB461F6692AAB6DC_12</vt:lpwstr>
  </property>
  <property fmtid="{D5CDD505-2E9C-101B-9397-08002B2CF9AE}" pid="3" name="KSOProductBuildVer">
    <vt:lpwstr>1033-12.2.0.21546</vt:lpwstr>
  </property>
</Properties>
</file>