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Lst>
  <p:notesMasterIdLst>
    <p:notesMasterId r:id="rId78"/>
  </p:notesMasterIdLst>
  <p:sldIdLst>
    <p:sldId id="256" r:id="rId2"/>
    <p:sldId id="258" r:id="rId3"/>
    <p:sldId id="369" r:id="rId4"/>
    <p:sldId id="386" r:id="rId5"/>
    <p:sldId id="375" r:id="rId6"/>
    <p:sldId id="387" r:id="rId7"/>
    <p:sldId id="388" r:id="rId8"/>
    <p:sldId id="389" r:id="rId9"/>
    <p:sldId id="390" r:id="rId10"/>
    <p:sldId id="391" r:id="rId11"/>
    <p:sldId id="392" r:id="rId12"/>
    <p:sldId id="393" r:id="rId13"/>
    <p:sldId id="394" r:id="rId14"/>
    <p:sldId id="395" r:id="rId15"/>
    <p:sldId id="396" r:id="rId16"/>
    <p:sldId id="397" r:id="rId17"/>
    <p:sldId id="398" r:id="rId18"/>
    <p:sldId id="267" r:id="rId19"/>
    <p:sldId id="361" r:id="rId20"/>
    <p:sldId id="362" r:id="rId21"/>
    <p:sldId id="364" r:id="rId22"/>
    <p:sldId id="365" r:id="rId23"/>
    <p:sldId id="378" r:id="rId24"/>
    <p:sldId id="370" r:id="rId25"/>
    <p:sldId id="379" r:id="rId26"/>
    <p:sldId id="381" r:id="rId27"/>
    <p:sldId id="380" r:id="rId28"/>
    <p:sldId id="382" r:id="rId29"/>
    <p:sldId id="383" r:id="rId30"/>
    <p:sldId id="372" r:id="rId31"/>
    <p:sldId id="371" r:id="rId32"/>
    <p:sldId id="367" r:id="rId33"/>
    <p:sldId id="368" r:id="rId34"/>
    <p:sldId id="366" r:id="rId35"/>
    <p:sldId id="373" r:id="rId36"/>
    <p:sldId id="374" r:id="rId37"/>
    <p:sldId id="376" r:id="rId38"/>
    <p:sldId id="384" r:id="rId39"/>
    <p:sldId id="385" r:id="rId40"/>
    <p:sldId id="264" r:id="rId41"/>
    <p:sldId id="399" r:id="rId42"/>
    <p:sldId id="400" r:id="rId43"/>
    <p:sldId id="401" r:id="rId44"/>
    <p:sldId id="402" r:id="rId45"/>
    <p:sldId id="403" r:id="rId46"/>
    <p:sldId id="404" r:id="rId47"/>
    <p:sldId id="405" r:id="rId48"/>
    <p:sldId id="406" r:id="rId49"/>
    <p:sldId id="407" r:id="rId50"/>
    <p:sldId id="409" r:id="rId51"/>
    <p:sldId id="408" r:id="rId52"/>
    <p:sldId id="410" r:id="rId53"/>
    <p:sldId id="411" r:id="rId54"/>
    <p:sldId id="412" r:id="rId55"/>
    <p:sldId id="413" r:id="rId56"/>
    <p:sldId id="415" r:id="rId57"/>
    <p:sldId id="414" r:id="rId58"/>
    <p:sldId id="416" r:id="rId59"/>
    <p:sldId id="417" r:id="rId60"/>
    <p:sldId id="418" r:id="rId61"/>
    <p:sldId id="419" r:id="rId62"/>
    <p:sldId id="420" r:id="rId63"/>
    <p:sldId id="421" r:id="rId64"/>
    <p:sldId id="422" r:id="rId65"/>
    <p:sldId id="423" r:id="rId66"/>
    <p:sldId id="424" r:id="rId67"/>
    <p:sldId id="425" r:id="rId68"/>
    <p:sldId id="429" r:id="rId69"/>
    <p:sldId id="430" r:id="rId70"/>
    <p:sldId id="431" r:id="rId71"/>
    <p:sldId id="432" r:id="rId72"/>
    <p:sldId id="433" r:id="rId73"/>
    <p:sldId id="434" r:id="rId74"/>
    <p:sldId id="427" r:id="rId75"/>
    <p:sldId id="426" r:id="rId76"/>
    <p:sldId id="428" r:id="rId77"/>
  </p:sldIdLst>
  <p:sldSz cx="9144000" cy="5143500" type="screen16x9"/>
  <p:notesSz cx="6858000" cy="9144000"/>
  <p:embeddedFontLst>
    <p:embeddedFont>
      <p:font typeface="Abel" panose="02000506030000020004" pitchFamily="2" charset="0"/>
      <p:regular r:id="rId79"/>
    </p:embeddedFont>
    <p:embeddedFont>
      <p:font typeface="Calibri" panose="020F0502020204030204" pitchFamily="34" charset="0"/>
      <p:regular r:id="rId80"/>
      <p:bold r:id="rId81"/>
      <p:italic r:id="rId82"/>
      <p:boldItalic r:id="rId83"/>
    </p:embeddedFont>
    <p:embeddedFont>
      <p:font typeface="Montserrat" panose="00000500000000000000" pitchFamily="2" charset="0"/>
      <p:regular r:id="rId84"/>
      <p:bold r:id="rId85"/>
      <p:italic r:id="rId86"/>
      <p:boldItalic r:id="rId87"/>
    </p:embeddedFont>
    <p:embeddedFont>
      <p:font typeface="Rubik Medium" panose="020B0604020202020204" charset="-79"/>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5D232D-4DEB-4F9F-9A5F-EC377A6BDA11}">
  <a:tblStyle styleId="{475D232D-4DEB-4F9F-9A5F-EC377A6BDA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85956" autoAdjust="0"/>
  </p:normalViewPr>
  <p:slideViewPr>
    <p:cSldViewPr snapToGrid="0">
      <p:cViewPr varScale="1">
        <p:scale>
          <a:sx n="122" d="100"/>
          <a:sy n="122" d="100"/>
        </p:scale>
        <p:origin x="1218" y="-10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6.fntdata"/><Relationship Id="rId89"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1.fntdata"/><Relationship Id="rId5" Type="http://schemas.openxmlformats.org/officeDocument/2006/relationships/slide" Target="slides/slide4.xml"/><Relationship Id="rId90" Type="http://schemas.openxmlformats.org/officeDocument/2006/relationships/font" Target="fonts/font12.fntdata"/><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schemas.openxmlformats.org/officeDocument/2006/relationships/font" Target="fonts/font7.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556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85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1657e710f2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1657e710f2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845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187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860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63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412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695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266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7900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Primary Key</a:t>
            </a:r>
          </a:p>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S</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hould only have single(</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atomic</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valued attributes/columns.</a:t>
            </a:r>
          </a:p>
          <a:p>
            <a:pPr marL="342900" indent="-342900">
              <a:buClr>
                <a:schemeClr val="accent3"/>
              </a:buClr>
              <a:buFont typeface="Wingdings" panose="05000000000000000000" pitchFamily="2" charset="2"/>
              <a:buChar char="Ø"/>
            </a:pP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Values stored in a column should be of the same domain.</a:t>
            </a:r>
          </a:p>
          <a:p>
            <a:pPr marL="342900" indent="-342900">
              <a:buClr>
                <a:schemeClr val="accent3"/>
              </a:buClr>
              <a:buFont typeface="Wingdings" panose="05000000000000000000" pitchFamily="2" charset="2"/>
              <a:buChar char="Ø"/>
            </a:pP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All the columns in a table should have unique names</a:t>
            </a:r>
            <a:endPar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90598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8390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It should be in The 1NF.</a:t>
            </a:r>
          </a:p>
          <a:p>
            <a:pPr marL="342900" indent="-342900">
              <a:buClr>
                <a:schemeClr val="accent3"/>
              </a:buClr>
              <a:buFont typeface="Wingdings" panose="05000000000000000000" pitchFamily="2" charset="2"/>
              <a:buChar char="Ø"/>
            </a:pP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It should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not</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have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Partial Dependency</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
            </a:r>
          </a:p>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Vertical Redundancy.</a:t>
            </a:r>
            <a:endPar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236102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It should be in The 1NF.</a:t>
            </a:r>
          </a:p>
          <a:p>
            <a:pPr marL="342900" indent="-342900">
              <a:buClr>
                <a:schemeClr val="accent3"/>
              </a:buClr>
              <a:buFont typeface="Wingdings" panose="05000000000000000000" pitchFamily="2" charset="2"/>
              <a:buChar char="Ø"/>
            </a:pP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It should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not</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have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Partial Dependency</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
            </a:r>
          </a:p>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Vertical Redundancy.</a:t>
            </a:r>
            <a:endPar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518474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It should be in The 1NF.</a:t>
            </a:r>
          </a:p>
          <a:p>
            <a:pPr marL="342900" indent="-342900">
              <a:buClr>
                <a:schemeClr val="accent3"/>
              </a:buClr>
              <a:buFont typeface="Wingdings" panose="05000000000000000000" pitchFamily="2" charset="2"/>
              <a:buChar char="Ø"/>
            </a:pP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It should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not</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have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Partial Dependency</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
            </a:r>
          </a:p>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Vertical Redundancy.</a:t>
            </a:r>
            <a:endPar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293561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It should be in The 1NF.</a:t>
            </a:r>
          </a:p>
          <a:p>
            <a:pPr marL="342900" indent="-342900">
              <a:buClr>
                <a:schemeClr val="accent3"/>
              </a:buClr>
              <a:buFont typeface="Wingdings" panose="05000000000000000000" pitchFamily="2" charset="2"/>
              <a:buChar char="Ø"/>
            </a:pP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It should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not</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have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Partial Dependency</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
            </a:r>
          </a:p>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Vertical Redundancy.</a:t>
            </a:r>
            <a:endPar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450639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It should </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satisfy 1NF and 2NF </a:t>
            </a: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a:t>
            </a:r>
          </a:p>
          <a:p>
            <a:pPr marL="342900" indent="-342900">
              <a:buClr>
                <a:schemeClr val="accent3"/>
              </a:buClr>
              <a:buFont typeface="Wingdings" panose="05000000000000000000" pitchFamily="2" charset="2"/>
              <a:buChar char="Ø"/>
            </a:pP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it doesn't have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Transitive Dependency.</a:t>
            </a:r>
          </a:p>
          <a:p>
            <a:pPr marL="158750" indent="0">
              <a:buNone/>
            </a:pPr>
            <a:endParaRPr lang="en-US" dirty="0"/>
          </a:p>
        </p:txBody>
      </p:sp>
    </p:spTree>
    <p:extLst>
      <p:ext uri="{BB962C8B-B14F-4D97-AF65-F5344CB8AC3E}">
        <p14:creationId xmlns:p14="http://schemas.microsoft.com/office/powerpoint/2010/main" val="61723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Clr>
                <a:schemeClr val="accent3"/>
              </a:buClr>
              <a:buFont typeface="Wingdings" panose="05000000000000000000" pitchFamily="2" charset="2"/>
              <a:buChar char="Ø"/>
            </a:pP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It should </a:t>
            </a: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satisfy 1NF and 2NF </a:t>
            </a:r>
            <a:r>
              <a:rPr lang="en-US" sz="1100" dirty="0">
                <a:solidFill>
                  <a:schemeClr val="accent3"/>
                </a:solidFill>
                <a:latin typeface="Calibri" panose="020F0502020204030204" pitchFamily="34" charset="0"/>
                <a:ea typeface="Calibri" panose="020F0502020204030204" pitchFamily="34" charset="0"/>
                <a:cs typeface="Calibri" panose="020F0502020204030204" pitchFamily="34" charset="0"/>
              </a:rPr>
              <a:t>.</a:t>
            </a:r>
          </a:p>
          <a:p>
            <a:pPr marL="342900" indent="-342900">
              <a:buClr>
                <a:schemeClr val="accent3"/>
              </a:buClr>
              <a:buFont typeface="Wingdings" panose="05000000000000000000" pitchFamily="2" charset="2"/>
              <a:buChar char="Ø"/>
            </a:pPr>
            <a:r>
              <a:rPr lang="en-US" sz="11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it doesn't have </a:t>
            </a:r>
            <a:r>
              <a:rPr lang="en-US" sz="11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Transitive Dependency.</a:t>
            </a:r>
          </a:p>
          <a:p>
            <a:pPr marL="158750" indent="0">
              <a:buNone/>
            </a:pPr>
            <a:endParaRPr lang="en-US" dirty="0"/>
          </a:p>
        </p:txBody>
      </p:sp>
    </p:spTree>
    <p:extLst>
      <p:ext uri="{BB962C8B-B14F-4D97-AF65-F5344CB8AC3E}">
        <p14:creationId xmlns:p14="http://schemas.microsoft.com/office/powerpoint/2010/main" val="4174686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26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1657e710f2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1657e710f2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6670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022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4747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53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20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1657e710f2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1657e710f2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27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21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6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Medium"/>
              <a:buNone/>
              <a:defRPr sz="8500" b="0">
                <a:solidFill>
                  <a:schemeClr val="accent5"/>
                </a:solidFill>
              </a:defRPr>
            </a:lvl1pPr>
            <a:lvl2pPr lvl="1"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8"/>
          <p:cNvSpPr txBox="1">
            <a:spLocks noGrp="1"/>
          </p:cNvSpPr>
          <p:nvPr>
            <p:ph type="title"/>
          </p:nvPr>
        </p:nvSpPr>
        <p:spPr>
          <a:xfrm>
            <a:off x="2716500" y="2904100"/>
            <a:ext cx="3711000" cy="3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2" name="Google Shape;92;p8"/>
          <p:cNvSpPr txBox="1">
            <a:spLocks noGrp="1"/>
          </p:cNvSpPr>
          <p:nvPr>
            <p:ph type="subTitle" idx="1"/>
          </p:nvPr>
        </p:nvSpPr>
        <p:spPr>
          <a:xfrm>
            <a:off x="1986000" y="1750675"/>
            <a:ext cx="5172000" cy="13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6"/>
        <p:cNvGrpSpPr/>
        <p:nvPr/>
      </p:nvGrpSpPr>
      <p:grpSpPr>
        <a:xfrm>
          <a:off x="0" y="0"/>
          <a:ext cx="0" cy="0"/>
          <a:chOff x="0" y="0"/>
          <a:chExt cx="0" cy="0"/>
        </a:xfrm>
      </p:grpSpPr>
      <p:grpSp>
        <p:nvGrpSpPr>
          <p:cNvPr id="127" name="Google Shape;127;p13"/>
          <p:cNvGrpSpPr/>
          <p:nvPr/>
        </p:nvGrpSpPr>
        <p:grpSpPr>
          <a:xfrm>
            <a:off x="-1870949" y="-2015865"/>
            <a:ext cx="12501888" cy="9499587"/>
            <a:chOff x="-1870949" y="-2015865"/>
            <a:chExt cx="12501888" cy="9499587"/>
          </a:xfrm>
        </p:grpSpPr>
        <p:sp>
          <p:nvSpPr>
            <p:cNvPr id="128" name="Google Shape;128;p13"/>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37" name="Google Shape;137;p13"/>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8" name="Google Shape;138;p13"/>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13"/>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0" name="Google Shape;140;p13"/>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13"/>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2" name="Google Shape;142;p13"/>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3" name="Google Shape;143;p13"/>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4" name="Google Shape;144;p13"/>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3"/>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6" name="Google Shape;146;p13"/>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3"/>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8" name="Google Shape;148;p13"/>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9" name="Google Shape;149;p13"/>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0" name="Google Shape;150;p13"/>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1" name="Google Shape;151;p13"/>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2" name="Google Shape;152;p13"/>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3" name="Google Shape;153;p13"/>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4" name="Google Shape;154;p13"/>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83"/>
        <p:cNvGrpSpPr/>
        <p:nvPr/>
      </p:nvGrpSpPr>
      <p:grpSpPr>
        <a:xfrm>
          <a:off x="0" y="0"/>
          <a:ext cx="0" cy="0"/>
          <a:chOff x="0" y="0"/>
          <a:chExt cx="0" cy="0"/>
        </a:xfrm>
      </p:grpSpPr>
      <p:sp>
        <p:nvSpPr>
          <p:cNvPr id="184" name="Google Shape;184;p15"/>
          <p:cNvSpPr/>
          <p:nvPr/>
        </p:nvSpPr>
        <p:spPr>
          <a:xfrm rot="8834965">
            <a:off x="7696100" y="-555631"/>
            <a:ext cx="3031658" cy="3182581"/>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rot="-9285662">
            <a:off x="-316729" y="-249802"/>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rot="-9285662">
            <a:off x="-878751" y="-181037"/>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rot="-9285662">
            <a:off x="-905632" y="-73398"/>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rot="8750940">
            <a:off x="7556098" y="-467301"/>
            <a:ext cx="2664626" cy="287289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rot="8750940">
            <a:off x="7122554" y="-546423"/>
            <a:ext cx="2598325" cy="3150463"/>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txBox="1">
            <a:spLocks noGrp="1"/>
          </p:cNvSpPr>
          <p:nvPr>
            <p:ph type="title"/>
          </p:nvPr>
        </p:nvSpPr>
        <p:spPr>
          <a:xfrm>
            <a:off x="4479650" y="2306325"/>
            <a:ext cx="2979300" cy="148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1" name="Google Shape;191;p15"/>
          <p:cNvSpPr txBox="1">
            <a:spLocks noGrp="1"/>
          </p:cNvSpPr>
          <p:nvPr>
            <p:ph type="subTitle" idx="1"/>
          </p:nvPr>
        </p:nvSpPr>
        <p:spPr>
          <a:xfrm>
            <a:off x="4479650" y="3788623"/>
            <a:ext cx="2877300" cy="51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15"/>
          <p:cNvSpPr txBox="1">
            <a:spLocks noGrp="1"/>
          </p:cNvSpPr>
          <p:nvPr>
            <p:ph type="title" idx="2" hasCustomPrompt="1"/>
          </p:nvPr>
        </p:nvSpPr>
        <p:spPr>
          <a:xfrm>
            <a:off x="4566566" y="836775"/>
            <a:ext cx="1206600" cy="1300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1_2">
    <p:spTree>
      <p:nvGrpSpPr>
        <p:cNvPr id="1" name="Shape 661"/>
        <p:cNvGrpSpPr/>
        <p:nvPr/>
      </p:nvGrpSpPr>
      <p:grpSpPr>
        <a:xfrm>
          <a:off x="0" y="0"/>
          <a:ext cx="0" cy="0"/>
          <a:chOff x="0" y="0"/>
          <a:chExt cx="0" cy="0"/>
        </a:xfrm>
      </p:grpSpPr>
      <p:grpSp>
        <p:nvGrpSpPr>
          <p:cNvPr id="662" name="Google Shape;662;p54"/>
          <p:cNvGrpSpPr/>
          <p:nvPr/>
        </p:nvGrpSpPr>
        <p:grpSpPr>
          <a:xfrm>
            <a:off x="-3157403" y="-2327776"/>
            <a:ext cx="14457596" cy="9492188"/>
            <a:chOff x="-3157403" y="-2327776"/>
            <a:chExt cx="14457596" cy="9492188"/>
          </a:xfrm>
        </p:grpSpPr>
        <p:sp>
          <p:nvSpPr>
            <p:cNvPr id="663" name="Google Shape;663;p54"/>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4"/>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4"/>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4"/>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669"/>
        <p:cNvGrpSpPr/>
        <p:nvPr/>
      </p:nvGrpSpPr>
      <p:grpSpPr>
        <a:xfrm>
          <a:off x="0" y="0"/>
          <a:ext cx="0" cy="0"/>
          <a:chOff x="0" y="0"/>
          <a:chExt cx="0" cy="0"/>
        </a:xfrm>
      </p:grpSpPr>
      <p:grpSp>
        <p:nvGrpSpPr>
          <p:cNvPr id="670" name="Google Shape;670;p55"/>
          <p:cNvGrpSpPr/>
          <p:nvPr/>
        </p:nvGrpSpPr>
        <p:grpSpPr>
          <a:xfrm>
            <a:off x="-3157403" y="-2327776"/>
            <a:ext cx="14457596" cy="9492188"/>
            <a:chOff x="-3157403" y="-2327776"/>
            <a:chExt cx="14457596" cy="9492188"/>
          </a:xfrm>
        </p:grpSpPr>
        <p:sp>
          <p:nvSpPr>
            <p:cNvPr id="671" name="Google Shape;671;p55"/>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5"/>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5"/>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5"/>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5"/>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5"/>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677"/>
        <p:cNvGrpSpPr/>
        <p:nvPr/>
      </p:nvGrpSpPr>
      <p:grpSpPr>
        <a:xfrm>
          <a:off x="0" y="0"/>
          <a:ext cx="0" cy="0"/>
          <a:chOff x="0" y="0"/>
          <a:chExt cx="0" cy="0"/>
        </a:xfrm>
      </p:grpSpPr>
      <p:sp>
        <p:nvSpPr>
          <p:cNvPr id="678" name="Google Shape;678;p56"/>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56"/>
          <p:cNvGrpSpPr/>
          <p:nvPr/>
        </p:nvGrpSpPr>
        <p:grpSpPr>
          <a:xfrm>
            <a:off x="6905483" y="3227563"/>
            <a:ext cx="4423513" cy="4265955"/>
            <a:chOff x="6905483" y="3227563"/>
            <a:chExt cx="4423513" cy="4265955"/>
          </a:xfrm>
        </p:grpSpPr>
        <p:sp>
          <p:nvSpPr>
            <p:cNvPr id="680" name="Google Shape;680;p56"/>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6"/>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6"/>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6"/>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6"/>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685"/>
        <p:cNvGrpSpPr/>
        <p:nvPr/>
      </p:nvGrpSpPr>
      <p:grpSpPr>
        <a:xfrm>
          <a:off x="0" y="0"/>
          <a:ext cx="0" cy="0"/>
          <a:chOff x="0" y="0"/>
          <a:chExt cx="0" cy="0"/>
        </a:xfrm>
      </p:grpSpPr>
      <p:sp>
        <p:nvSpPr>
          <p:cNvPr id="686" name="Google Shape;686;p57"/>
          <p:cNvSpPr/>
          <p:nvPr/>
        </p:nvSpPr>
        <p:spPr>
          <a:xfrm rot="-1514360" flipH="1">
            <a:off x="-1567182" y="550943"/>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57"/>
          <p:cNvGrpSpPr/>
          <p:nvPr/>
        </p:nvGrpSpPr>
        <p:grpSpPr>
          <a:xfrm>
            <a:off x="7164933" y="-378712"/>
            <a:ext cx="4423513" cy="4265955"/>
            <a:chOff x="6905483" y="3227563"/>
            <a:chExt cx="4423513" cy="4265955"/>
          </a:xfrm>
        </p:grpSpPr>
        <p:sp>
          <p:nvSpPr>
            <p:cNvPr id="688" name="Google Shape;688;p57"/>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7"/>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7"/>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57"/>
          <p:cNvSpPr/>
          <p:nvPr/>
        </p:nvSpPr>
        <p:spPr>
          <a:xfrm rot="-1430259" flipH="1">
            <a:off x="-1500761" y="1000757"/>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7"/>
          <p:cNvSpPr/>
          <p:nvPr/>
        </p:nvSpPr>
        <p:spPr>
          <a:xfrm rot="-1430259" flipH="1">
            <a:off x="-1757264" y="1219029"/>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59" r:id="rId4"/>
    <p:sldLayoutId id="2147483661" r:id="rId5"/>
    <p:sldLayoutId id="2147483700" r:id="rId6"/>
    <p:sldLayoutId id="2147483701" r:id="rId7"/>
    <p:sldLayoutId id="2147483702" r:id="rId8"/>
    <p:sldLayoutId id="214748370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relational-model-in-dbms/"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hyperlink" Target="https://www.freecodecamp.org/news/database-normalization-1nf-2nf-3nf-table-examples/#examplesof1nf2nfand3nf"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database.guide/what-is-a-relationship/"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63"/>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Database Normalization</a:t>
            </a:r>
          </a:p>
        </p:txBody>
      </p:sp>
      <p:sp>
        <p:nvSpPr>
          <p:cNvPr id="708" name="Google Shape;708;p63"/>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power of Normalization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8">
                                            <p:txEl>
                                              <p:pRg st="0" end="0"/>
                                            </p:txEl>
                                          </p:spTgt>
                                        </p:tgtEl>
                                        <p:attrNameLst>
                                          <p:attrName>style.visibility</p:attrName>
                                        </p:attrNameLst>
                                      </p:cBhvr>
                                      <p:to>
                                        <p:strVal val="visible"/>
                                      </p:to>
                                    </p:set>
                                    <p:animEffect transition="in" filter="fade">
                                      <p:cBhvr>
                                        <p:cTn id="7" dur="500"/>
                                        <p:tgtEl>
                                          <p:spTgt spid="7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232922"/>
            <a:ext cx="7467114" cy="2677656"/>
          </a:xfrm>
          <a:prstGeom prst="rect">
            <a:avLst/>
          </a:prstGeom>
          <a:noFill/>
        </p:spPr>
        <p:txBody>
          <a:bodyPr wrap="square" rtlCol="0">
            <a:spAutoFit/>
          </a:bodyPr>
          <a:lstStyle/>
          <a:p>
            <a:pPr lvl="1">
              <a:buClr>
                <a:schemeClr val="accent3"/>
              </a:buClr>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In the previous example, we could just as easily have put an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HourlyRate</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field straight into the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Employee</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table and not bothered with the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Pay</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table. However,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hourly rate </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could be sensitive data that only certain database users should see. So, by putting the hourly rate into a separate table,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we can provide extra security</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around the Pay table so that only certain users can access the data in that table.</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One-to-One Relationship</a:t>
            </a:r>
          </a:p>
        </p:txBody>
      </p:sp>
    </p:spTree>
    <p:extLst>
      <p:ext uri="{BB962C8B-B14F-4D97-AF65-F5344CB8AC3E}">
        <p14:creationId xmlns:p14="http://schemas.microsoft.com/office/powerpoint/2010/main" val="405741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342330"/>
            <a:ext cx="7467114" cy="1015663"/>
          </a:xfrm>
          <a:prstGeom prst="rect">
            <a:avLst/>
          </a:prstGeom>
          <a:noFill/>
        </p:spPr>
        <p:txBody>
          <a:bodyPr wrap="square" rtlCol="0">
            <a:spAutoFit/>
          </a:bodyPr>
          <a:lstStyle/>
          <a:p>
            <a:pPr lvl="1">
              <a:buClr>
                <a:schemeClr val="accent3"/>
              </a:buCl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In this type of relationship, a row in table A can have many matching rows in table B, but a row in table B can have only one matching row in table A.(This is the most common relationship type)</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One-to-Many Relationship</a:t>
            </a:r>
          </a:p>
        </p:txBody>
      </p:sp>
      <p:pic>
        <p:nvPicPr>
          <p:cNvPr id="5" name="Picture 4">
            <a:extLst>
              <a:ext uri="{FF2B5EF4-FFF2-40B4-BE49-F238E27FC236}">
                <a16:creationId xmlns:a16="http://schemas.microsoft.com/office/drawing/2014/main" id="{4A42B8DD-A229-C45B-B669-01B94C41F60C}"/>
              </a:ext>
            </a:extLst>
          </p:cNvPr>
          <p:cNvPicPr>
            <a:picLocks noChangeAspect="1"/>
          </p:cNvPicPr>
          <p:nvPr/>
        </p:nvPicPr>
        <p:blipFill>
          <a:blip r:embed="rId2"/>
          <a:stretch>
            <a:fillRect/>
          </a:stretch>
        </p:blipFill>
        <p:spPr>
          <a:xfrm>
            <a:off x="3886200" y="2571750"/>
            <a:ext cx="4760858" cy="2416496"/>
          </a:xfrm>
          <a:prstGeom prst="rect">
            <a:avLst/>
          </a:prstGeom>
        </p:spPr>
      </p:pic>
    </p:spTree>
    <p:extLst>
      <p:ext uri="{BB962C8B-B14F-4D97-AF65-F5344CB8AC3E}">
        <p14:creationId xmlns:p14="http://schemas.microsoft.com/office/powerpoint/2010/main" val="47326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342330"/>
            <a:ext cx="7467114" cy="1569660"/>
          </a:xfrm>
          <a:prstGeom prst="rect">
            <a:avLst/>
          </a:prstGeom>
          <a:noFill/>
        </p:spPr>
        <p:txBody>
          <a:bodyPr wrap="square" rtlCol="0">
            <a:spAutoFit/>
          </a:bodyPr>
          <a:lstStyle/>
          <a:p>
            <a:pPr lvl="1">
              <a:buClr>
                <a:schemeClr val="accent3"/>
              </a:buClr>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In the previous example, the Customer table is the “many” and the City table is the “one”. Each customer can only be assigned one city,. One city can be assigned to many customers.</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One-to-Many Relationship</a:t>
            </a:r>
          </a:p>
        </p:txBody>
      </p:sp>
    </p:spTree>
    <p:extLst>
      <p:ext uri="{BB962C8B-B14F-4D97-AF65-F5344CB8AC3E}">
        <p14:creationId xmlns:p14="http://schemas.microsoft.com/office/powerpoint/2010/main" val="37387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685230"/>
            <a:ext cx="7467114" cy="1815882"/>
          </a:xfrm>
          <a:prstGeom prst="rect">
            <a:avLst/>
          </a:prstGeom>
          <a:noFill/>
        </p:spPr>
        <p:txBody>
          <a:bodyPr wrap="square" rtlCol="0">
            <a:spAutoFit/>
          </a:bodyPr>
          <a:lstStyle/>
          <a:p>
            <a:pPr algn="l"/>
            <a:r>
              <a:rPr lang="en-US" sz="2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In a many-to-many relationship, a row in table A can have many matching rows in table B, and vice versa.</a:t>
            </a:r>
          </a:p>
          <a:p>
            <a:pPr algn="l"/>
            <a:endParaRPr lang="en-US" sz="2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Many-to-Many Relationship</a:t>
            </a:r>
          </a:p>
        </p:txBody>
      </p:sp>
    </p:spTree>
    <p:extLst>
      <p:ext uri="{BB962C8B-B14F-4D97-AF65-F5344CB8AC3E}">
        <p14:creationId xmlns:p14="http://schemas.microsoft.com/office/powerpoint/2010/main" val="295866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838443" y="1113730"/>
            <a:ext cx="7467114" cy="2739211"/>
          </a:xfrm>
          <a:prstGeom prst="rect">
            <a:avLst/>
          </a:prstGeom>
          <a:noFill/>
        </p:spPr>
        <p:txBody>
          <a:bodyPr wrap="square" rtlCol="0">
            <a:spAutoFit/>
          </a:bodyPr>
          <a:lstStyle/>
          <a:p>
            <a:pPr marR="0" algn="l" rtl="0">
              <a:spcBef>
                <a:spcPts val="0"/>
              </a:spcBef>
              <a:spcAft>
                <a:spcPts val="0"/>
              </a:spcAft>
            </a:pPr>
            <a:r>
              <a:rPr lang="en-US" sz="2400" b="0" i="0" dirty="0">
                <a:solidFill>
                  <a:srgbClr val="E9E2C9"/>
                </a:solidFill>
                <a:effectLst/>
                <a:latin typeface="Calibri" panose="020F0502020204030204" pitchFamily="34" charset="0"/>
                <a:ea typeface="Calibri" panose="020F0502020204030204" pitchFamily="34" charset="0"/>
                <a:cs typeface="Calibri" panose="020F0502020204030204" pitchFamily="34" charset="0"/>
              </a:rPr>
              <a:t>A many-to-many relationship could be thought of as two one-to-many relationships, linked by an intermediary table.</a:t>
            </a:r>
            <a:endParaRPr lang="en-US" sz="3600" dirty="0">
              <a:effectLst/>
            </a:endParaRPr>
          </a:p>
          <a:p>
            <a:pPr algn="l"/>
            <a:endPar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intermediary table is typically referred to as a “junction table” (also as a “cross-reference table”). This table is used to link the other two tables together. It does this by having two fields that reference the primary key of each of the other two tables.</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Many-to-Many Relationship</a:t>
            </a:r>
          </a:p>
        </p:txBody>
      </p:sp>
    </p:spTree>
    <p:extLst>
      <p:ext uri="{BB962C8B-B14F-4D97-AF65-F5344CB8AC3E}">
        <p14:creationId xmlns:p14="http://schemas.microsoft.com/office/powerpoint/2010/main" val="110154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294705"/>
            <a:ext cx="7467114" cy="830997"/>
          </a:xfrm>
          <a:prstGeom prst="rect">
            <a:avLst/>
          </a:prstGeom>
          <a:noFill/>
        </p:spPr>
        <p:txBody>
          <a:bodyPr wrap="square" rtlCol="0">
            <a:spAutoFit/>
          </a:bodyPr>
          <a:lstStyle/>
          <a:p>
            <a:pPr marR="0" algn="l" rtl="0">
              <a:spcBef>
                <a:spcPts val="0"/>
              </a:spcBef>
              <a:spcAft>
                <a:spcPts val="0"/>
              </a:spcAft>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following is an example of a many-to-many relationship:</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Many-to-Many Relationship</a:t>
            </a:r>
          </a:p>
        </p:txBody>
      </p:sp>
      <p:pic>
        <p:nvPicPr>
          <p:cNvPr id="5" name="Picture 4">
            <a:extLst>
              <a:ext uri="{FF2B5EF4-FFF2-40B4-BE49-F238E27FC236}">
                <a16:creationId xmlns:a16="http://schemas.microsoft.com/office/drawing/2014/main" id="{9EAE00B6-7C06-D860-2E04-398636D3B422}"/>
              </a:ext>
            </a:extLst>
          </p:cNvPr>
          <p:cNvPicPr>
            <a:picLocks noChangeAspect="1"/>
          </p:cNvPicPr>
          <p:nvPr/>
        </p:nvPicPr>
        <p:blipFill>
          <a:blip r:embed="rId2"/>
          <a:stretch>
            <a:fillRect/>
          </a:stretch>
        </p:blipFill>
        <p:spPr>
          <a:xfrm>
            <a:off x="3528060" y="1941671"/>
            <a:ext cx="5037602" cy="3085531"/>
          </a:xfrm>
          <a:prstGeom prst="rect">
            <a:avLst/>
          </a:prstGeom>
        </p:spPr>
      </p:pic>
    </p:spTree>
    <p:extLst>
      <p:ext uri="{BB962C8B-B14F-4D97-AF65-F5344CB8AC3E}">
        <p14:creationId xmlns:p14="http://schemas.microsoft.com/office/powerpoint/2010/main" val="409541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Many-to-Many Relationship</a:t>
            </a:r>
          </a:p>
        </p:txBody>
      </p:sp>
      <p:sp>
        <p:nvSpPr>
          <p:cNvPr id="7" name="TextBox 6">
            <a:extLst>
              <a:ext uri="{FF2B5EF4-FFF2-40B4-BE49-F238E27FC236}">
                <a16:creationId xmlns:a16="http://schemas.microsoft.com/office/drawing/2014/main" id="{97480945-C370-4F8C-9B01-EB69B038CF5F}"/>
              </a:ext>
            </a:extLst>
          </p:cNvPr>
          <p:cNvSpPr txBox="1"/>
          <p:nvPr/>
        </p:nvSpPr>
        <p:spPr>
          <a:xfrm>
            <a:off x="778518" y="1620708"/>
            <a:ext cx="8008827" cy="707886"/>
          </a:xfrm>
          <a:prstGeom prst="rect">
            <a:avLst/>
          </a:prstGeom>
          <a:noFill/>
        </p:spPr>
        <p:txBody>
          <a:bodyPr wrap="square" rtlCol="0">
            <a:spAutoFit/>
          </a:bodyPr>
          <a:lstStyle/>
          <a:p>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So, in order to create a many-to-many relationship between the Customers table and the Products table, we created a new table called Orders.</a:t>
            </a:r>
            <a:endPar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707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6" name="Google Shape;816;p71"/>
          <p:cNvSpPr txBox="1">
            <a:spLocks noGrp="1"/>
          </p:cNvSpPr>
          <p:nvPr>
            <p:ph type="title"/>
          </p:nvPr>
        </p:nvSpPr>
        <p:spPr>
          <a:xfrm>
            <a:off x="2551814" y="2959105"/>
            <a:ext cx="6204308"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latin typeface="Calibri" panose="020F0502020204030204" pitchFamily="34" charset="0"/>
                <a:ea typeface="Calibri" panose="020F0502020204030204" pitchFamily="34" charset="0"/>
                <a:cs typeface="Calibri" panose="020F0502020204030204" pitchFamily="34" charset="0"/>
              </a:rPr>
              <a:t>Database Normalization</a:t>
            </a:r>
            <a:endParaRPr sz="4800" dirty="0">
              <a:latin typeface="Calibri" panose="020F0502020204030204" pitchFamily="34" charset="0"/>
              <a:ea typeface="Calibri" panose="020F0502020204030204" pitchFamily="34" charset="0"/>
              <a:cs typeface="Calibri" panose="020F0502020204030204" pitchFamily="34" charset="0"/>
            </a:endParaRPr>
          </a:p>
        </p:txBody>
      </p:sp>
      <p:sp>
        <p:nvSpPr>
          <p:cNvPr id="817" name="Google Shape;817;p71"/>
          <p:cNvSpPr txBox="1">
            <a:spLocks noGrp="1"/>
          </p:cNvSpPr>
          <p:nvPr>
            <p:ph type="title" idx="2"/>
          </p:nvPr>
        </p:nvSpPr>
        <p:spPr>
          <a:xfrm>
            <a:off x="4566566" y="836775"/>
            <a:ext cx="12066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818" name="Google Shape;818;p71"/>
          <p:cNvSpPr/>
          <p:nvPr/>
        </p:nvSpPr>
        <p:spPr>
          <a:xfrm>
            <a:off x="4479650" y="789650"/>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09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16"/>
                                        </p:tgtEl>
                                        <p:attrNameLst>
                                          <p:attrName>style.visibility</p:attrName>
                                        </p:attrNameLst>
                                      </p:cBhvr>
                                      <p:to>
                                        <p:strVal val="visible"/>
                                      </p:to>
                                    </p:set>
                                    <p:anim calcmode="lin" valueType="num">
                                      <p:cBhvr additive="base">
                                        <p:cTn id="7" dur="1000"/>
                                        <p:tgtEl>
                                          <p:spTgt spid="81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817"/>
                                        </p:tgtEl>
                                        <p:attrNameLst>
                                          <p:attrName>style.visibility</p:attrName>
                                        </p:attrNameLst>
                                      </p:cBhvr>
                                      <p:to>
                                        <p:strVal val="visible"/>
                                      </p:to>
                                    </p:set>
                                    <p:animEffect transition="in" filter="fade">
                                      <p:cBhvr>
                                        <p:cTn id="10" dur="1000"/>
                                        <p:tgtEl>
                                          <p:spTgt spid="817"/>
                                        </p:tgtEl>
                                      </p:cBhvr>
                                    </p:animEffect>
                                  </p:childTnLst>
                                </p:cTn>
                              </p:par>
                              <p:par>
                                <p:cTn id="11" presetID="10" presetClass="entr" presetSubtype="0" fill="hold" nodeType="withEffect">
                                  <p:stCondLst>
                                    <p:cond delay="0"/>
                                  </p:stCondLst>
                                  <p:childTnLst>
                                    <p:set>
                                      <p:cBhvr>
                                        <p:cTn id="12" dur="1" fill="hold">
                                          <p:stCondLst>
                                            <p:cond delay="0"/>
                                          </p:stCondLst>
                                        </p:cTn>
                                        <p:tgtEl>
                                          <p:spTgt spid="818"/>
                                        </p:tgtEl>
                                        <p:attrNameLst>
                                          <p:attrName>style.visibility</p:attrName>
                                        </p:attrNameLst>
                                      </p:cBhvr>
                                      <p:to>
                                        <p:strVal val="visible"/>
                                      </p:to>
                                    </p:set>
                                    <p:animEffect transition="in" filter="fade">
                                      <p:cBhvr>
                                        <p:cTn id="13" dur="1000"/>
                                        <p:tgtEl>
                                          <p:spTgt spid="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latin typeface="Calibri" panose="020F0502020204030204" pitchFamily="34" charset="0"/>
                <a:ea typeface="Calibri" panose="020F0502020204030204" pitchFamily="34" charset="0"/>
                <a:cs typeface="Calibri" panose="020F0502020204030204" pitchFamily="34" charset="0"/>
              </a:rPr>
              <a:t>What Is Database Normalization</a:t>
            </a:r>
            <a:endParaRPr sz="4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2246769"/>
          </a:xfrm>
          <a:prstGeom prst="rect">
            <a:avLst/>
          </a:prstGeom>
          <a:noFill/>
        </p:spPr>
        <p:txBody>
          <a:bodyPr wrap="square" rtlCol="0">
            <a:spAutoFit/>
          </a:bodyPr>
          <a:lstStyle/>
          <a:p>
            <a:r>
              <a:rPr lang="en-US" sz="2000" dirty="0">
                <a:solidFill>
                  <a:srgbClr val="D7D1BB"/>
                </a:solidFill>
                <a:latin typeface="+mj-lt"/>
              </a:rPr>
              <a:t>DBMS Normalization is a systematic approach to </a:t>
            </a:r>
            <a:r>
              <a:rPr lang="en-US" sz="2000" b="1" dirty="0">
                <a:solidFill>
                  <a:srgbClr val="D7D1BB"/>
                </a:solidFill>
                <a:latin typeface="+mj-lt"/>
              </a:rPr>
              <a:t>decompose (break down) </a:t>
            </a:r>
            <a:r>
              <a:rPr lang="en-US" sz="2000" dirty="0">
                <a:solidFill>
                  <a:srgbClr val="D7D1BB"/>
                </a:solidFill>
                <a:latin typeface="+mj-lt"/>
              </a:rPr>
              <a:t>tables that allow users to (insert, update, delete) tuples:</a:t>
            </a:r>
          </a:p>
          <a:p>
            <a:endParaRPr lang="en-US" sz="2000" dirty="0">
              <a:solidFill>
                <a:srgbClr val="D7D1BB"/>
              </a:solidFill>
              <a:latin typeface="+mj-lt"/>
            </a:endParaRPr>
          </a:p>
          <a:p>
            <a:pPr marL="342900" indent="-342900">
              <a:buClr>
                <a:schemeClr val="accent3"/>
              </a:buClr>
              <a:buFont typeface="Wingdings" panose="05000000000000000000" pitchFamily="2" charset="2"/>
              <a:buChar char="Ø"/>
            </a:pPr>
            <a:r>
              <a:rPr lang="en-US" sz="2000" dirty="0">
                <a:solidFill>
                  <a:srgbClr val="D7D1BB"/>
                </a:solidFill>
                <a:latin typeface="+mj-lt"/>
              </a:rPr>
              <a:t>Without introducing database inconsistency</a:t>
            </a:r>
          </a:p>
          <a:p>
            <a:pPr marL="342900" indent="-342900">
              <a:buClr>
                <a:schemeClr val="accent3"/>
              </a:buClr>
              <a:buFont typeface="Wingdings" panose="05000000000000000000" pitchFamily="2" charset="2"/>
              <a:buChar char="Ø"/>
            </a:pPr>
            <a:r>
              <a:rPr lang="en-US" sz="2000" dirty="0">
                <a:solidFill>
                  <a:srgbClr val="D7D1BB"/>
                </a:solidFill>
                <a:latin typeface="+mj-lt"/>
              </a:rPr>
              <a:t>Eliminate data redundancy(repetition)</a:t>
            </a:r>
          </a:p>
          <a:p>
            <a:pPr marL="342900" indent="-342900">
              <a:buClr>
                <a:schemeClr val="accent3"/>
              </a:buClr>
              <a:buFont typeface="Wingdings" panose="05000000000000000000" pitchFamily="2" charset="2"/>
              <a:buChar char="Ø"/>
            </a:pPr>
            <a:r>
              <a:rPr lang="en-US" sz="2000" dirty="0">
                <a:solidFill>
                  <a:srgbClr val="D7D1BB"/>
                </a:solidFill>
                <a:latin typeface="+mj-lt"/>
              </a:rPr>
              <a:t>Eliminate undesirable characteristics: </a:t>
            </a:r>
          </a:p>
        </p:txBody>
      </p:sp>
      <p:sp>
        <p:nvSpPr>
          <p:cNvPr id="3" name="TextBox 2">
            <a:extLst>
              <a:ext uri="{FF2B5EF4-FFF2-40B4-BE49-F238E27FC236}">
                <a16:creationId xmlns:a16="http://schemas.microsoft.com/office/drawing/2014/main" id="{61A7A43D-8DB3-8CDB-4D7B-E3AA06C0374A}"/>
              </a:ext>
            </a:extLst>
          </p:cNvPr>
          <p:cNvSpPr txBox="1"/>
          <p:nvPr/>
        </p:nvSpPr>
        <p:spPr>
          <a:xfrm>
            <a:off x="1393721" y="3705035"/>
            <a:ext cx="3637534" cy="1231106"/>
          </a:xfrm>
          <a:prstGeom prst="rect">
            <a:avLst/>
          </a:prstGeom>
          <a:noFill/>
        </p:spPr>
        <p:txBody>
          <a:bodyPr wrap="none" rtlCol="0">
            <a:spAutoFit/>
          </a:bodyPr>
          <a:lstStyle/>
          <a:p>
            <a:pPr marL="342900" indent="-342900">
              <a:buClr>
                <a:schemeClr val="accent3"/>
              </a:buClr>
              <a:buFont typeface="Arial" panose="020B0604020202020204" pitchFamily="34" charset="0"/>
              <a:buChar char="•"/>
            </a:pPr>
            <a:r>
              <a:rPr lang="en-US" sz="2000" dirty="0">
                <a:solidFill>
                  <a:srgbClr val="D7D1BB"/>
                </a:solidFill>
                <a:latin typeface="+mj-lt"/>
              </a:rPr>
              <a:t>Insertion anomaly in DBMS</a:t>
            </a:r>
          </a:p>
          <a:p>
            <a:pPr marL="342900" lvl="4" indent="-342900">
              <a:buClr>
                <a:schemeClr val="accent3"/>
              </a:buClr>
              <a:buFont typeface="Arial" panose="020B0604020202020204" pitchFamily="34" charset="0"/>
              <a:buChar char="•"/>
            </a:pPr>
            <a:r>
              <a:rPr lang="en-US" sz="2000" dirty="0">
                <a:solidFill>
                  <a:srgbClr val="D7D1BB"/>
                </a:solidFill>
                <a:latin typeface="+mj-lt"/>
              </a:rPr>
              <a:t>Update anomaly in DBMS </a:t>
            </a:r>
          </a:p>
          <a:p>
            <a:pPr marL="342900" lvl="4" indent="-342900">
              <a:buClr>
                <a:schemeClr val="accent3"/>
              </a:buClr>
              <a:buFont typeface="Arial" panose="020B0604020202020204" pitchFamily="34" charset="0"/>
              <a:buChar char="•"/>
            </a:pPr>
            <a:r>
              <a:rPr lang="en-US" sz="2000" dirty="0">
                <a:solidFill>
                  <a:srgbClr val="D7D1BB"/>
                </a:solidFill>
                <a:latin typeface="+mj-lt"/>
              </a:rPr>
              <a:t>Delete anomaly in DBMS.</a:t>
            </a:r>
            <a:endParaRPr lang="en-GB" sz="1800" dirty="0">
              <a:latin typeface="+mj-lt"/>
            </a:endParaRPr>
          </a:p>
          <a:p>
            <a:endParaRPr lang="en-GB" dirty="0"/>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What Is Database Normalization?</a:t>
            </a:r>
          </a:p>
        </p:txBody>
      </p:sp>
    </p:spTree>
    <p:extLst>
      <p:ext uri="{BB962C8B-B14F-4D97-AF65-F5344CB8AC3E}">
        <p14:creationId xmlns:p14="http://schemas.microsoft.com/office/powerpoint/2010/main" val="183395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65"/>
          <p:cNvSpPr txBox="1">
            <a:spLocks noGrp="1"/>
          </p:cNvSpPr>
          <p:nvPr>
            <p:ph type="title"/>
          </p:nvPr>
        </p:nvSpPr>
        <p:spPr>
          <a:xfrm>
            <a:off x="1445472" y="332231"/>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Calibri" panose="020F0502020204030204" pitchFamily="34" charset="0"/>
                <a:ea typeface="Calibri" panose="020F0502020204030204" pitchFamily="34" charset="0"/>
                <a:cs typeface="Calibri" panose="020F0502020204030204" pitchFamily="34" charset="0"/>
              </a:rPr>
              <a:t>TABLE OF CONTENTS</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720" name="Google Shape;720;p65"/>
          <p:cNvSpPr txBox="1">
            <a:spLocks noGrp="1"/>
          </p:cNvSpPr>
          <p:nvPr>
            <p:ph type="subTitle" idx="1"/>
          </p:nvPr>
        </p:nvSpPr>
        <p:spPr>
          <a:xfrm>
            <a:off x="1035504" y="1370466"/>
            <a:ext cx="2985018" cy="359400"/>
          </a:xfrm>
          <a:prstGeom prst="rect">
            <a:avLst/>
          </a:prstGeom>
        </p:spPr>
        <p:txBody>
          <a:bodyPr spcFirstLastPara="1" wrap="square" lIns="91425" tIns="91425" rIns="91425" bIns="91425" anchor="b" anchorCtr="0">
            <a:noAutofit/>
          </a:bodyPr>
          <a:lstStyle/>
          <a:p>
            <a:r>
              <a:rPr lang="en-US" sz="2800" b="1" i="0" dirty="0">
                <a:effectLst/>
                <a:latin typeface="Calibri" panose="020F0502020204030204" pitchFamily="34" charset="0"/>
                <a:ea typeface="Calibri" panose="020F0502020204030204" pitchFamily="34" charset="0"/>
                <a:cs typeface="Calibri" panose="020F0502020204030204" pitchFamily="34" charset="0"/>
              </a:rPr>
              <a:t>Revision</a:t>
            </a:r>
          </a:p>
        </p:txBody>
      </p:sp>
      <p:sp>
        <p:nvSpPr>
          <p:cNvPr id="721" name="Google Shape;721;p65"/>
          <p:cNvSpPr txBox="1">
            <a:spLocks noGrp="1"/>
          </p:cNvSpPr>
          <p:nvPr>
            <p:ph type="subTitle" idx="2"/>
          </p:nvPr>
        </p:nvSpPr>
        <p:spPr>
          <a:xfrm>
            <a:off x="4674804" y="1595455"/>
            <a:ext cx="2680200" cy="735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sz="1800" dirty="0"/>
              <a:t>What and why?</a:t>
            </a:r>
          </a:p>
        </p:txBody>
      </p:sp>
      <p:sp>
        <p:nvSpPr>
          <p:cNvPr id="722" name="Google Shape;722;p65"/>
          <p:cNvSpPr txBox="1">
            <a:spLocks noGrp="1"/>
          </p:cNvSpPr>
          <p:nvPr>
            <p:ph type="title" idx="3"/>
          </p:nvPr>
        </p:nvSpPr>
        <p:spPr>
          <a:xfrm>
            <a:off x="78204" y="1307155"/>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723" name="Google Shape;723;p65"/>
          <p:cNvSpPr txBox="1">
            <a:spLocks noGrp="1"/>
          </p:cNvSpPr>
          <p:nvPr>
            <p:ph type="subTitle" idx="4"/>
          </p:nvPr>
        </p:nvSpPr>
        <p:spPr>
          <a:xfrm>
            <a:off x="4515804" y="970900"/>
            <a:ext cx="4775484" cy="735900"/>
          </a:xfrm>
          <a:prstGeom prst="rect">
            <a:avLst/>
          </a:prstGeom>
        </p:spPr>
        <p:txBody>
          <a:bodyPr spcFirstLastPara="1" wrap="square" lIns="91425" tIns="91425" rIns="91425" bIns="91425" anchor="b" anchorCtr="0">
            <a:no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Database</a:t>
            </a:r>
            <a:r>
              <a:rPr lang="en-US" sz="2800" b="1" dirty="0">
                <a:latin typeface="-apple-system"/>
              </a:rPr>
              <a:t> </a:t>
            </a:r>
            <a:r>
              <a:rPr lang="en-US" sz="2800" b="1" dirty="0">
                <a:latin typeface="Calibri" panose="020F0502020204030204" pitchFamily="34" charset="0"/>
                <a:ea typeface="Calibri" panose="020F0502020204030204" pitchFamily="34" charset="0"/>
                <a:cs typeface="Calibri" panose="020F0502020204030204" pitchFamily="34" charset="0"/>
              </a:rPr>
              <a:t>Normalization</a:t>
            </a:r>
          </a:p>
        </p:txBody>
      </p:sp>
      <p:sp>
        <p:nvSpPr>
          <p:cNvPr id="724" name="Google Shape;724;p65"/>
          <p:cNvSpPr txBox="1">
            <a:spLocks noGrp="1"/>
          </p:cNvSpPr>
          <p:nvPr>
            <p:ph type="subTitle" idx="5"/>
          </p:nvPr>
        </p:nvSpPr>
        <p:spPr>
          <a:xfrm>
            <a:off x="1187912" y="3285072"/>
            <a:ext cx="3650787" cy="1175944"/>
          </a:xfrm>
          <a:prstGeom prst="rect">
            <a:avLst/>
          </a:prstGeom>
        </p:spPr>
        <p:txBody>
          <a:bodyPr spcFirstLastPara="1" wrap="square" lIns="91425" tIns="91425" rIns="91425" bIns="91425" anchor="t" anchorCtr="0">
            <a:noAutofit/>
          </a:bodyPr>
          <a:lstStyle/>
          <a:p>
            <a:pPr marL="285750" lvl="0" indent="-285750" algn="l">
              <a:spcBef>
                <a:spcPts val="0"/>
              </a:spcBef>
              <a:spcAft>
                <a:spcPts val="0"/>
              </a:spcAft>
              <a:buSzPts val="1100"/>
              <a:buFont typeface="Wingdings" panose="05000000000000000000" pitchFamily="2" charset="2"/>
              <a:buChar char="Ø"/>
            </a:pPr>
            <a:r>
              <a:rPr lang="en-US" sz="1600" dirty="0"/>
              <a:t>First normal form</a:t>
            </a:r>
          </a:p>
          <a:p>
            <a:pPr marL="285750" lvl="0" indent="-285750" algn="l">
              <a:spcBef>
                <a:spcPts val="0"/>
              </a:spcBef>
              <a:spcAft>
                <a:spcPts val="0"/>
              </a:spcAft>
              <a:buSzPts val="1100"/>
              <a:buFont typeface="Wingdings" panose="05000000000000000000" pitchFamily="2" charset="2"/>
              <a:buChar char="Ø"/>
            </a:pPr>
            <a:r>
              <a:rPr lang="en-US" sz="1600" dirty="0"/>
              <a:t>Second normal form</a:t>
            </a:r>
          </a:p>
          <a:p>
            <a:pPr marL="285750" lvl="0" indent="-285750" algn="l">
              <a:spcBef>
                <a:spcPts val="0"/>
              </a:spcBef>
              <a:spcAft>
                <a:spcPts val="0"/>
              </a:spcAft>
              <a:buSzPts val="1100"/>
              <a:buFont typeface="Wingdings" panose="05000000000000000000" pitchFamily="2" charset="2"/>
              <a:buChar char="Ø"/>
            </a:pPr>
            <a:r>
              <a:rPr lang="en-US" sz="1600" dirty="0"/>
              <a:t>Third normal form</a:t>
            </a:r>
          </a:p>
          <a:p>
            <a:pPr marL="285750" lvl="0" indent="-285750" algn="l">
              <a:spcBef>
                <a:spcPts val="0"/>
              </a:spcBef>
              <a:spcAft>
                <a:spcPts val="0"/>
              </a:spcAft>
              <a:buSzPts val="1100"/>
              <a:buFont typeface="Wingdings" panose="05000000000000000000" pitchFamily="2" charset="2"/>
              <a:buChar char="Ø"/>
            </a:pPr>
            <a:r>
              <a:rPr lang="en-US" sz="1600" dirty="0"/>
              <a:t>Fourth normal form</a:t>
            </a:r>
            <a:endParaRPr sz="1600" dirty="0"/>
          </a:p>
        </p:txBody>
      </p:sp>
      <p:sp>
        <p:nvSpPr>
          <p:cNvPr id="725" name="Google Shape;725;p65"/>
          <p:cNvSpPr txBox="1">
            <a:spLocks noGrp="1"/>
          </p:cNvSpPr>
          <p:nvPr>
            <p:ph type="title" idx="6"/>
          </p:nvPr>
        </p:nvSpPr>
        <p:spPr>
          <a:xfrm>
            <a:off x="3642652" y="1239612"/>
            <a:ext cx="957300" cy="5766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 dirty="0"/>
              <a:t>2.</a:t>
            </a:r>
            <a:endParaRPr dirty="0"/>
          </a:p>
        </p:txBody>
      </p:sp>
      <p:sp>
        <p:nvSpPr>
          <p:cNvPr id="729" name="Google Shape;729;p65"/>
          <p:cNvSpPr txBox="1">
            <a:spLocks noGrp="1"/>
          </p:cNvSpPr>
          <p:nvPr>
            <p:ph type="subTitle" idx="13"/>
          </p:nvPr>
        </p:nvSpPr>
        <p:spPr>
          <a:xfrm>
            <a:off x="1086129" y="2915741"/>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latin typeface="Calibri" panose="020F0502020204030204" pitchFamily="34" charset="0"/>
                <a:ea typeface="Calibri" panose="020F0502020204030204" pitchFamily="34" charset="0"/>
                <a:cs typeface="Calibri" panose="020F0502020204030204" pitchFamily="34" charset="0"/>
              </a:rPr>
              <a:t>Normal Forms</a:t>
            </a:r>
            <a:endParaRPr sz="2800" b="1" dirty="0">
              <a:latin typeface="Calibri" panose="020F0502020204030204" pitchFamily="34" charset="0"/>
              <a:ea typeface="Calibri" panose="020F0502020204030204" pitchFamily="34" charset="0"/>
              <a:cs typeface="Calibri" panose="020F0502020204030204" pitchFamily="34" charset="0"/>
            </a:endParaRPr>
          </a:p>
        </p:txBody>
      </p:sp>
      <p:sp>
        <p:nvSpPr>
          <p:cNvPr id="731" name="Google Shape;731;p65"/>
          <p:cNvSpPr txBox="1">
            <a:spLocks noGrp="1"/>
          </p:cNvSpPr>
          <p:nvPr>
            <p:ph type="title" idx="15"/>
          </p:nvPr>
        </p:nvSpPr>
        <p:spPr>
          <a:xfrm>
            <a:off x="160855" y="2905810"/>
            <a:ext cx="957300" cy="576600"/>
          </a:xfrm>
          <a:prstGeom prst="rect">
            <a:avLst/>
          </a:prstGeom>
        </p:spPr>
        <p:txBody>
          <a:bodyPr spcFirstLastPara="1" wrap="square" lIns="91425" tIns="91425" rIns="91425" bIns="91425" anchor="ctr" anchorCtr="0">
            <a:noAutofit/>
          </a:bodyPr>
          <a:lstStyle/>
          <a:p>
            <a:pPr lvl="0"/>
            <a:r>
              <a:rPr lang="en" dirty="0"/>
              <a:t>3.</a:t>
            </a:r>
            <a:endParaRPr dirty="0"/>
          </a:p>
        </p:txBody>
      </p:sp>
      <p:sp>
        <p:nvSpPr>
          <p:cNvPr id="16" name="TextBox 15">
            <a:extLst>
              <a:ext uri="{FF2B5EF4-FFF2-40B4-BE49-F238E27FC236}">
                <a16:creationId xmlns:a16="http://schemas.microsoft.com/office/drawing/2014/main" id="{2FF5E4C3-7201-31B3-ED7E-D5D841B39C15}"/>
              </a:ext>
            </a:extLst>
          </p:cNvPr>
          <p:cNvSpPr txBox="1"/>
          <p:nvPr/>
        </p:nvSpPr>
        <p:spPr>
          <a:xfrm>
            <a:off x="1187913" y="1672385"/>
            <a:ext cx="2735044" cy="646331"/>
          </a:xfrm>
          <a:prstGeom prst="rect">
            <a:avLst/>
          </a:prstGeom>
          <a:noFill/>
        </p:spPr>
        <p:txBody>
          <a:bodyPr wrap="none" rtlCol="0">
            <a:spAutoFit/>
          </a:bodyPr>
          <a:lstStyle/>
          <a:p>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Database relations.</a:t>
            </a:r>
          </a:p>
          <a:p>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Primary Key Vs Foreign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0">
                                            <p:txEl>
                                              <p:pRg st="0" end="0"/>
                                            </p:txEl>
                                          </p:spTgt>
                                        </p:tgtEl>
                                        <p:attrNameLst>
                                          <p:attrName>style.visibility</p:attrName>
                                        </p:attrNameLst>
                                      </p:cBhvr>
                                      <p:to>
                                        <p:strVal val="visible"/>
                                      </p:to>
                                    </p:set>
                                    <p:animEffect transition="in" filter="fade">
                                      <p:cBhvr>
                                        <p:cTn id="7" dur="500"/>
                                        <p:tgtEl>
                                          <p:spTgt spid="72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2"/>
                                        </p:tgtEl>
                                        <p:attrNameLst>
                                          <p:attrName>style.visibility</p:attrName>
                                        </p:attrNameLst>
                                      </p:cBhvr>
                                      <p:to>
                                        <p:strVal val="visible"/>
                                      </p:to>
                                    </p:set>
                                    <p:animEffect transition="in" filter="fade">
                                      <p:cBhvr>
                                        <p:cTn id="10" dur="500"/>
                                        <p:tgtEl>
                                          <p:spTgt spid="7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fade">
                                      <p:cBhvr>
                                        <p:cTn id="15" dur="500"/>
                                        <p:tgtEl>
                                          <p:spTgt spid="1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fade">
                                      <p:cBhvr>
                                        <p:cTn id="20" dur="500"/>
                                        <p:tgtEl>
                                          <p:spTgt spid="1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5"/>
                                        </p:tgtEl>
                                        <p:attrNameLst>
                                          <p:attrName>style.visibility</p:attrName>
                                        </p:attrNameLst>
                                      </p:cBhvr>
                                      <p:to>
                                        <p:strVal val="visible"/>
                                      </p:to>
                                    </p:set>
                                    <p:anim calcmode="lin" valueType="num">
                                      <p:cBhvr additive="base">
                                        <p:cTn id="25" dur="500" fill="hold"/>
                                        <p:tgtEl>
                                          <p:spTgt spid="725"/>
                                        </p:tgtEl>
                                        <p:attrNameLst>
                                          <p:attrName>ppt_x</p:attrName>
                                        </p:attrNameLst>
                                      </p:cBhvr>
                                      <p:tavLst>
                                        <p:tav tm="0">
                                          <p:val>
                                            <p:strVal val="#ppt_x"/>
                                          </p:val>
                                        </p:tav>
                                        <p:tav tm="100000">
                                          <p:val>
                                            <p:strVal val="#ppt_x"/>
                                          </p:val>
                                        </p:tav>
                                      </p:tavLst>
                                    </p:anim>
                                    <p:anim calcmode="lin" valueType="num">
                                      <p:cBhvr additive="base">
                                        <p:cTn id="26" dur="500" fill="hold"/>
                                        <p:tgtEl>
                                          <p:spTgt spid="72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23">
                                            <p:txEl>
                                              <p:pRg st="0" end="0"/>
                                            </p:txEl>
                                          </p:spTgt>
                                        </p:tgtEl>
                                        <p:attrNameLst>
                                          <p:attrName>style.visibility</p:attrName>
                                        </p:attrNameLst>
                                      </p:cBhvr>
                                      <p:to>
                                        <p:strVal val="visible"/>
                                      </p:to>
                                    </p:set>
                                    <p:anim calcmode="lin" valueType="num">
                                      <p:cBhvr additive="base">
                                        <p:cTn id="29" dur="500" fill="hold"/>
                                        <p:tgtEl>
                                          <p:spTgt spid="72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21">
                                            <p:txEl>
                                              <p:pRg st="0" end="0"/>
                                            </p:txEl>
                                          </p:spTgt>
                                        </p:tgtEl>
                                        <p:attrNameLst>
                                          <p:attrName>style.visibility</p:attrName>
                                        </p:attrNameLst>
                                      </p:cBhvr>
                                      <p:to>
                                        <p:strVal val="visible"/>
                                      </p:to>
                                    </p:set>
                                    <p:animEffect transition="in" filter="fade">
                                      <p:cBhvr>
                                        <p:cTn id="35" dur="500"/>
                                        <p:tgtEl>
                                          <p:spTgt spid="72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729">
                                            <p:txEl>
                                              <p:pRg st="0" end="0"/>
                                            </p:txEl>
                                          </p:spTgt>
                                        </p:tgtEl>
                                        <p:attrNameLst>
                                          <p:attrName>style.visibility</p:attrName>
                                        </p:attrNameLst>
                                      </p:cBhvr>
                                      <p:to>
                                        <p:strVal val="visible"/>
                                      </p:to>
                                    </p:set>
                                    <p:anim calcmode="lin" valueType="num">
                                      <p:cBhvr additive="base">
                                        <p:cTn id="40" dur="500" fill="hold"/>
                                        <p:tgtEl>
                                          <p:spTgt spid="72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29">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731"/>
                                        </p:tgtEl>
                                        <p:attrNameLst>
                                          <p:attrName>style.visibility</p:attrName>
                                        </p:attrNameLst>
                                      </p:cBhvr>
                                      <p:to>
                                        <p:strVal val="visible"/>
                                      </p:to>
                                    </p:set>
                                    <p:anim calcmode="lin" valueType="num">
                                      <p:cBhvr additive="base">
                                        <p:cTn id="44" dur="500" fill="hold"/>
                                        <p:tgtEl>
                                          <p:spTgt spid="731"/>
                                        </p:tgtEl>
                                        <p:attrNameLst>
                                          <p:attrName>ppt_x</p:attrName>
                                        </p:attrNameLst>
                                      </p:cBhvr>
                                      <p:tavLst>
                                        <p:tav tm="0">
                                          <p:val>
                                            <p:strVal val="#ppt_x"/>
                                          </p:val>
                                        </p:tav>
                                        <p:tav tm="100000">
                                          <p:val>
                                            <p:strVal val="#ppt_x"/>
                                          </p:val>
                                        </p:tav>
                                      </p:tavLst>
                                    </p:anim>
                                    <p:anim calcmode="lin" valueType="num">
                                      <p:cBhvr additive="base">
                                        <p:cTn id="45" dur="500" fill="hold"/>
                                        <p:tgtEl>
                                          <p:spTgt spid="73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24">
                                            <p:txEl>
                                              <p:pRg st="0" end="0"/>
                                            </p:txEl>
                                          </p:spTgt>
                                        </p:tgtEl>
                                        <p:attrNameLst>
                                          <p:attrName>style.visibility</p:attrName>
                                        </p:attrNameLst>
                                      </p:cBhvr>
                                      <p:to>
                                        <p:strVal val="visible"/>
                                      </p:to>
                                    </p:set>
                                    <p:animEffect transition="in" filter="fade">
                                      <p:cBhvr>
                                        <p:cTn id="50" dur="500"/>
                                        <p:tgtEl>
                                          <p:spTgt spid="724">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24">
                                            <p:txEl>
                                              <p:pRg st="1" end="1"/>
                                            </p:txEl>
                                          </p:spTgt>
                                        </p:tgtEl>
                                        <p:attrNameLst>
                                          <p:attrName>style.visibility</p:attrName>
                                        </p:attrNameLst>
                                      </p:cBhvr>
                                      <p:to>
                                        <p:strVal val="visible"/>
                                      </p:to>
                                    </p:set>
                                    <p:animEffect transition="in" filter="fade">
                                      <p:cBhvr>
                                        <p:cTn id="55" dur="500"/>
                                        <p:tgtEl>
                                          <p:spTgt spid="724">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24">
                                            <p:txEl>
                                              <p:pRg st="2" end="2"/>
                                            </p:txEl>
                                          </p:spTgt>
                                        </p:tgtEl>
                                        <p:attrNameLst>
                                          <p:attrName>style.visibility</p:attrName>
                                        </p:attrNameLst>
                                      </p:cBhvr>
                                      <p:to>
                                        <p:strVal val="visible"/>
                                      </p:to>
                                    </p:set>
                                    <p:animEffect transition="in" filter="fade">
                                      <p:cBhvr>
                                        <p:cTn id="60" dur="500"/>
                                        <p:tgtEl>
                                          <p:spTgt spid="724">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24">
                                            <p:txEl>
                                              <p:pRg st="3" end="3"/>
                                            </p:txEl>
                                          </p:spTgt>
                                        </p:tgtEl>
                                        <p:attrNameLst>
                                          <p:attrName>style.visibility</p:attrName>
                                        </p:attrNameLst>
                                      </p:cBhvr>
                                      <p:to>
                                        <p:strVal val="visible"/>
                                      </p:to>
                                    </p:set>
                                    <p:animEffect transition="in" filter="fade">
                                      <p:cBhvr>
                                        <p:cTn id="65" dur="500"/>
                                        <p:tgtEl>
                                          <p:spTgt spid="7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 grpId="0" build="p"/>
      <p:bldP spid="721" grpId="0" build="p"/>
      <p:bldP spid="722" grpId="0"/>
      <p:bldP spid="723" grpId="0" build="p"/>
      <p:bldP spid="724" grpId="0" build="p"/>
      <p:bldP spid="725" grpId="0"/>
      <p:bldP spid="729" grpId="0" build="p"/>
      <p:bldP spid="731"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290360"/>
            <a:ext cx="7467114" cy="2246769"/>
          </a:xfrm>
          <a:prstGeom prst="rect">
            <a:avLst/>
          </a:prstGeom>
          <a:noFill/>
        </p:spPr>
        <p:txBody>
          <a:bodyPr wrap="square" rtlCol="0">
            <a:spAutoFit/>
          </a:bodyPr>
          <a:lstStyle/>
          <a:p>
            <a:r>
              <a:rPr lang="en-US" sz="2000" b="0" i="0" dirty="0">
                <a:solidFill>
                  <a:schemeClr val="accent3"/>
                </a:solidFill>
                <a:effectLst/>
                <a:latin typeface="system-ui"/>
              </a:rPr>
              <a:t>Normalization in DBMS is a technique using which you can organize the data in the database tables so that:</a:t>
            </a:r>
          </a:p>
          <a:p>
            <a:endParaRPr lang="en-US" sz="2000" b="0" i="0" dirty="0">
              <a:solidFill>
                <a:schemeClr val="accent3"/>
              </a:solidFill>
              <a:effectLst/>
              <a:latin typeface="system-ui"/>
            </a:endParaRPr>
          </a:p>
          <a:p>
            <a:pPr marL="342900" lvl="1" indent="-342900">
              <a:buClr>
                <a:schemeClr val="accent3"/>
              </a:buClr>
              <a:buFont typeface="Wingdings" panose="05000000000000000000" pitchFamily="2" charset="2"/>
              <a:buChar char="Ø"/>
            </a:pPr>
            <a:r>
              <a:rPr lang="en-US" sz="2000" b="0" i="0" dirty="0">
                <a:solidFill>
                  <a:schemeClr val="accent3"/>
                </a:solidFill>
                <a:effectLst/>
                <a:latin typeface="system-ui"/>
              </a:rPr>
              <a:t>There is less repetition of data.</a:t>
            </a:r>
            <a:endParaRPr lang="en-US" sz="2000" dirty="0">
              <a:solidFill>
                <a:schemeClr val="accent3"/>
              </a:solidFill>
              <a:latin typeface="system-ui"/>
            </a:endParaRPr>
          </a:p>
          <a:p>
            <a:pPr marL="342900" lvl="1" indent="-342900">
              <a:buClr>
                <a:schemeClr val="accent3"/>
              </a:buClr>
              <a:buFont typeface="Wingdings" panose="05000000000000000000" pitchFamily="2" charset="2"/>
              <a:buChar char="Ø"/>
            </a:pPr>
            <a:r>
              <a:rPr lang="en-US" sz="2000" b="0" i="0" dirty="0">
                <a:solidFill>
                  <a:schemeClr val="accent3"/>
                </a:solidFill>
                <a:effectLst/>
                <a:latin typeface="system-ui"/>
              </a:rPr>
              <a:t>A large set of data is structured into a bunch of smaller tables.</a:t>
            </a:r>
          </a:p>
          <a:p>
            <a:pPr marL="342900" lvl="1" indent="-342900">
              <a:buClr>
                <a:schemeClr val="accent3"/>
              </a:buClr>
              <a:buFont typeface="Wingdings" panose="05000000000000000000" pitchFamily="2" charset="2"/>
              <a:buChar char="Ø"/>
            </a:pPr>
            <a:r>
              <a:rPr lang="en-US" sz="2000" b="0" i="0" dirty="0">
                <a:solidFill>
                  <a:schemeClr val="accent3"/>
                </a:solidFill>
                <a:effectLst/>
                <a:latin typeface="system-ui"/>
              </a:rPr>
              <a:t>and the tables have a proper relationship between them</a:t>
            </a:r>
            <a:r>
              <a:rPr lang="en-US" dirty="0">
                <a:solidFill>
                  <a:schemeClr val="accent3"/>
                </a:solidFill>
                <a:latin typeface="system-ui"/>
              </a:rPr>
              <a:t> .</a:t>
            </a:r>
            <a:endParaRPr lang="en-US" b="0" i="0" dirty="0">
              <a:solidFill>
                <a:schemeClr val="accent3"/>
              </a:solidFill>
              <a:effectLst/>
              <a:latin typeface="system-ui"/>
            </a:endParaRPr>
          </a:p>
          <a:p>
            <a:endParaRPr lang="en-US" sz="2000" dirty="0">
              <a:solidFill>
                <a:srgbClr val="D7D1BB"/>
              </a:solidFill>
              <a:latin typeface="+mj-lt"/>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What Is Database Normalization?</a:t>
            </a:r>
          </a:p>
        </p:txBody>
      </p:sp>
    </p:spTree>
    <p:extLst>
      <p:ext uri="{BB962C8B-B14F-4D97-AF65-F5344CB8AC3E}">
        <p14:creationId xmlns:p14="http://schemas.microsoft.com/office/powerpoint/2010/main" val="87163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latin typeface="Calibri" panose="020F0502020204030204" pitchFamily="34" charset="0"/>
                <a:ea typeface="Calibri" panose="020F0502020204030204" pitchFamily="34" charset="0"/>
                <a:cs typeface="Calibri" panose="020F0502020204030204" pitchFamily="34" charset="0"/>
              </a:rPr>
              <a:t>Database Anomaly</a:t>
            </a:r>
            <a:endParaRPr sz="4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19221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Database Anomaly</a:t>
            </a:r>
          </a:p>
        </p:txBody>
      </p:sp>
      <p:sp>
        <p:nvSpPr>
          <p:cNvPr id="5" name="TextBox 4">
            <a:extLst>
              <a:ext uri="{FF2B5EF4-FFF2-40B4-BE49-F238E27FC236}">
                <a16:creationId xmlns:a16="http://schemas.microsoft.com/office/drawing/2014/main" id="{85B71C5F-B96F-66A1-50F1-29FBC1D5A2B0}"/>
              </a:ext>
            </a:extLst>
          </p:cNvPr>
          <p:cNvSpPr txBox="1"/>
          <p:nvPr/>
        </p:nvSpPr>
        <p:spPr>
          <a:xfrm>
            <a:off x="778518" y="1266648"/>
            <a:ext cx="8019607" cy="1938992"/>
          </a:xfrm>
          <a:prstGeom prst="rect">
            <a:avLst/>
          </a:prstGeom>
          <a:noFill/>
        </p:spPr>
        <p:txBody>
          <a:bodyPr wrap="square" rtlCol="0">
            <a:spAutoFit/>
          </a:bodyPr>
          <a:lstStyle/>
          <a:p>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Anomalies in the relational model refer to inconsistencies or errors that can arise when working with </a:t>
            </a:r>
            <a:r>
              <a:rPr lang="en-US" sz="2400" b="0" i="0" u="sng" dirty="0">
                <a:solidFill>
                  <a:schemeClr val="accent3"/>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relational databases</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specifically in the context of data insertion, deletion, and modification. There are different types of anomalies that can occur in referencing and referenced relations</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1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Database Anomaly</a:t>
            </a:r>
          </a:p>
        </p:txBody>
      </p:sp>
      <p:sp>
        <p:nvSpPr>
          <p:cNvPr id="5" name="TextBox 4">
            <a:extLst>
              <a:ext uri="{FF2B5EF4-FFF2-40B4-BE49-F238E27FC236}">
                <a16:creationId xmlns:a16="http://schemas.microsoft.com/office/drawing/2014/main" id="{85B71C5F-B96F-66A1-50F1-29FBC1D5A2B0}"/>
              </a:ext>
            </a:extLst>
          </p:cNvPr>
          <p:cNvSpPr txBox="1"/>
          <p:nvPr/>
        </p:nvSpPr>
        <p:spPr>
          <a:xfrm>
            <a:off x="778518" y="1329513"/>
            <a:ext cx="8019607" cy="2246769"/>
          </a:xfrm>
          <a:prstGeom prst="rect">
            <a:avLst/>
          </a:prstGeom>
          <a:noFill/>
        </p:spPr>
        <p:txBody>
          <a:bodyPr wrap="square" rtlCol="0">
            <a:spAutoFit/>
          </a:bodyPr>
          <a:lstStyle/>
          <a:p>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These anomalies can be categorized into three types:</a:t>
            </a:r>
          </a:p>
          <a:p>
            <a:endPar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fontAlgn="base">
              <a:buClr>
                <a:schemeClr val="accent3"/>
              </a:buClr>
              <a:buFont typeface="Wingdings" panose="05000000000000000000" pitchFamily="2" charset="2"/>
              <a:buChar char="Ø"/>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Insertion Anomalies</a:t>
            </a:r>
          </a:p>
          <a:p>
            <a:pPr marL="342900" indent="-342900" algn="just" fontAlgn="base">
              <a:buClr>
                <a:schemeClr val="accent3"/>
              </a:buClr>
              <a:buFont typeface="Wingdings" panose="05000000000000000000" pitchFamily="2" charset="2"/>
              <a:buChar char="Ø"/>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Deletion Anomalies</a:t>
            </a:r>
          </a:p>
          <a:p>
            <a:pPr marL="342900" indent="-342900" algn="just" fontAlgn="base">
              <a:buClr>
                <a:schemeClr val="accent3"/>
              </a:buClr>
              <a:buFont typeface="Wingdings" panose="05000000000000000000" pitchFamily="2" charset="2"/>
              <a:buChar char="Ø"/>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Update Anomalies.</a:t>
            </a:r>
          </a:p>
          <a:p>
            <a:endPar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6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Insert Anomaly</a:t>
            </a:r>
          </a:p>
        </p:txBody>
      </p:sp>
      <p:sp>
        <p:nvSpPr>
          <p:cNvPr id="5" name="TextBox 4">
            <a:extLst>
              <a:ext uri="{FF2B5EF4-FFF2-40B4-BE49-F238E27FC236}">
                <a16:creationId xmlns:a16="http://schemas.microsoft.com/office/drawing/2014/main" id="{85B71C5F-B96F-66A1-50F1-29FBC1D5A2B0}"/>
              </a:ext>
            </a:extLst>
          </p:cNvPr>
          <p:cNvSpPr txBox="1"/>
          <p:nvPr/>
        </p:nvSpPr>
        <p:spPr>
          <a:xfrm>
            <a:off x="778518" y="1681938"/>
            <a:ext cx="8019607" cy="1200329"/>
          </a:xfrm>
          <a:prstGeom prst="rect">
            <a:avLst/>
          </a:prstGeom>
          <a:noFill/>
        </p:spPr>
        <p:txBody>
          <a:bodyPr wrap="square" rtlCol="0">
            <a:spAutoFit/>
          </a:bodyPr>
          <a:lstStyle/>
          <a:p>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These anomalies occur when it is not possible to insert data into a database because the required fields are missing or because the data is incomplete.</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72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Insert Anomaly</a:t>
            </a:r>
          </a:p>
        </p:txBody>
      </p:sp>
      <p:sp>
        <p:nvSpPr>
          <p:cNvPr id="5" name="TextBox 4">
            <a:extLst>
              <a:ext uri="{FF2B5EF4-FFF2-40B4-BE49-F238E27FC236}">
                <a16:creationId xmlns:a16="http://schemas.microsoft.com/office/drawing/2014/main" id="{85B71C5F-B96F-66A1-50F1-29FBC1D5A2B0}"/>
              </a:ext>
            </a:extLst>
          </p:cNvPr>
          <p:cNvSpPr txBox="1"/>
          <p:nvPr/>
        </p:nvSpPr>
        <p:spPr>
          <a:xfrm>
            <a:off x="778518" y="948513"/>
            <a:ext cx="8019607" cy="400110"/>
          </a:xfrm>
          <a:prstGeom prst="rect">
            <a:avLst/>
          </a:prstGeom>
          <a:noFill/>
        </p:spPr>
        <p:txBody>
          <a:bodyPr wrap="squar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Example:</a:t>
            </a:r>
          </a:p>
        </p:txBody>
      </p:sp>
      <p:pic>
        <p:nvPicPr>
          <p:cNvPr id="3" name="Picture 2">
            <a:extLst>
              <a:ext uri="{FF2B5EF4-FFF2-40B4-BE49-F238E27FC236}">
                <a16:creationId xmlns:a16="http://schemas.microsoft.com/office/drawing/2014/main" id="{5723725C-23C2-AE48-0759-DC97F0602BA8}"/>
              </a:ext>
            </a:extLst>
          </p:cNvPr>
          <p:cNvPicPr>
            <a:picLocks noChangeAspect="1"/>
          </p:cNvPicPr>
          <p:nvPr/>
        </p:nvPicPr>
        <p:blipFill>
          <a:blip r:embed="rId2"/>
          <a:stretch>
            <a:fillRect/>
          </a:stretch>
        </p:blipFill>
        <p:spPr>
          <a:xfrm>
            <a:off x="904399" y="1370199"/>
            <a:ext cx="6820852" cy="2257740"/>
          </a:xfrm>
          <a:prstGeom prst="rect">
            <a:avLst/>
          </a:prstGeom>
        </p:spPr>
      </p:pic>
      <p:sp>
        <p:nvSpPr>
          <p:cNvPr id="6" name="TextBox 5">
            <a:extLst>
              <a:ext uri="{FF2B5EF4-FFF2-40B4-BE49-F238E27FC236}">
                <a16:creationId xmlns:a16="http://schemas.microsoft.com/office/drawing/2014/main" id="{CE3422B9-5718-FAEF-ACFB-8727DF9C2B74}"/>
              </a:ext>
            </a:extLst>
          </p:cNvPr>
          <p:cNvSpPr txBox="1"/>
          <p:nvPr/>
        </p:nvSpPr>
        <p:spPr>
          <a:xfrm>
            <a:off x="1609725" y="4095750"/>
            <a:ext cx="6962162" cy="400110"/>
          </a:xfrm>
          <a:prstGeom prst="rect">
            <a:avLst/>
          </a:prstGeom>
          <a:noFill/>
        </p:spPr>
        <p:txBody>
          <a:bodyPr wrap="none" rtlCol="0">
            <a:spAutoFit/>
          </a:bodyPr>
          <a:lstStyle/>
          <a:p>
            <a:r>
              <a:rPr lang="en-US" sz="2000" dirty="0">
                <a:solidFill>
                  <a:schemeClr val="accent3"/>
                </a:solidFill>
              </a:rPr>
              <a:t>Can not insert student unless course name is assigned to it.</a:t>
            </a:r>
          </a:p>
        </p:txBody>
      </p:sp>
    </p:spTree>
    <p:extLst>
      <p:ext uri="{BB962C8B-B14F-4D97-AF65-F5344CB8AC3E}">
        <p14:creationId xmlns:p14="http://schemas.microsoft.com/office/powerpoint/2010/main" val="111305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Update Anomaly</a:t>
            </a:r>
          </a:p>
        </p:txBody>
      </p:sp>
      <p:sp>
        <p:nvSpPr>
          <p:cNvPr id="5" name="TextBox 4">
            <a:extLst>
              <a:ext uri="{FF2B5EF4-FFF2-40B4-BE49-F238E27FC236}">
                <a16:creationId xmlns:a16="http://schemas.microsoft.com/office/drawing/2014/main" id="{85B71C5F-B96F-66A1-50F1-29FBC1D5A2B0}"/>
              </a:ext>
            </a:extLst>
          </p:cNvPr>
          <p:cNvSpPr txBox="1"/>
          <p:nvPr/>
        </p:nvSpPr>
        <p:spPr>
          <a:xfrm>
            <a:off x="702318" y="1605738"/>
            <a:ext cx="8019607" cy="954107"/>
          </a:xfrm>
          <a:prstGeom prst="rect">
            <a:avLst/>
          </a:prstGeom>
          <a:noFill/>
        </p:spPr>
        <p:txBody>
          <a:bodyPr wrap="square" rtlCol="0">
            <a:spAutoFit/>
          </a:bodyPr>
          <a:lstStyle/>
          <a:p>
            <a:r>
              <a:rPr lang="en-US" sz="2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These anomalies occur when modifying data in a database and can result in inconsistencies or errors.</a:t>
            </a:r>
            <a:endParaRPr lang="en-US" sz="2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167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Update Anomaly</a:t>
            </a:r>
          </a:p>
        </p:txBody>
      </p:sp>
      <p:sp>
        <p:nvSpPr>
          <p:cNvPr id="5" name="TextBox 4">
            <a:extLst>
              <a:ext uri="{FF2B5EF4-FFF2-40B4-BE49-F238E27FC236}">
                <a16:creationId xmlns:a16="http://schemas.microsoft.com/office/drawing/2014/main" id="{85B71C5F-B96F-66A1-50F1-29FBC1D5A2B0}"/>
              </a:ext>
            </a:extLst>
          </p:cNvPr>
          <p:cNvSpPr txBox="1"/>
          <p:nvPr/>
        </p:nvSpPr>
        <p:spPr>
          <a:xfrm>
            <a:off x="778518" y="948513"/>
            <a:ext cx="8019607" cy="400110"/>
          </a:xfrm>
          <a:prstGeom prst="rect">
            <a:avLst/>
          </a:prstGeom>
          <a:noFill/>
        </p:spPr>
        <p:txBody>
          <a:bodyPr wrap="squar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Example:</a:t>
            </a:r>
          </a:p>
        </p:txBody>
      </p:sp>
      <p:sp>
        <p:nvSpPr>
          <p:cNvPr id="6" name="TextBox 5">
            <a:extLst>
              <a:ext uri="{FF2B5EF4-FFF2-40B4-BE49-F238E27FC236}">
                <a16:creationId xmlns:a16="http://schemas.microsoft.com/office/drawing/2014/main" id="{CE3422B9-5718-FAEF-ACFB-8727DF9C2B74}"/>
              </a:ext>
            </a:extLst>
          </p:cNvPr>
          <p:cNvSpPr txBox="1"/>
          <p:nvPr/>
        </p:nvSpPr>
        <p:spPr>
          <a:xfrm>
            <a:off x="1396740" y="4194987"/>
            <a:ext cx="7330853" cy="400110"/>
          </a:xfrm>
          <a:prstGeom prst="rect">
            <a:avLst/>
          </a:prstGeom>
          <a:noFill/>
        </p:spPr>
        <p:txBody>
          <a:bodyPr wrap="none" rtlCol="0">
            <a:spAutoFit/>
          </a:bodyPr>
          <a:lstStyle/>
          <a:p>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There’s a risk that we miss out on a value, which would cause issues</a:t>
            </a:r>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a:t>
            </a:r>
          </a:p>
        </p:txBody>
      </p:sp>
      <p:pic>
        <p:nvPicPr>
          <p:cNvPr id="9" name="Picture 8">
            <a:extLst>
              <a:ext uri="{FF2B5EF4-FFF2-40B4-BE49-F238E27FC236}">
                <a16:creationId xmlns:a16="http://schemas.microsoft.com/office/drawing/2014/main" id="{7CB4D122-EAAA-0FF4-D484-907D7763E1DA}"/>
              </a:ext>
            </a:extLst>
          </p:cNvPr>
          <p:cNvPicPr>
            <a:picLocks noChangeAspect="1"/>
          </p:cNvPicPr>
          <p:nvPr/>
        </p:nvPicPr>
        <p:blipFill>
          <a:blip r:embed="rId2"/>
          <a:stretch>
            <a:fillRect/>
          </a:stretch>
        </p:blipFill>
        <p:spPr>
          <a:xfrm>
            <a:off x="1247311" y="1581011"/>
            <a:ext cx="6649378" cy="1981477"/>
          </a:xfrm>
          <a:prstGeom prst="rect">
            <a:avLst/>
          </a:prstGeom>
        </p:spPr>
      </p:pic>
    </p:spTree>
    <p:extLst>
      <p:ext uri="{BB962C8B-B14F-4D97-AF65-F5344CB8AC3E}">
        <p14:creationId xmlns:p14="http://schemas.microsoft.com/office/powerpoint/2010/main" val="38028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Delete Anomaly</a:t>
            </a:r>
          </a:p>
        </p:txBody>
      </p:sp>
      <p:sp>
        <p:nvSpPr>
          <p:cNvPr id="5" name="TextBox 4">
            <a:extLst>
              <a:ext uri="{FF2B5EF4-FFF2-40B4-BE49-F238E27FC236}">
                <a16:creationId xmlns:a16="http://schemas.microsoft.com/office/drawing/2014/main" id="{85B71C5F-B96F-66A1-50F1-29FBC1D5A2B0}"/>
              </a:ext>
            </a:extLst>
          </p:cNvPr>
          <p:cNvSpPr txBox="1"/>
          <p:nvPr/>
        </p:nvSpPr>
        <p:spPr>
          <a:xfrm>
            <a:off x="702318" y="1605738"/>
            <a:ext cx="8019607" cy="1384995"/>
          </a:xfrm>
          <a:prstGeom prst="rect">
            <a:avLst/>
          </a:prstGeom>
          <a:noFill/>
        </p:spPr>
        <p:txBody>
          <a:bodyPr wrap="square" rtlCol="0">
            <a:spAutoFit/>
          </a:bodyPr>
          <a:lstStyle/>
          <a:p>
            <a:r>
              <a:rPr lang="en-US" sz="2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These anomalies occur when deleting a record from a database and can result in the unintentional loss of data.</a:t>
            </a:r>
            <a:endParaRPr lang="en-US" sz="2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056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Delete Anomaly</a:t>
            </a:r>
          </a:p>
        </p:txBody>
      </p:sp>
      <p:sp>
        <p:nvSpPr>
          <p:cNvPr id="5" name="TextBox 4">
            <a:extLst>
              <a:ext uri="{FF2B5EF4-FFF2-40B4-BE49-F238E27FC236}">
                <a16:creationId xmlns:a16="http://schemas.microsoft.com/office/drawing/2014/main" id="{85B71C5F-B96F-66A1-50F1-29FBC1D5A2B0}"/>
              </a:ext>
            </a:extLst>
          </p:cNvPr>
          <p:cNvSpPr txBox="1"/>
          <p:nvPr/>
        </p:nvSpPr>
        <p:spPr>
          <a:xfrm>
            <a:off x="778518" y="948513"/>
            <a:ext cx="8019607" cy="400110"/>
          </a:xfrm>
          <a:prstGeom prst="rect">
            <a:avLst/>
          </a:prstGeom>
          <a:noFill/>
        </p:spPr>
        <p:txBody>
          <a:bodyPr wrap="squar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Example:</a:t>
            </a:r>
          </a:p>
        </p:txBody>
      </p:sp>
      <p:sp>
        <p:nvSpPr>
          <p:cNvPr id="6" name="TextBox 5">
            <a:extLst>
              <a:ext uri="{FF2B5EF4-FFF2-40B4-BE49-F238E27FC236}">
                <a16:creationId xmlns:a16="http://schemas.microsoft.com/office/drawing/2014/main" id="{CE3422B9-5718-FAEF-ACFB-8727DF9C2B74}"/>
              </a:ext>
            </a:extLst>
          </p:cNvPr>
          <p:cNvSpPr txBox="1"/>
          <p:nvPr/>
        </p:nvSpPr>
        <p:spPr>
          <a:xfrm>
            <a:off x="1362075" y="4194987"/>
            <a:ext cx="7260288" cy="707886"/>
          </a:xfrm>
          <a:prstGeom prst="rect">
            <a:avLst/>
          </a:prstGeom>
          <a:noFill/>
        </p:spPr>
        <p:txBody>
          <a:bodyPr wrap="square" rtlCol="0">
            <a:spAutoFit/>
          </a:bodyPr>
          <a:lstStyle/>
          <a:p>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We should be able to delete one type of data or one record without having impacts on other records we don’t want to delete.</a:t>
            </a:r>
            <a:endPar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93DDB7C-8B1F-D230-258B-BFDF4EB7E0B8}"/>
              </a:ext>
            </a:extLst>
          </p:cNvPr>
          <p:cNvPicPr>
            <a:picLocks noChangeAspect="1"/>
          </p:cNvPicPr>
          <p:nvPr/>
        </p:nvPicPr>
        <p:blipFill>
          <a:blip r:embed="rId2"/>
          <a:stretch>
            <a:fillRect/>
          </a:stretch>
        </p:blipFill>
        <p:spPr>
          <a:xfrm>
            <a:off x="1075837" y="1581011"/>
            <a:ext cx="6992326" cy="1981477"/>
          </a:xfrm>
          <a:prstGeom prst="rect">
            <a:avLst/>
          </a:prstGeom>
        </p:spPr>
      </p:pic>
    </p:spTree>
    <p:extLst>
      <p:ext uri="{BB962C8B-B14F-4D97-AF65-F5344CB8AC3E}">
        <p14:creationId xmlns:p14="http://schemas.microsoft.com/office/powerpoint/2010/main" val="209937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6" name="Google Shape;816;p71"/>
          <p:cNvSpPr txBox="1">
            <a:spLocks noGrp="1"/>
          </p:cNvSpPr>
          <p:nvPr>
            <p:ph type="title"/>
          </p:nvPr>
        </p:nvSpPr>
        <p:spPr>
          <a:xfrm>
            <a:off x="2551814" y="2959105"/>
            <a:ext cx="6204308"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latin typeface="Calibri" panose="020F0502020204030204" pitchFamily="34" charset="0"/>
                <a:ea typeface="Calibri" panose="020F0502020204030204" pitchFamily="34" charset="0"/>
                <a:cs typeface="Calibri" panose="020F0502020204030204" pitchFamily="34" charset="0"/>
              </a:rPr>
              <a:t>Revision</a:t>
            </a:r>
            <a:endParaRPr sz="5400" dirty="0">
              <a:latin typeface="Calibri" panose="020F0502020204030204" pitchFamily="34" charset="0"/>
              <a:ea typeface="Calibri" panose="020F0502020204030204" pitchFamily="34" charset="0"/>
              <a:cs typeface="Calibri" panose="020F0502020204030204" pitchFamily="34" charset="0"/>
            </a:endParaRPr>
          </a:p>
        </p:txBody>
      </p:sp>
      <p:sp>
        <p:nvSpPr>
          <p:cNvPr id="817" name="Google Shape;817;p71"/>
          <p:cNvSpPr txBox="1">
            <a:spLocks noGrp="1"/>
          </p:cNvSpPr>
          <p:nvPr>
            <p:ph type="title" idx="2"/>
          </p:nvPr>
        </p:nvSpPr>
        <p:spPr>
          <a:xfrm>
            <a:off x="4566566" y="836775"/>
            <a:ext cx="12066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818" name="Google Shape;818;p71"/>
          <p:cNvSpPr/>
          <p:nvPr/>
        </p:nvSpPr>
        <p:spPr>
          <a:xfrm>
            <a:off x="4479650" y="789650"/>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7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16"/>
                                        </p:tgtEl>
                                        <p:attrNameLst>
                                          <p:attrName>style.visibility</p:attrName>
                                        </p:attrNameLst>
                                      </p:cBhvr>
                                      <p:to>
                                        <p:strVal val="visible"/>
                                      </p:to>
                                    </p:set>
                                    <p:anim calcmode="lin" valueType="num">
                                      <p:cBhvr additive="base">
                                        <p:cTn id="7" dur="1000"/>
                                        <p:tgtEl>
                                          <p:spTgt spid="81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817"/>
                                        </p:tgtEl>
                                        <p:attrNameLst>
                                          <p:attrName>style.visibility</p:attrName>
                                        </p:attrNameLst>
                                      </p:cBhvr>
                                      <p:to>
                                        <p:strVal val="visible"/>
                                      </p:to>
                                    </p:set>
                                    <p:animEffect transition="in" filter="fade">
                                      <p:cBhvr>
                                        <p:cTn id="10" dur="1000"/>
                                        <p:tgtEl>
                                          <p:spTgt spid="817"/>
                                        </p:tgtEl>
                                      </p:cBhvr>
                                    </p:animEffect>
                                  </p:childTnLst>
                                </p:cTn>
                              </p:par>
                              <p:par>
                                <p:cTn id="11" presetID="10" presetClass="entr" presetSubtype="0" fill="hold" nodeType="withEffect">
                                  <p:stCondLst>
                                    <p:cond delay="0"/>
                                  </p:stCondLst>
                                  <p:childTnLst>
                                    <p:set>
                                      <p:cBhvr>
                                        <p:cTn id="12" dur="1" fill="hold">
                                          <p:stCondLst>
                                            <p:cond delay="0"/>
                                          </p:stCondLst>
                                        </p:cTn>
                                        <p:tgtEl>
                                          <p:spTgt spid="818"/>
                                        </p:tgtEl>
                                        <p:attrNameLst>
                                          <p:attrName>style.visibility</p:attrName>
                                        </p:attrNameLst>
                                      </p:cBhvr>
                                      <p:to>
                                        <p:strVal val="visible"/>
                                      </p:to>
                                    </p:set>
                                    <p:animEffect transition="in" filter="fade">
                                      <p:cBhvr>
                                        <p:cTn id="13" dur="1000"/>
                                        <p:tgtEl>
                                          <p:spTgt spid="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3200" b="1" dirty="0">
                <a:latin typeface="Calibri" panose="020F0502020204030204" pitchFamily="34" charset="0"/>
                <a:ea typeface="Calibri" panose="020F0502020204030204" pitchFamily="34" charset="0"/>
                <a:cs typeface="Calibri" panose="020F0502020204030204" pitchFamily="34" charset="0"/>
              </a:rPr>
              <a:t>How Are Anomalies Caused in DBMS?</a:t>
            </a:r>
          </a:p>
        </p:txBody>
      </p:sp>
    </p:spTree>
    <p:extLst>
      <p:ext uri="{BB962C8B-B14F-4D97-AF65-F5344CB8AC3E}">
        <p14:creationId xmlns:p14="http://schemas.microsoft.com/office/powerpoint/2010/main" val="21977004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400" b="1" dirty="0">
                <a:solidFill>
                  <a:schemeClr val="accent5"/>
                </a:solidFill>
                <a:latin typeface="Calibri" panose="020F0502020204030204" pitchFamily="34" charset="0"/>
                <a:ea typeface="Calibri" panose="020F0502020204030204" pitchFamily="34" charset="0"/>
                <a:cs typeface="Calibri" panose="020F0502020204030204" pitchFamily="34" charset="0"/>
              </a:rPr>
              <a:t>How Are Anomalies Caused in DBMS?</a:t>
            </a:r>
          </a:p>
        </p:txBody>
      </p:sp>
      <p:sp>
        <p:nvSpPr>
          <p:cNvPr id="5" name="TextBox 4">
            <a:extLst>
              <a:ext uri="{FF2B5EF4-FFF2-40B4-BE49-F238E27FC236}">
                <a16:creationId xmlns:a16="http://schemas.microsoft.com/office/drawing/2014/main" id="{85B71C5F-B96F-66A1-50F1-29FBC1D5A2B0}"/>
              </a:ext>
            </a:extLst>
          </p:cNvPr>
          <p:cNvSpPr txBox="1"/>
          <p:nvPr/>
        </p:nvSpPr>
        <p:spPr>
          <a:xfrm>
            <a:off x="778518" y="1329513"/>
            <a:ext cx="8019607" cy="1384995"/>
          </a:xfrm>
          <a:prstGeom prst="rect">
            <a:avLst/>
          </a:prstGeom>
          <a:noFill/>
        </p:spPr>
        <p:txBody>
          <a:bodyPr wrap="square" rtlCol="0">
            <a:spAutoFit/>
          </a:bodyPr>
          <a:lstStyle/>
          <a:p>
            <a:r>
              <a:rPr lang="en-US" sz="2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Database anomalies are the faults in the database caused due to poor management of storing everything in the flat database. </a:t>
            </a:r>
            <a:endParaRPr lang="en-US" sz="2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868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latin typeface="Calibri" panose="020F0502020204030204" pitchFamily="34" charset="0"/>
                <a:ea typeface="Calibri" panose="020F0502020204030204" pitchFamily="34" charset="0"/>
                <a:cs typeface="Calibri" panose="020F0502020204030204" pitchFamily="34" charset="0"/>
              </a:rPr>
              <a:t>Why Is Database Normalization</a:t>
            </a:r>
            <a:endParaRPr sz="4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857734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204391"/>
            <a:ext cx="7467114" cy="3046988"/>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2400" dirty="0">
                <a:solidFill>
                  <a:schemeClr val="accent3"/>
                </a:solidFill>
                <a:latin typeface="system-ui"/>
              </a:rPr>
              <a:t>Eliminating redundant(useless) data, therefore handling </a:t>
            </a:r>
            <a:r>
              <a:rPr lang="en-US" sz="2400" b="1" dirty="0">
                <a:solidFill>
                  <a:schemeClr val="accent3"/>
                </a:solidFill>
                <a:latin typeface="system-ui"/>
              </a:rPr>
              <a:t>data integrity</a:t>
            </a:r>
            <a:r>
              <a:rPr lang="en-US" sz="2400" dirty="0">
                <a:solidFill>
                  <a:schemeClr val="accent3"/>
                </a:solidFill>
                <a:latin typeface="system-ui"/>
              </a:rPr>
              <a:t>, because if data is repeated it increases the chances of inconsistent data.</a:t>
            </a:r>
          </a:p>
          <a:p>
            <a:pPr lvl="1">
              <a:buClr>
                <a:schemeClr val="accent3"/>
              </a:buClr>
            </a:pPr>
            <a:endParaRPr lang="en-US" sz="2400" dirty="0">
              <a:solidFill>
                <a:schemeClr val="accent3"/>
              </a:solidFill>
              <a:latin typeface="system-ui"/>
            </a:endParaRPr>
          </a:p>
          <a:p>
            <a:pPr marL="285750" lvl="1" indent="-285750">
              <a:buClr>
                <a:schemeClr val="accent3"/>
              </a:buClr>
              <a:buFont typeface="Wingdings" panose="05000000000000000000" pitchFamily="2" charset="2"/>
              <a:buChar char="Ø"/>
            </a:pPr>
            <a:r>
              <a:rPr lang="en-US" sz="2400" dirty="0">
                <a:solidFill>
                  <a:schemeClr val="accent3"/>
                </a:solidFill>
                <a:latin typeface="system-ui"/>
              </a:rPr>
              <a:t>Normalization helps in keeping </a:t>
            </a:r>
            <a:r>
              <a:rPr lang="en-US" sz="2400" b="1" dirty="0">
                <a:solidFill>
                  <a:schemeClr val="accent3"/>
                </a:solidFill>
                <a:latin typeface="system-ui"/>
              </a:rPr>
              <a:t>data consistent</a:t>
            </a:r>
            <a:r>
              <a:rPr lang="en-US" sz="2400" dirty="0">
                <a:solidFill>
                  <a:schemeClr val="accent3"/>
                </a:solidFill>
                <a:latin typeface="system-ui"/>
              </a:rPr>
              <a:t> by storing the data in one table and referencing it everywhere else.</a:t>
            </a:r>
          </a:p>
          <a:p>
            <a:endParaRPr lang="en-US" sz="2400" dirty="0">
              <a:solidFill>
                <a:srgbClr val="D7D1BB"/>
              </a:solidFill>
              <a:latin typeface="+mj-lt"/>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Why Is Database Normalization?</a:t>
            </a:r>
          </a:p>
        </p:txBody>
      </p:sp>
    </p:spTree>
    <p:extLst>
      <p:ext uri="{BB962C8B-B14F-4D97-AF65-F5344CB8AC3E}">
        <p14:creationId xmlns:p14="http://schemas.microsoft.com/office/powerpoint/2010/main" val="108841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884351"/>
            <a:ext cx="7467114" cy="3046988"/>
          </a:xfrm>
          <a:prstGeom prst="rect">
            <a:avLst/>
          </a:prstGeom>
          <a:noFill/>
        </p:spPr>
        <p:txBody>
          <a:bodyPr wrap="square" rtlCol="0">
            <a:spAutoFit/>
          </a:bodyPr>
          <a:lstStyle/>
          <a:p>
            <a:pPr lvl="1">
              <a:buClr>
                <a:schemeClr val="accent3"/>
              </a:buClr>
            </a:pPr>
            <a:endParaRPr lang="en-US" sz="2400" dirty="0">
              <a:solidFill>
                <a:schemeClr val="accent3"/>
              </a:solidFill>
              <a:latin typeface="system-ui"/>
            </a:endParaRPr>
          </a:p>
          <a:p>
            <a:pPr marL="285750" lvl="1" indent="-285750">
              <a:buClr>
                <a:schemeClr val="accent3"/>
              </a:buClr>
              <a:buFont typeface="Wingdings" panose="05000000000000000000" pitchFamily="2" charset="2"/>
              <a:buChar char="Ø"/>
            </a:pPr>
            <a:r>
              <a:rPr lang="en-US" sz="2400" dirty="0">
                <a:solidFill>
                  <a:schemeClr val="accent3"/>
                </a:solidFill>
                <a:latin typeface="system-ui"/>
              </a:rPr>
              <a:t>Breaking down large tables into smaller tables with relationships, so it makes the database structure more scalable and adaptable.</a:t>
            </a:r>
          </a:p>
          <a:p>
            <a:pPr lvl="1">
              <a:buClr>
                <a:schemeClr val="accent3"/>
              </a:buClr>
            </a:pPr>
            <a:endParaRPr lang="en-US" sz="2400" dirty="0">
              <a:solidFill>
                <a:schemeClr val="accent3"/>
              </a:solidFill>
              <a:latin typeface="system-ui"/>
            </a:endParaRPr>
          </a:p>
          <a:p>
            <a:pPr marL="285750" lvl="1" indent="-285750">
              <a:buClr>
                <a:schemeClr val="accent3"/>
              </a:buClr>
              <a:buFont typeface="Wingdings" panose="05000000000000000000" pitchFamily="2" charset="2"/>
              <a:buChar char="Ø"/>
            </a:pPr>
            <a:r>
              <a:rPr lang="en-US" sz="2400" dirty="0">
                <a:solidFill>
                  <a:schemeClr val="accent3"/>
                </a:solidFill>
                <a:latin typeface="system-ui"/>
              </a:rPr>
              <a:t>Ensuring data dependencies make sense i.e., data is logically stored.</a:t>
            </a:r>
          </a:p>
          <a:p>
            <a:endParaRPr lang="en-US" sz="2400" dirty="0">
              <a:solidFill>
                <a:srgbClr val="D7D1BB"/>
              </a:solidFill>
              <a:latin typeface="+mj-lt"/>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3106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5"/>
                </a:solidFill>
                <a:latin typeface="Calibri" panose="020F0502020204030204" pitchFamily="34" charset="0"/>
                <a:ea typeface="Calibri" panose="020F0502020204030204" pitchFamily="34" charset="0"/>
                <a:cs typeface="Calibri" panose="020F0502020204030204" pitchFamily="34" charset="0"/>
              </a:rPr>
              <a:t>Why Is Database Normalization?</a:t>
            </a:r>
          </a:p>
        </p:txBody>
      </p:sp>
    </p:spTree>
    <p:extLst>
      <p:ext uri="{BB962C8B-B14F-4D97-AF65-F5344CB8AC3E}">
        <p14:creationId xmlns:p14="http://schemas.microsoft.com/office/powerpoint/2010/main" val="90219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3200" b="1" dirty="0">
                <a:latin typeface="Calibri" panose="020F0502020204030204" pitchFamily="34" charset="0"/>
                <a:ea typeface="Calibri" panose="020F0502020204030204" pitchFamily="34" charset="0"/>
                <a:cs typeface="Calibri" panose="020F0502020204030204" pitchFamily="34" charset="0"/>
              </a:rPr>
              <a:t>Advantages Of Relational Database</a:t>
            </a:r>
          </a:p>
        </p:txBody>
      </p:sp>
    </p:spTree>
    <p:extLst>
      <p:ext uri="{BB962C8B-B14F-4D97-AF65-F5344CB8AC3E}">
        <p14:creationId xmlns:p14="http://schemas.microsoft.com/office/powerpoint/2010/main" val="428848178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1631216"/>
          </a:xfrm>
          <a:prstGeom prst="rect">
            <a:avLst/>
          </a:prstGeom>
          <a:noFill/>
        </p:spPr>
        <p:txBody>
          <a:bodyPr wrap="square" rtlCol="0">
            <a:spAutoFit/>
          </a:bodyPr>
          <a:lstStyle/>
          <a:p>
            <a:pPr lvl="1">
              <a:buClr>
                <a:schemeClr val="accent3"/>
              </a:buClr>
            </a:pPr>
            <a:r>
              <a:rPr lang="en-US" sz="2000" b="1" dirty="0">
                <a:solidFill>
                  <a:schemeClr val="accent3"/>
                </a:solidFill>
              </a:rPr>
              <a:t>Data Integrity:</a:t>
            </a:r>
            <a:r>
              <a:rPr lang="en-US" sz="2000" dirty="0">
                <a:solidFill>
                  <a:schemeClr val="accent3"/>
                </a:solidFill>
              </a:rPr>
              <a:t> Relational databases enforce data integrity through various constraints such as primary keys, foreign keys, and referential integrity rules, ensuring that the data is accurate and consistent.</a:t>
            </a:r>
            <a:br>
              <a:rPr lang="en-US" sz="2000" dirty="0">
                <a:solidFill>
                  <a:schemeClr val="accent3"/>
                </a:solidFill>
              </a:rPr>
            </a:br>
            <a:endParaRPr lang="en-US" sz="2000" dirty="0">
              <a:solidFill>
                <a:schemeClr val="accent3"/>
              </a:solidFill>
              <a:latin typeface="+mj-lt"/>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400" dirty="0">
                <a:solidFill>
                  <a:schemeClr val="accent5"/>
                </a:solidFill>
                <a:latin typeface="Calibri" panose="020F0502020204030204" pitchFamily="34" charset="0"/>
                <a:ea typeface="Calibri" panose="020F0502020204030204" pitchFamily="34" charset="0"/>
                <a:cs typeface="Calibri" panose="020F0502020204030204" pitchFamily="34" charset="0"/>
              </a:rPr>
              <a:t>Advantages Of Relational Database</a:t>
            </a:r>
          </a:p>
        </p:txBody>
      </p:sp>
    </p:spTree>
    <p:extLst>
      <p:ext uri="{BB962C8B-B14F-4D97-AF65-F5344CB8AC3E}">
        <p14:creationId xmlns:p14="http://schemas.microsoft.com/office/powerpoint/2010/main" val="44762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1569660"/>
          </a:xfrm>
          <a:prstGeom prst="rect">
            <a:avLst/>
          </a:prstGeom>
          <a:noFill/>
        </p:spPr>
        <p:txBody>
          <a:bodyPr wrap="square" rtlCol="0">
            <a:spAutoFit/>
          </a:bodyPr>
          <a:lstStyle/>
          <a:p>
            <a:pPr lvl="1">
              <a:buClr>
                <a:schemeClr val="accent3"/>
              </a:buClr>
            </a:pPr>
            <a:r>
              <a:rPr lang="en-US" sz="2400" b="1" dirty="0">
                <a:solidFill>
                  <a:schemeClr val="accent3"/>
                </a:solidFill>
              </a:rPr>
              <a:t>Scalability: </a:t>
            </a:r>
            <a:r>
              <a:rPr lang="en-US" sz="2400" dirty="0">
                <a:solidFill>
                  <a:schemeClr val="accent3"/>
                </a:solidFill>
              </a:rPr>
              <a:t>Relational databases are highly scalable and can handle large amounts of data without sacrificing performance.</a:t>
            </a:r>
            <a:br>
              <a:rPr lang="en-US" sz="2400" dirty="0">
                <a:solidFill>
                  <a:schemeClr val="accent3"/>
                </a:solidFill>
              </a:rPr>
            </a:br>
            <a:endParaRPr lang="en-US" sz="2400" dirty="0">
              <a:solidFill>
                <a:schemeClr val="accent3"/>
              </a:solidFill>
              <a:latin typeface="+mj-lt"/>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400" dirty="0">
                <a:solidFill>
                  <a:schemeClr val="accent5"/>
                </a:solidFill>
                <a:latin typeface="Calibri" panose="020F0502020204030204" pitchFamily="34" charset="0"/>
                <a:ea typeface="Calibri" panose="020F0502020204030204" pitchFamily="34" charset="0"/>
                <a:cs typeface="Calibri" panose="020F0502020204030204" pitchFamily="34" charset="0"/>
              </a:rPr>
              <a:t>Advantages Of Relational Database</a:t>
            </a:r>
          </a:p>
        </p:txBody>
      </p:sp>
    </p:spTree>
    <p:extLst>
      <p:ext uri="{BB962C8B-B14F-4D97-AF65-F5344CB8AC3E}">
        <p14:creationId xmlns:p14="http://schemas.microsoft.com/office/powerpoint/2010/main" val="2168858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1569660"/>
          </a:xfrm>
          <a:prstGeom prst="rect">
            <a:avLst/>
          </a:prstGeom>
          <a:noFill/>
        </p:spPr>
        <p:txBody>
          <a:bodyPr wrap="square" rtlCol="0">
            <a:spAutoFit/>
          </a:bodyPr>
          <a:lstStyle/>
          <a:p>
            <a:pPr lvl="1">
              <a:buClr>
                <a:schemeClr val="accent3"/>
              </a:buClr>
            </a:pP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Flexibility: </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relational model allows for flexible querying of data, making it easier to retrieve specific information and generate reports.</a:t>
            </a:r>
            <a:br>
              <a:rPr lang="en-US" sz="3200" dirty="0"/>
            </a:br>
            <a:endParaRPr lang="en-US" sz="2400" dirty="0">
              <a:solidFill>
                <a:schemeClr val="accent3"/>
              </a:solidFill>
              <a:latin typeface="+mj-lt"/>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400" dirty="0">
                <a:solidFill>
                  <a:schemeClr val="accent5"/>
                </a:solidFill>
                <a:latin typeface="Calibri" panose="020F0502020204030204" pitchFamily="34" charset="0"/>
                <a:ea typeface="Calibri" panose="020F0502020204030204" pitchFamily="34" charset="0"/>
                <a:cs typeface="Calibri" panose="020F0502020204030204" pitchFamily="34" charset="0"/>
              </a:rPr>
              <a:t>Advantages Of Relational Database</a:t>
            </a:r>
          </a:p>
        </p:txBody>
      </p:sp>
    </p:spTree>
    <p:extLst>
      <p:ext uri="{BB962C8B-B14F-4D97-AF65-F5344CB8AC3E}">
        <p14:creationId xmlns:p14="http://schemas.microsoft.com/office/powerpoint/2010/main" val="853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830997"/>
          </a:xfrm>
          <a:prstGeom prst="rect">
            <a:avLst/>
          </a:prstGeom>
          <a:noFill/>
        </p:spPr>
        <p:txBody>
          <a:bodyPr wrap="square" rtlCol="0">
            <a:spAutoFit/>
          </a:bodyPr>
          <a:lstStyle/>
          <a:p>
            <a:pPr lvl="1">
              <a:buClr>
                <a:schemeClr val="accent3"/>
              </a:buClr>
            </a:pP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Security: </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Relational databases provide robust security features to protect data from unauthorized access.</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400" dirty="0">
                <a:solidFill>
                  <a:schemeClr val="accent5"/>
                </a:solidFill>
                <a:latin typeface="Calibri" panose="020F0502020204030204" pitchFamily="34" charset="0"/>
                <a:ea typeface="Calibri" panose="020F0502020204030204" pitchFamily="34" charset="0"/>
                <a:cs typeface="Calibri" panose="020F0502020204030204" pitchFamily="34" charset="0"/>
              </a:rPr>
              <a:t>Advantages Of Relational Database</a:t>
            </a:r>
          </a:p>
        </p:txBody>
      </p:sp>
    </p:spTree>
    <p:extLst>
      <p:ext uri="{BB962C8B-B14F-4D97-AF65-F5344CB8AC3E}">
        <p14:creationId xmlns:p14="http://schemas.microsoft.com/office/powerpoint/2010/main" val="163547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3200" b="1" dirty="0">
                <a:latin typeface="Calibri" panose="020F0502020204030204" pitchFamily="34" charset="0"/>
                <a:ea typeface="Calibri" panose="020F0502020204030204" pitchFamily="34" charset="0"/>
                <a:cs typeface="Calibri" panose="020F0502020204030204" pitchFamily="34" charset="0"/>
              </a:rPr>
              <a:t>Difference between Primary Key and Foreign Key</a:t>
            </a:r>
          </a:p>
        </p:txBody>
      </p:sp>
    </p:spTree>
    <p:extLst>
      <p:ext uri="{BB962C8B-B14F-4D97-AF65-F5344CB8AC3E}">
        <p14:creationId xmlns:p14="http://schemas.microsoft.com/office/powerpoint/2010/main" val="378201346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6" name="Google Shape;816;p71"/>
          <p:cNvSpPr txBox="1">
            <a:spLocks noGrp="1"/>
          </p:cNvSpPr>
          <p:nvPr>
            <p:ph type="title"/>
          </p:nvPr>
        </p:nvSpPr>
        <p:spPr>
          <a:xfrm>
            <a:off x="3671777" y="2306325"/>
            <a:ext cx="3787173"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latin typeface="Calibri" panose="020F0502020204030204" pitchFamily="34" charset="0"/>
                <a:ea typeface="Calibri" panose="020F0502020204030204" pitchFamily="34" charset="0"/>
                <a:cs typeface="Calibri" panose="020F0502020204030204" pitchFamily="34" charset="0"/>
              </a:rPr>
              <a:t>Normal Forms</a:t>
            </a:r>
            <a:endParaRPr sz="4800" dirty="0">
              <a:latin typeface="Calibri" panose="020F0502020204030204" pitchFamily="34" charset="0"/>
              <a:ea typeface="Calibri" panose="020F0502020204030204" pitchFamily="34" charset="0"/>
              <a:cs typeface="Calibri" panose="020F0502020204030204" pitchFamily="34" charset="0"/>
            </a:endParaRPr>
          </a:p>
        </p:txBody>
      </p:sp>
      <p:sp>
        <p:nvSpPr>
          <p:cNvPr id="817" name="Google Shape;817;p71"/>
          <p:cNvSpPr txBox="1">
            <a:spLocks noGrp="1"/>
          </p:cNvSpPr>
          <p:nvPr>
            <p:ph type="title" idx="2"/>
          </p:nvPr>
        </p:nvSpPr>
        <p:spPr>
          <a:xfrm>
            <a:off x="4566566" y="836775"/>
            <a:ext cx="12066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EG" dirty="0"/>
              <a:t>3</a:t>
            </a:r>
            <a:endParaRPr dirty="0"/>
          </a:p>
        </p:txBody>
      </p:sp>
      <p:sp>
        <p:nvSpPr>
          <p:cNvPr id="818" name="Google Shape;818;p71"/>
          <p:cNvSpPr/>
          <p:nvPr/>
        </p:nvSpPr>
        <p:spPr>
          <a:xfrm>
            <a:off x="4479650" y="789650"/>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16"/>
                                        </p:tgtEl>
                                        <p:attrNameLst>
                                          <p:attrName>style.visibility</p:attrName>
                                        </p:attrNameLst>
                                      </p:cBhvr>
                                      <p:to>
                                        <p:strVal val="visible"/>
                                      </p:to>
                                    </p:set>
                                    <p:anim calcmode="lin" valueType="num">
                                      <p:cBhvr additive="base">
                                        <p:cTn id="7" dur="1000"/>
                                        <p:tgtEl>
                                          <p:spTgt spid="81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817"/>
                                        </p:tgtEl>
                                        <p:attrNameLst>
                                          <p:attrName>style.visibility</p:attrName>
                                        </p:attrNameLst>
                                      </p:cBhvr>
                                      <p:to>
                                        <p:strVal val="visible"/>
                                      </p:to>
                                    </p:set>
                                    <p:animEffect transition="in" filter="fade">
                                      <p:cBhvr>
                                        <p:cTn id="10" dur="1000"/>
                                        <p:tgtEl>
                                          <p:spTgt spid="817"/>
                                        </p:tgtEl>
                                      </p:cBhvr>
                                    </p:animEffect>
                                  </p:childTnLst>
                                </p:cTn>
                              </p:par>
                              <p:par>
                                <p:cTn id="11" presetID="10" presetClass="entr" presetSubtype="0" fill="hold" nodeType="withEffect">
                                  <p:stCondLst>
                                    <p:cond delay="0"/>
                                  </p:stCondLst>
                                  <p:childTnLst>
                                    <p:set>
                                      <p:cBhvr>
                                        <p:cTn id="12" dur="1" fill="hold">
                                          <p:stCondLst>
                                            <p:cond delay="0"/>
                                          </p:stCondLst>
                                        </p:cTn>
                                        <p:tgtEl>
                                          <p:spTgt spid="818"/>
                                        </p:tgtEl>
                                        <p:attrNameLst>
                                          <p:attrName>style.visibility</p:attrName>
                                        </p:attrNameLst>
                                      </p:cBhvr>
                                      <p:to>
                                        <p:strVal val="visible"/>
                                      </p:to>
                                    </p:set>
                                    <p:animEffect transition="in" filter="fade">
                                      <p:cBhvr>
                                        <p:cTn id="13" dur="1000"/>
                                        <p:tgtEl>
                                          <p:spTgt spid="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3600" b="1" dirty="0">
                <a:latin typeface="Calibri" panose="020F0502020204030204" pitchFamily="34" charset="0"/>
                <a:ea typeface="Calibri" panose="020F0502020204030204" pitchFamily="34" charset="0"/>
                <a:cs typeface="Calibri" panose="020F0502020204030204" pitchFamily="34" charset="0"/>
              </a:rPr>
              <a:t>What Are The Normal Forms?</a:t>
            </a:r>
          </a:p>
        </p:txBody>
      </p:sp>
    </p:spTree>
    <p:extLst>
      <p:ext uri="{BB962C8B-B14F-4D97-AF65-F5344CB8AC3E}">
        <p14:creationId xmlns:p14="http://schemas.microsoft.com/office/powerpoint/2010/main" val="15033140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1200329"/>
          </a:xfrm>
          <a:prstGeom prst="rect">
            <a:avLst/>
          </a:prstGeom>
          <a:noFill/>
        </p:spPr>
        <p:txBody>
          <a:bodyPr wrap="square" rtlCol="0">
            <a:spAutoFit/>
          </a:bodyPr>
          <a:lstStyle/>
          <a:p>
            <a:pPr lvl="1">
              <a:buClr>
                <a:schemeClr val="accent3"/>
              </a:buClr>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process of normalization involves applying rules to a set of data. Each of these rules transforms the data to a certain structure, called a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normal form</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What Are The Normal Forms?</a:t>
            </a:r>
          </a:p>
        </p:txBody>
      </p:sp>
    </p:spTree>
    <p:extLst>
      <p:ext uri="{BB962C8B-B14F-4D97-AF65-F5344CB8AC3E}">
        <p14:creationId xmlns:p14="http://schemas.microsoft.com/office/powerpoint/2010/main" val="8469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4800" b="1" dirty="0">
                <a:latin typeface="Calibri" panose="020F0502020204030204" pitchFamily="34" charset="0"/>
                <a:ea typeface="Calibri" panose="020F0502020204030204" pitchFamily="34" charset="0"/>
                <a:cs typeface="Calibri" panose="020F0502020204030204" pitchFamily="34" charset="0"/>
              </a:rPr>
              <a:t>Types Of Normal Forms</a:t>
            </a:r>
          </a:p>
        </p:txBody>
      </p:sp>
    </p:spTree>
    <p:extLst>
      <p:ext uri="{BB962C8B-B14F-4D97-AF65-F5344CB8AC3E}">
        <p14:creationId xmlns:p14="http://schemas.microsoft.com/office/powerpoint/2010/main" val="35250797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1938992"/>
          </a:xfrm>
          <a:prstGeom prst="rect">
            <a:avLst/>
          </a:prstGeom>
          <a:noFill/>
        </p:spPr>
        <p:txBody>
          <a:bodyPr wrap="square" rtlCol="0">
            <a:spAutoFit/>
          </a:bodyPr>
          <a:lstStyle/>
          <a:p>
            <a:pPr lvl="1">
              <a:buClr>
                <a:schemeClr val="accent3"/>
              </a:buCl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There are </a:t>
            </a:r>
            <a:r>
              <a:rPr lang="en-US" sz="20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three main normal forms</a:t>
            </a: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that you should consider (Actually, there are six normal forms in total, but the first three are the most common):</a:t>
            </a:r>
          </a:p>
          <a:p>
            <a:pPr marL="342900" lvl="5" indent="-342900">
              <a:buClr>
                <a:schemeClr val="accent3"/>
              </a:buClr>
              <a:buFont typeface="Wingdings" panose="05000000000000000000" pitchFamily="2" charset="2"/>
              <a:buChar char="Ø"/>
            </a:pPr>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First Normal Form </a:t>
            </a:r>
          </a:p>
          <a:p>
            <a:pPr marL="342900" lvl="5" indent="-342900">
              <a:buClr>
                <a:schemeClr val="accent3"/>
              </a:buClr>
              <a:buFont typeface="Wingdings" panose="05000000000000000000" pitchFamily="2" charset="2"/>
              <a:buChar char="Ø"/>
            </a:pPr>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Second Normal Form</a:t>
            </a:r>
          </a:p>
          <a:p>
            <a:pPr marL="342900" lvl="5" indent="-342900">
              <a:buClr>
                <a:schemeClr val="accent3"/>
              </a:buClr>
              <a:buFont typeface="Wingdings" panose="05000000000000000000" pitchFamily="2" charset="2"/>
              <a:buChar char="Ø"/>
            </a:pPr>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Third Normal Form</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600" b="1" dirty="0">
                <a:solidFill>
                  <a:schemeClr val="accent5"/>
                </a:solidFill>
                <a:latin typeface="Calibri" panose="020F0502020204030204" pitchFamily="34" charset="0"/>
                <a:ea typeface="Calibri" panose="020F0502020204030204" pitchFamily="34" charset="0"/>
                <a:cs typeface="Calibri" panose="020F0502020204030204" pitchFamily="34" charset="0"/>
              </a:rPr>
              <a:t>Types Of Normal Forms</a:t>
            </a:r>
          </a:p>
        </p:txBody>
      </p:sp>
    </p:spTree>
    <p:extLst>
      <p:ext uri="{BB962C8B-B14F-4D97-AF65-F5344CB8AC3E}">
        <p14:creationId xmlns:p14="http://schemas.microsoft.com/office/powerpoint/2010/main" val="27198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4800" b="1" dirty="0">
                <a:latin typeface="Calibri" panose="020F0502020204030204" pitchFamily="34" charset="0"/>
                <a:ea typeface="Calibri" panose="020F0502020204030204" pitchFamily="34" charset="0"/>
                <a:cs typeface="Calibri" panose="020F0502020204030204" pitchFamily="34" charset="0"/>
              </a:rPr>
              <a:t>First Normal Form(1NF)</a:t>
            </a:r>
          </a:p>
        </p:txBody>
      </p:sp>
    </p:spTree>
    <p:extLst>
      <p:ext uri="{BB962C8B-B14F-4D97-AF65-F5344CB8AC3E}">
        <p14:creationId xmlns:p14="http://schemas.microsoft.com/office/powerpoint/2010/main" val="34130576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707886"/>
          </a:xfrm>
          <a:prstGeom prst="rect">
            <a:avLst/>
          </a:prstGeom>
          <a:noFill/>
        </p:spPr>
        <p:txBody>
          <a:bodyPr wrap="square" rtlCol="0">
            <a:spAutoFit/>
          </a:bodyPr>
          <a:lstStyle/>
          <a:p>
            <a:pPr lvl="1">
              <a:buClr>
                <a:schemeClr val="accent3"/>
              </a:buCl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For a table to be in the First Normal Form, it should follow the following 4 rules:</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600" b="1" dirty="0">
                <a:solidFill>
                  <a:schemeClr val="accent5"/>
                </a:solidFill>
                <a:latin typeface="Calibri" panose="020F0502020204030204" pitchFamily="34" charset="0"/>
                <a:ea typeface="Calibri" panose="020F0502020204030204" pitchFamily="34" charset="0"/>
                <a:cs typeface="Calibri" panose="020F0502020204030204" pitchFamily="34" charset="0"/>
              </a:rPr>
              <a:t>First Normal Form (</a:t>
            </a:r>
            <a:r>
              <a:rPr lang="en-US" sz="4400" b="1" dirty="0">
                <a:solidFill>
                  <a:schemeClr val="accent5"/>
                </a:solidFill>
                <a:latin typeface="Söhne"/>
                <a:ea typeface="Calibri" panose="020F0502020204030204" pitchFamily="34" charset="0"/>
                <a:cs typeface="Calibri" panose="020F0502020204030204" pitchFamily="34" charset="0"/>
              </a:rPr>
              <a:t>1NF</a:t>
            </a:r>
            <a:r>
              <a:rPr lang="en-US" sz="36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20FCC648-1F07-0DBE-2DFE-2DBF85AC0F9D}"/>
              </a:ext>
            </a:extLst>
          </p:cNvPr>
          <p:cNvSpPr txBox="1"/>
          <p:nvPr/>
        </p:nvSpPr>
        <p:spPr>
          <a:xfrm>
            <a:off x="1201526" y="2419916"/>
            <a:ext cx="6740948" cy="1323439"/>
          </a:xfrm>
          <a:prstGeom prst="rect">
            <a:avLst/>
          </a:prstGeom>
          <a:noFill/>
        </p:spPr>
        <p:txBody>
          <a:bodyPr wrap="none" rtlCol="0">
            <a:spAutoFit/>
          </a:bodyPr>
          <a:lstStyle/>
          <a:p>
            <a:pPr marL="342900" indent="-342900">
              <a:buClr>
                <a:schemeClr val="accent3"/>
              </a:buClr>
              <a:buFont typeface="Wingdings" panose="05000000000000000000" pitchFamily="2" charset="2"/>
              <a:buChar char="Ø"/>
            </a:pPr>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Primary Key</a:t>
            </a:r>
          </a:p>
          <a:p>
            <a:pPr marL="342900" indent="-342900">
              <a:buClr>
                <a:schemeClr val="accent3"/>
              </a:buClr>
              <a:buFont typeface="Wingdings" panose="05000000000000000000" pitchFamily="2" charset="2"/>
              <a:buChar char="Ø"/>
            </a:pPr>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S</a:t>
            </a: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hould only have single(</a:t>
            </a:r>
            <a:r>
              <a:rPr lang="en-US" sz="20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atomic</a:t>
            </a: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valued attributes/columns.</a:t>
            </a:r>
          </a:p>
          <a:p>
            <a:pPr marL="342900" indent="-342900">
              <a:buClr>
                <a:schemeClr val="accent3"/>
              </a:buClr>
              <a:buFont typeface="Wingdings" panose="05000000000000000000" pitchFamily="2" charset="2"/>
              <a:buChar char="Ø"/>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Values stored in a column should be of the same domain.</a:t>
            </a:r>
          </a:p>
          <a:p>
            <a:pPr marL="342900" indent="-342900">
              <a:buClr>
                <a:schemeClr val="accent3"/>
              </a:buClr>
              <a:buFont typeface="Wingdings" panose="05000000000000000000" pitchFamily="2" charset="2"/>
              <a:buChar char="Ø"/>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All the columns in a table should have unique names</a:t>
            </a:r>
            <a:endPar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012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838443" y="1204391"/>
            <a:ext cx="7467114" cy="400110"/>
          </a:xfrm>
          <a:prstGeom prst="rect">
            <a:avLst/>
          </a:prstGeom>
          <a:noFill/>
        </p:spPr>
        <p:txBody>
          <a:bodyPr wrap="square" rtlCol="0">
            <a:spAutoFit/>
          </a:bodyPr>
          <a:lstStyle/>
          <a:p>
            <a:pPr lvl="1">
              <a:buClr>
                <a:schemeClr val="accent3"/>
              </a:buClr>
            </a:pPr>
            <a:r>
              <a:rPr lang="en-US" sz="20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Example</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600" b="1" dirty="0">
                <a:solidFill>
                  <a:schemeClr val="accent5"/>
                </a:solidFill>
                <a:latin typeface="Calibri" panose="020F0502020204030204" pitchFamily="34" charset="0"/>
                <a:ea typeface="Calibri" panose="020F0502020204030204" pitchFamily="34" charset="0"/>
                <a:cs typeface="Calibri" panose="020F0502020204030204" pitchFamily="34" charset="0"/>
              </a:rPr>
              <a:t>First Normal Form (</a:t>
            </a:r>
            <a:r>
              <a:rPr lang="en-US" sz="4400" b="1" dirty="0">
                <a:solidFill>
                  <a:schemeClr val="accent5"/>
                </a:solidFill>
                <a:latin typeface="Söhne"/>
                <a:ea typeface="Calibri" panose="020F0502020204030204" pitchFamily="34" charset="0"/>
                <a:cs typeface="Calibri" panose="020F0502020204030204" pitchFamily="34" charset="0"/>
              </a:rPr>
              <a:t>1NF</a:t>
            </a:r>
            <a:r>
              <a:rPr lang="en-US" sz="36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5CDFC384-C896-19FB-2088-08C51048848B}"/>
              </a:ext>
            </a:extLst>
          </p:cNvPr>
          <p:cNvSpPr txBox="1"/>
          <p:nvPr/>
        </p:nvSpPr>
        <p:spPr>
          <a:xfrm>
            <a:off x="1524695" y="3911947"/>
            <a:ext cx="7172156" cy="584775"/>
          </a:xfrm>
          <a:prstGeom prst="rect">
            <a:avLst/>
          </a:prstGeom>
          <a:noFill/>
        </p:spPr>
        <p:txBody>
          <a:bodyPr wrap="none" rtlCol="0">
            <a:spAutoFit/>
          </a:bodyPr>
          <a:lstStyle/>
          <a:p>
            <a:r>
              <a:rPr lang="en-US" sz="16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In this example, the “</a:t>
            </a:r>
            <a:r>
              <a:rPr lang="en-US" sz="1600" b="0" i="0" dirty="0" err="1">
                <a:solidFill>
                  <a:schemeClr val="accent3"/>
                </a:solidFill>
                <a:effectLst/>
                <a:latin typeface="Calibri" panose="020F0502020204030204" pitchFamily="34" charset="0"/>
                <a:ea typeface="Calibri" panose="020F0502020204030204" pitchFamily="34" charset="0"/>
                <a:cs typeface="Calibri" panose="020F0502020204030204" pitchFamily="34" charset="0"/>
              </a:rPr>
              <a:t>emp_skills</a:t>
            </a:r>
            <a:r>
              <a:rPr lang="en-US" sz="16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column violates 1NF </a:t>
            </a:r>
          </a:p>
          <a:p>
            <a:r>
              <a:rPr lang="en-US" sz="16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because it contains multiple values separated by commas. To bring this table to 1NF</a:t>
            </a:r>
            <a:endParaRPr lang="en-US" sz="16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21B2F527-11A0-2181-3D53-EE30A109D61B}"/>
              </a:ext>
            </a:extLst>
          </p:cNvPr>
          <p:cNvPicPr>
            <a:picLocks noChangeAspect="1"/>
          </p:cNvPicPr>
          <p:nvPr/>
        </p:nvPicPr>
        <p:blipFill>
          <a:blip r:embed="rId2"/>
          <a:stretch>
            <a:fillRect/>
          </a:stretch>
        </p:blipFill>
        <p:spPr>
          <a:xfrm>
            <a:off x="838443" y="1655438"/>
            <a:ext cx="7858408" cy="1832623"/>
          </a:xfrm>
          <a:prstGeom prst="rect">
            <a:avLst/>
          </a:prstGeom>
        </p:spPr>
      </p:pic>
    </p:spTree>
    <p:extLst>
      <p:ext uri="{BB962C8B-B14F-4D97-AF65-F5344CB8AC3E}">
        <p14:creationId xmlns:p14="http://schemas.microsoft.com/office/powerpoint/2010/main" val="378010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838443" y="1204391"/>
            <a:ext cx="7467114" cy="400110"/>
          </a:xfrm>
          <a:prstGeom prst="rect">
            <a:avLst/>
          </a:prstGeom>
          <a:noFill/>
        </p:spPr>
        <p:txBody>
          <a:bodyPr wrap="square" rtlCol="0">
            <a:spAutoFit/>
          </a:bodyPr>
          <a:lstStyle/>
          <a:p>
            <a:pPr lvl="1">
              <a:buClr>
                <a:schemeClr val="accent3"/>
              </a:buCl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Can We Separate This Column into Multiple Columns ??</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600" b="1" dirty="0">
                <a:solidFill>
                  <a:schemeClr val="accent5"/>
                </a:solidFill>
                <a:latin typeface="Calibri" panose="020F0502020204030204" pitchFamily="34" charset="0"/>
                <a:ea typeface="Calibri" panose="020F0502020204030204" pitchFamily="34" charset="0"/>
                <a:cs typeface="Calibri" panose="020F0502020204030204" pitchFamily="34" charset="0"/>
              </a:rPr>
              <a:t>First Normal Form (</a:t>
            </a:r>
            <a:r>
              <a:rPr lang="en-US" sz="4400" b="1" dirty="0">
                <a:solidFill>
                  <a:schemeClr val="accent5"/>
                </a:solidFill>
                <a:latin typeface="Söhne"/>
                <a:ea typeface="Calibri" panose="020F0502020204030204" pitchFamily="34" charset="0"/>
                <a:cs typeface="Calibri" panose="020F0502020204030204" pitchFamily="34" charset="0"/>
              </a:rPr>
              <a:t>1NF</a:t>
            </a:r>
            <a:r>
              <a:rPr lang="en-US" sz="36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29980EC0-420F-779B-A47C-4186A1D99F4E}"/>
              </a:ext>
            </a:extLst>
          </p:cNvPr>
          <p:cNvSpPr txBox="1"/>
          <p:nvPr/>
        </p:nvSpPr>
        <p:spPr>
          <a:xfrm>
            <a:off x="2517307" y="2949477"/>
            <a:ext cx="4051109" cy="584775"/>
          </a:xfrm>
          <a:prstGeom prst="rect">
            <a:avLst/>
          </a:prstGeom>
          <a:noFill/>
        </p:spPr>
        <p:txBody>
          <a:bodyPr wrap="none" rtlCol="0">
            <a:spAutoFit/>
          </a:bodyPr>
          <a:lstStyle/>
          <a:p>
            <a:r>
              <a:rPr lang="en-US" sz="3200" dirty="0">
                <a:solidFill>
                  <a:schemeClr val="accent3"/>
                </a:solidFill>
                <a:latin typeface="Calibri" panose="020F0502020204030204" pitchFamily="34" charset="0"/>
                <a:ea typeface="Calibri" panose="020F0502020204030204" pitchFamily="34" charset="0"/>
                <a:cs typeface="Calibri" panose="020F0502020204030204" pitchFamily="34" charset="0"/>
              </a:rPr>
              <a:t>So, Can we do better??</a:t>
            </a:r>
          </a:p>
        </p:txBody>
      </p:sp>
      <p:sp>
        <p:nvSpPr>
          <p:cNvPr id="9" name="TextBox 8">
            <a:extLst>
              <a:ext uri="{FF2B5EF4-FFF2-40B4-BE49-F238E27FC236}">
                <a16:creationId xmlns:a16="http://schemas.microsoft.com/office/drawing/2014/main" id="{C974FFF7-920C-264F-FB57-416E027B3CF7}"/>
              </a:ext>
            </a:extLst>
          </p:cNvPr>
          <p:cNvSpPr txBox="1"/>
          <p:nvPr/>
        </p:nvSpPr>
        <p:spPr>
          <a:xfrm>
            <a:off x="1282995" y="1793914"/>
            <a:ext cx="5285421" cy="400110"/>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That will introduce null in many row in this table.</a:t>
            </a:r>
          </a:p>
        </p:txBody>
      </p:sp>
    </p:spTree>
    <p:extLst>
      <p:ext uri="{BB962C8B-B14F-4D97-AF65-F5344CB8AC3E}">
        <p14:creationId xmlns:p14="http://schemas.microsoft.com/office/powerpoint/2010/main" val="35901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838443" y="1204391"/>
            <a:ext cx="7467114" cy="707886"/>
          </a:xfrm>
          <a:prstGeom prst="rect">
            <a:avLst/>
          </a:prstGeom>
          <a:noFill/>
        </p:spPr>
        <p:txBody>
          <a:bodyPr wrap="square" rtlCol="0">
            <a:spAutoFit/>
          </a:bodyPr>
          <a:lstStyle/>
          <a:p>
            <a:pPr lvl="1">
              <a:buClr>
                <a:schemeClr val="accent3"/>
              </a:buCl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we can split the “emp_skills” into a separate table and give each Skill its own row, using a unique identifier</a:t>
            </a:r>
            <a:endParaRPr lang="en-US" sz="20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600" b="1" dirty="0">
                <a:solidFill>
                  <a:schemeClr val="accent5"/>
                </a:solidFill>
                <a:latin typeface="Calibri" panose="020F0502020204030204" pitchFamily="34" charset="0"/>
                <a:ea typeface="Calibri" panose="020F0502020204030204" pitchFamily="34" charset="0"/>
                <a:cs typeface="Calibri" panose="020F0502020204030204" pitchFamily="34" charset="0"/>
              </a:rPr>
              <a:t>First Normal Form (</a:t>
            </a:r>
            <a:r>
              <a:rPr lang="en-US" sz="4400" b="1" dirty="0">
                <a:solidFill>
                  <a:schemeClr val="accent5"/>
                </a:solidFill>
                <a:latin typeface="Söhne"/>
                <a:ea typeface="Calibri" panose="020F0502020204030204" pitchFamily="34" charset="0"/>
                <a:cs typeface="Calibri" panose="020F0502020204030204" pitchFamily="34" charset="0"/>
              </a:rPr>
              <a:t>1NF</a:t>
            </a:r>
            <a:r>
              <a:rPr lang="en-US" sz="36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pic>
        <p:nvPicPr>
          <p:cNvPr id="15" name="Picture 14">
            <a:extLst>
              <a:ext uri="{FF2B5EF4-FFF2-40B4-BE49-F238E27FC236}">
                <a16:creationId xmlns:a16="http://schemas.microsoft.com/office/drawing/2014/main" id="{078A4E3B-8A6B-8307-14B8-D093F227C7FB}"/>
              </a:ext>
            </a:extLst>
          </p:cNvPr>
          <p:cNvPicPr>
            <a:picLocks noChangeAspect="1"/>
          </p:cNvPicPr>
          <p:nvPr/>
        </p:nvPicPr>
        <p:blipFill>
          <a:blip r:embed="rId2"/>
          <a:stretch>
            <a:fillRect/>
          </a:stretch>
        </p:blipFill>
        <p:spPr>
          <a:xfrm>
            <a:off x="1615440" y="2071562"/>
            <a:ext cx="5615940" cy="2731784"/>
          </a:xfrm>
          <a:prstGeom prst="rect">
            <a:avLst/>
          </a:prstGeom>
        </p:spPr>
      </p:pic>
    </p:spTree>
    <p:extLst>
      <p:ext uri="{BB962C8B-B14F-4D97-AF65-F5344CB8AC3E}">
        <p14:creationId xmlns:p14="http://schemas.microsoft.com/office/powerpoint/2010/main" val="71701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1938992"/>
          </a:xfrm>
          <a:prstGeom prst="rect">
            <a:avLst/>
          </a:prstGeom>
          <a:noFill/>
        </p:spPr>
        <p:txBody>
          <a:bodyPr wrap="square" rtlCol="0">
            <a:spAutoFit/>
          </a:bodyPr>
          <a:lstStyle/>
          <a:p>
            <a:pPr lvl="1">
              <a:buClr>
                <a:schemeClr val="accent3"/>
              </a:buClr>
            </a:pP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Primary Key </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is used to ensure that data in the specific column is unique. A column cannot have NULL values. It is either an existing table column or a column that is specifically generated by the database according to a defined sequence. </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Primary Key VS Foreign Key</a:t>
            </a:r>
          </a:p>
        </p:txBody>
      </p:sp>
    </p:spTree>
    <p:extLst>
      <p:ext uri="{BB962C8B-B14F-4D97-AF65-F5344CB8AC3E}">
        <p14:creationId xmlns:p14="http://schemas.microsoft.com/office/powerpoint/2010/main" val="36696493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4000" b="1" dirty="0">
                <a:latin typeface="Calibri" panose="020F0502020204030204" pitchFamily="34" charset="0"/>
                <a:ea typeface="Calibri" panose="020F0502020204030204" pitchFamily="34" charset="0"/>
                <a:cs typeface="Calibri" panose="020F0502020204030204" pitchFamily="34" charset="0"/>
              </a:rPr>
              <a:t>Second Normal Form(2NF)</a:t>
            </a:r>
          </a:p>
        </p:txBody>
      </p:sp>
    </p:spTree>
    <p:extLst>
      <p:ext uri="{BB962C8B-B14F-4D97-AF65-F5344CB8AC3E}">
        <p14:creationId xmlns:p14="http://schemas.microsoft.com/office/powerpoint/2010/main" val="14742131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838443" y="1204391"/>
            <a:ext cx="7467114" cy="830997"/>
          </a:xfrm>
          <a:prstGeom prst="rect">
            <a:avLst/>
          </a:prstGeom>
          <a:noFill/>
        </p:spPr>
        <p:txBody>
          <a:bodyPr wrap="square" rtlCol="0">
            <a:spAutoFit/>
          </a:bodyPr>
          <a:lstStyle/>
          <a:p>
            <a:pPr lvl="1">
              <a:buClr>
                <a:schemeClr val="accent3"/>
              </a:buClr>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For a table to be in the First Normal Form, it should follow the following rules:</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Second Normal Form (</a:t>
            </a:r>
            <a:r>
              <a:rPr lang="en-US" sz="3200" b="1" dirty="0">
                <a:solidFill>
                  <a:schemeClr val="accent5"/>
                </a:solidFill>
                <a:latin typeface="Söhne"/>
                <a:ea typeface="Calibri" panose="020F0502020204030204" pitchFamily="34" charset="0"/>
                <a:cs typeface="Calibri" panose="020F0502020204030204" pitchFamily="34" charset="0"/>
              </a:rPr>
              <a:t>2NF</a:t>
            </a:r>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5DD4297A-85D6-6AED-3BEB-6B02E033DB98}"/>
              </a:ext>
            </a:extLst>
          </p:cNvPr>
          <p:cNvSpPr txBox="1"/>
          <p:nvPr/>
        </p:nvSpPr>
        <p:spPr>
          <a:xfrm>
            <a:off x="1084214" y="2156251"/>
            <a:ext cx="5440913" cy="1200329"/>
          </a:xfrm>
          <a:prstGeom prst="rect">
            <a:avLst/>
          </a:prstGeom>
          <a:noFill/>
        </p:spPr>
        <p:txBody>
          <a:bodyPr wrap="none" rtlCol="0">
            <a:spAutoFit/>
          </a:bodyPr>
          <a:lstStyle/>
          <a:p>
            <a:pPr marL="342900" indent="-342900">
              <a:buClr>
                <a:schemeClr val="accent3"/>
              </a:buClr>
              <a:buFont typeface="Wingdings" panose="05000000000000000000" pitchFamily="2" charset="2"/>
              <a:buChar char="Ø"/>
            </a:pPr>
            <a:r>
              <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rPr>
              <a:t>It should be in The 1NF.</a:t>
            </a:r>
          </a:p>
          <a:p>
            <a:pPr marL="342900" indent="-342900">
              <a:buClr>
                <a:schemeClr val="accent3"/>
              </a:buClr>
              <a:buFont typeface="Wingdings" panose="05000000000000000000" pitchFamily="2" charset="2"/>
              <a:buChar char="Ø"/>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It should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not</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have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Partial Dependency</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
            </a:r>
          </a:p>
          <a:p>
            <a:pPr marL="342900" indent="-342900">
              <a:buClr>
                <a:schemeClr val="accent3"/>
              </a:buClr>
              <a:buFont typeface="Wingdings" panose="05000000000000000000" pitchFamily="2" charset="2"/>
              <a:buChar char="Ø"/>
            </a:pPr>
            <a:r>
              <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rPr>
              <a:t>Vertical Redundancy.</a:t>
            </a:r>
            <a:endPar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918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838443" y="1462939"/>
            <a:ext cx="7467114" cy="2000548"/>
          </a:xfrm>
          <a:prstGeom prst="rect">
            <a:avLst/>
          </a:prstGeom>
          <a:noFill/>
        </p:spPr>
        <p:txBody>
          <a:bodyPr wrap="square" rtlCol="0">
            <a:spAutoFit/>
          </a:bodyPr>
          <a:lstStyle/>
          <a:p>
            <a:pPr>
              <a:buClr>
                <a:schemeClr val="accent3"/>
              </a:buClr>
            </a:pP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Partial Dependency</a:t>
            </a:r>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a:t>
            </a:r>
          </a:p>
          <a:p>
            <a:pPr>
              <a:buClr>
                <a:schemeClr val="accent3"/>
              </a:buCl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When a table has a primary key that is made up of two or more columns, then all the columns(not included in the primary key) in that table should depend on the entire primary key and not on a part of it. If any column(which is not in the primary key) depends on a part of the primary key, then we say we have Partial dependency in the table</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Second Normal Form (</a:t>
            </a:r>
            <a:r>
              <a:rPr lang="en-US" sz="3200" b="1" dirty="0">
                <a:solidFill>
                  <a:schemeClr val="accent5"/>
                </a:solidFill>
                <a:latin typeface="Söhne"/>
                <a:ea typeface="Calibri" panose="020F0502020204030204" pitchFamily="34" charset="0"/>
                <a:cs typeface="Calibri" panose="020F0502020204030204" pitchFamily="34" charset="0"/>
              </a:rPr>
              <a:t>2NF</a:t>
            </a:r>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B673F24E-AB24-3770-3DF2-1D78E21D97F7}"/>
              </a:ext>
            </a:extLst>
          </p:cNvPr>
          <p:cNvSpPr txBox="1"/>
          <p:nvPr/>
        </p:nvSpPr>
        <p:spPr>
          <a:xfrm>
            <a:off x="1704696" y="4286190"/>
            <a:ext cx="3983783" cy="584775"/>
          </a:xfrm>
          <a:prstGeom prst="rect">
            <a:avLst/>
          </a:prstGeom>
          <a:noFill/>
        </p:spPr>
        <p:txBody>
          <a:bodyPr wrap="none" rtlCol="0">
            <a:spAutoFit/>
          </a:bodyPr>
          <a:lstStyle/>
          <a:p>
            <a:r>
              <a:rPr lang="en-US" sz="32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Let's take an example.</a:t>
            </a:r>
            <a:endPar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FC81B71-40A4-4F05-FB03-CB18A5DA3BE0}"/>
              </a:ext>
            </a:extLst>
          </p:cNvPr>
          <p:cNvSpPr txBox="1"/>
          <p:nvPr/>
        </p:nvSpPr>
        <p:spPr>
          <a:xfrm>
            <a:off x="6309360" y="3716148"/>
            <a:ext cx="1691489" cy="707886"/>
          </a:xfrm>
          <a:prstGeom prst="rect">
            <a:avLst/>
          </a:prstGeom>
          <a:noFill/>
        </p:spPr>
        <p:txBody>
          <a:bodyPr wrap="none" rtlCol="0">
            <a:spAutoFit/>
          </a:bodyPr>
          <a:lstStyle/>
          <a:p>
            <a:r>
              <a:rPr lang="ar-EG" sz="40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توهت؟!</a:t>
            </a:r>
            <a:endParaRPr lang="en-US" sz="4000" dirty="0">
              <a:solidFill>
                <a:schemeClr val="accent3"/>
              </a:solidFill>
            </a:endParaRPr>
          </a:p>
        </p:txBody>
      </p:sp>
    </p:spTree>
    <p:extLst>
      <p:ext uri="{BB962C8B-B14F-4D97-AF65-F5344CB8AC3E}">
        <p14:creationId xmlns:p14="http://schemas.microsoft.com/office/powerpoint/2010/main" val="152349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020979"/>
            <a:ext cx="7467114" cy="461665"/>
          </a:xfrm>
          <a:prstGeom prst="rect">
            <a:avLst/>
          </a:prstGeom>
          <a:noFill/>
        </p:spPr>
        <p:txBody>
          <a:bodyPr wrap="square" rtlCol="0">
            <a:spAutoFit/>
          </a:bodyPr>
          <a:lstStyle/>
          <a:p>
            <a:pPr>
              <a:buClr>
                <a:schemeClr val="accent3"/>
              </a:buClr>
            </a:pP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Partial Dependency</a:t>
            </a:r>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Second Normal Form (</a:t>
            </a:r>
            <a:r>
              <a:rPr lang="en-US" sz="3200" b="1" dirty="0">
                <a:solidFill>
                  <a:schemeClr val="accent5"/>
                </a:solidFill>
                <a:latin typeface="Söhne"/>
                <a:ea typeface="Calibri" panose="020F0502020204030204" pitchFamily="34" charset="0"/>
                <a:cs typeface="Calibri" panose="020F0502020204030204" pitchFamily="34" charset="0"/>
              </a:rPr>
              <a:t>2NF</a:t>
            </a:r>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2CFCEB94-6152-7114-3832-9D61DE34B5D5}"/>
              </a:ext>
            </a:extLst>
          </p:cNvPr>
          <p:cNvPicPr>
            <a:picLocks noChangeAspect="1"/>
          </p:cNvPicPr>
          <p:nvPr/>
        </p:nvPicPr>
        <p:blipFill>
          <a:blip r:embed="rId2"/>
          <a:stretch>
            <a:fillRect/>
          </a:stretch>
        </p:blipFill>
        <p:spPr>
          <a:xfrm>
            <a:off x="778518" y="1647288"/>
            <a:ext cx="7467114" cy="1796436"/>
          </a:xfrm>
          <a:prstGeom prst="rect">
            <a:avLst/>
          </a:prstGeom>
        </p:spPr>
      </p:pic>
    </p:spTree>
    <p:extLst>
      <p:ext uri="{BB962C8B-B14F-4D97-AF65-F5344CB8AC3E}">
        <p14:creationId xmlns:p14="http://schemas.microsoft.com/office/powerpoint/2010/main" val="307411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Second Normal Form (</a:t>
            </a:r>
            <a:r>
              <a:rPr lang="en-US" sz="3200" b="1" dirty="0">
                <a:solidFill>
                  <a:schemeClr val="accent5"/>
                </a:solidFill>
                <a:latin typeface="Söhne"/>
                <a:ea typeface="Calibri" panose="020F0502020204030204" pitchFamily="34" charset="0"/>
                <a:cs typeface="Calibri" panose="020F0502020204030204" pitchFamily="34" charset="0"/>
              </a:rPr>
              <a:t>2NF</a:t>
            </a:r>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A19A0E8A-BE84-1345-1402-B754E71E2DBA}"/>
              </a:ext>
            </a:extLst>
          </p:cNvPr>
          <p:cNvSpPr txBox="1"/>
          <p:nvPr/>
        </p:nvSpPr>
        <p:spPr>
          <a:xfrm>
            <a:off x="778518" y="1515010"/>
            <a:ext cx="7435842" cy="2585323"/>
          </a:xfrm>
          <a:prstGeom prst="rect">
            <a:avLst/>
          </a:prstGeom>
          <a:noFill/>
        </p:spPr>
        <p:txBody>
          <a:bodyPr wrap="square" rtlCol="0">
            <a:spAutoFit/>
          </a:bodyPr>
          <a:lstStyle/>
          <a:p>
            <a:pPr marL="285750" indent="-285750">
              <a:buClr>
                <a:schemeClr val="accent3"/>
              </a:buClr>
              <a:buFont typeface="Wingdings" panose="05000000000000000000" pitchFamily="2" charset="2"/>
              <a:buChar char="v"/>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primary key is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student_id + subject_id</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
            </a:r>
            <a:r>
              <a:rPr lang="ar-EG"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because both these information are required to select any row of data.</a:t>
            </a:r>
          </a:p>
          <a:p>
            <a:pPr marL="285750" indent="-285750">
              <a:buClr>
                <a:schemeClr val="accent3"/>
              </a:buClr>
              <a:buFont typeface="Wingdings" panose="05000000000000000000" pitchFamily="2" charset="2"/>
              <a:buChar char="v"/>
            </a:pPr>
            <a:endPar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accent3"/>
              </a:buClr>
              <a:buFont typeface="Wingdings" panose="05000000000000000000" pitchFamily="2" charset="2"/>
              <a:buChar char="v"/>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we have a column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teacher_name</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which depends on the subject information or just the </a:t>
            </a:r>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subject_id</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so, we </a:t>
            </a:r>
            <a:r>
              <a:rPr lang="en-US" sz="2400" b="0" i="1"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should not keep</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that information in this table.</a:t>
            </a:r>
            <a:endPar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35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Second Normal Form (</a:t>
            </a:r>
            <a:r>
              <a:rPr lang="en-US" sz="3200" b="1" dirty="0">
                <a:solidFill>
                  <a:schemeClr val="accent5"/>
                </a:solidFill>
                <a:latin typeface="Söhne"/>
                <a:ea typeface="Calibri" panose="020F0502020204030204" pitchFamily="34" charset="0"/>
                <a:cs typeface="Calibri" panose="020F0502020204030204" pitchFamily="34" charset="0"/>
              </a:rPr>
              <a:t>2NF</a:t>
            </a:r>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D1932663-43ED-56B4-2F8E-62035C626344}"/>
              </a:ext>
            </a:extLst>
          </p:cNvPr>
          <p:cNvPicPr>
            <a:picLocks noChangeAspect="1"/>
          </p:cNvPicPr>
          <p:nvPr/>
        </p:nvPicPr>
        <p:blipFill>
          <a:blip r:embed="rId2"/>
          <a:stretch>
            <a:fillRect/>
          </a:stretch>
        </p:blipFill>
        <p:spPr>
          <a:xfrm>
            <a:off x="1387408" y="1524944"/>
            <a:ext cx="6590729" cy="1455346"/>
          </a:xfrm>
          <a:prstGeom prst="rect">
            <a:avLst/>
          </a:prstGeom>
        </p:spPr>
      </p:pic>
      <p:pic>
        <p:nvPicPr>
          <p:cNvPr id="7" name="Picture 6">
            <a:extLst>
              <a:ext uri="{FF2B5EF4-FFF2-40B4-BE49-F238E27FC236}">
                <a16:creationId xmlns:a16="http://schemas.microsoft.com/office/drawing/2014/main" id="{10CE0DE4-95FA-6796-A353-B87E4D7883E5}"/>
              </a:ext>
            </a:extLst>
          </p:cNvPr>
          <p:cNvPicPr>
            <a:picLocks noChangeAspect="1"/>
          </p:cNvPicPr>
          <p:nvPr/>
        </p:nvPicPr>
        <p:blipFill>
          <a:blip r:embed="rId3"/>
          <a:stretch>
            <a:fillRect/>
          </a:stretch>
        </p:blipFill>
        <p:spPr>
          <a:xfrm>
            <a:off x="1387409" y="3246100"/>
            <a:ext cx="6590729" cy="1472465"/>
          </a:xfrm>
          <a:prstGeom prst="rect">
            <a:avLst/>
          </a:prstGeom>
        </p:spPr>
      </p:pic>
    </p:spTree>
    <p:extLst>
      <p:ext uri="{BB962C8B-B14F-4D97-AF65-F5344CB8AC3E}">
        <p14:creationId xmlns:p14="http://schemas.microsoft.com/office/powerpoint/2010/main" val="369812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4000" b="1" dirty="0">
                <a:latin typeface="Calibri" panose="020F0502020204030204" pitchFamily="34" charset="0"/>
                <a:ea typeface="Calibri" panose="020F0502020204030204" pitchFamily="34" charset="0"/>
                <a:cs typeface="Calibri" panose="020F0502020204030204" pitchFamily="34" charset="0"/>
              </a:rPr>
              <a:t>Third Normal Form(3NF)</a:t>
            </a:r>
          </a:p>
        </p:txBody>
      </p:sp>
    </p:spTree>
    <p:extLst>
      <p:ext uri="{BB962C8B-B14F-4D97-AF65-F5344CB8AC3E}">
        <p14:creationId xmlns:p14="http://schemas.microsoft.com/office/powerpoint/2010/main" val="27728131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Third Normal Form (</a:t>
            </a:r>
            <a:r>
              <a:rPr lang="en-US" sz="3200" b="1" dirty="0">
                <a:solidFill>
                  <a:schemeClr val="accent5"/>
                </a:solidFill>
                <a:latin typeface="Söhne"/>
                <a:ea typeface="Calibri" panose="020F0502020204030204" pitchFamily="34" charset="0"/>
                <a:cs typeface="Calibri" panose="020F0502020204030204" pitchFamily="34" charset="0"/>
              </a:rPr>
              <a:t>3NF</a:t>
            </a:r>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A1A087E-B080-3A51-0AFF-D212EF30D63F}"/>
              </a:ext>
            </a:extLst>
          </p:cNvPr>
          <p:cNvSpPr txBox="1"/>
          <p:nvPr/>
        </p:nvSpPr>
        <p:spPr>
          <a:xfrm>
            <a:off x="778518" y="1364411"/>
            <a:ext cx="7467114" cy="954107"/>
          </a:xfrm>
          <a:prstGeom prst="rect">
            <a:avLst/>
          </a:prstGeom>
          <a:noFill/>
        </p:spPr>
        <p:txBody>
          <a:bodyPr wrap="square" rtlCol="0">
            <a:spAutoFit/>
          </a:bodyPr>
          <a:lstStyle/>
          <a:p>
            <a:pPr lvl="1">
              <a:buClr>
                <a:schemeClr val="accent3"/>
              </a:buClr>
            </a:pPr>
            <a:r>
              <a:rPr lang="en-US" sz="2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For a table to be in the First Normal Form, it should follow the following rules:</a:t>
            </a:r>
          </a:p>
        </p:txBody>
      </p:sp>
      <p:sp>
        <p:nvSpPr>
          <p:cNvPr id="10" name="TextBox 9">
            <a:extLst>
              <a:ext uri="{FF2B5EF4-FFF2-40B4-BE49-F238E27FC236}">
                <a16:creationId xmlns:a16="http://schemas.microsoft.com/office/drawing/2014/main" id="{AC6FBBF5-0D6A-DA99-426D-2BAF64A7F40B}"/>
              </a:ext>
            </a:extLst>
          </p:cNvPr>
          <p:cNvSpPr txBox="1"/>
          <p:nvPr/>
        </p:nvSpPr>
        <p:spPr>
          <a:xfrm>
            <a:off x="1041076" y="2363318"/>
            <a:ext cx="6272871" cy="954107"/>
          </a:xfrm>
          <a:prstGeom prst="rect">
            <a:avLst/>
          </a:prstGeom>
          <a:noFill/>
        </p:spPr>
        <p:txBody>
          <a:bodyPr wrap="none" rtlCol="0">
            <a:spAutoFit/>
          </a:bodyPr>
          <a:lstStyle/>
          <a:p>
            <a:pPr marL="342900" indent="-342900">
              <a:buClr>
                <a:schemeClr val="accent3"/>
              </a:buClr>
              <a:buFont typeface="Wingdings" panose="05000000000000000000" pitchFamily="2" charset="2"/>
              <a:buChar char="Ø"/>
            </a:pPr>
            <a:r>
              <a:rPr lang="en-US" sz="2800" dirty="0">
                <a:solidFill>
                  <a:schemeClr val="accent3"/>
                </a:solidFill>
                <a:latin typeface="Calibri" panose="020F0502020204030204" pitchFamily="34" charset="0"/>
                <a:ea typeface="Calibri" panose="020F0502020204030204" pitchFamily="34" charset="0"/>
                <a:cs typeface="Calibri" panose="020F0502020204030204" pitchFamily="34" charset="0"/>
              </a:rPr>
              <a:t>It should </a:t>
            </a:r>
            <a:r>
              <a:rPr lang="en-US" sz="2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satisfy 1NF and 2NF </a:t>
            </a:r>
            <a:r>
              <a:rPr lang="en-US" sz="2800" dirty="0">
                <a:solidFill>
                  <a:schemeClr val="accent3"/>
                </a:solidFill>
                <a:latin typeface="Calibri" panose="020F0502020204030204" pitchFamily="34" charset="0"/>
                <a:ea typeface="Calibri" panose="020F0502020204030204" pitchFamily="34" charset="0"/>
                <a:cs typeface="Calibri" panose="020F0502020204030204" pitchFamily="34" charset="0"/>
              </a:rPr>
              <a:t>.</a:t>
            </a:r>
          </a:p>
          <a:p>
            <a:pPr marL="342900" indent="-342900">
              <a:buClr>
                <a:schemeClr val="accent3"/>
              </a:buClr>
              <a:buFont typeface="Wingdings" panose="05000000000000000000" pitchFamily="2" charset="2"/>
              <a:buChar char="Ø"/>
            </a:pPr>
            <a:r>
              <a:rPr lang="en-US" sz="2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it doesn't have </a:t>
            </a:r>
            <a:r>
              <a:rPr lang="en-US" sz="28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Transitive Dependency.</a:t>
            </a:r>
          </a:p>
        </p:txBody>
      </p:sp>
    </p:spTree>
    <p:extLst>
      <p:ext uri="{BB962C8B-B14F-4D97-AF65-F5344CB8AC3E}">
        <p14:creationId xmlns:p14="http://schemas.microsoft.com/office/powerpoint/2010/main" val="338554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Third Normal Form (</a:t>
            </a:r>
            <a:r>
              <a:rPr lang="en-US" sz="3200" b="1" dirty="0">
                <a:solidFill>
                  <a:schemeClr val="accent5"/>
                </a:solidFill>
                <a:latin typeface="Söhne"/>
                <a:ea typeface="Calibri" panose="020F0502020204030204" pitchFamily="34" charset="0"/>
                <a:cs typeface="Calibri" panose="020F0502020204030204" pitchFamily="34" charset="0"/>
              </a:rPr>
              <a:t>3NF</a:t>
            </a:r>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A1A087E-B080-3A51-0AFF-D212EF30D63F}"/>
              </a:ext>
            </a:extLst>
          </p:cNvPr>
          <p:cNvSpPr txBox="1"/>
          <p:nvPr/>
        </p:nvSpPr>
        <p:spPr>
          <a:xfrm>
            <a:off x="778518" y="1371614"/>
            <a:ext cx="7467114" cy="2000548"/>
          </a:xfrm>
          <a:prstGeom prst="rect">
            <a:avLst/>
          </a:prstGeom>
          <a:noFill/>
        </p:spPr>
        <p:txBody>
          <a:bodyPr wrap="square" rtlCol="0">
            <a:spAutoFit/>
          </a:bodyPr>
          <a:lstStyle/>
          <a:p>
            <a:pPr algn="l"/>
            <a:r>
              <a:rPr lang="en-US" sz="24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Transitive Dependency:</a:t>
            </a:r>
          </a:p>
          <a:p>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In a table we have some column that acts as the primary key and other columns depends on this column. But what if a column that is not the primary key depends on another column that is also not a primary key or part of it? Then we have Transitive dependency in our table.(</a:t>
            </a:r>
            <a:r>
              <a:rPr lang="en-US" sz="2000" b="1" dirty="0">
                <a:solidFill>
                  <a:schemeClr val="accent3"/>
                </a:solidFill>
                <a:latin typeface="Calibri" panose="020F0502020204030204" pitchFamily="34" charset="0"/>
                <a:ea typeface="Calibri" panose="020F0502020204030204" pitchFamily="34" charset="0"/>
                <a:cs typeface="Calibri" panose="020F0502020204030204" pitchFamily="34" charset="0"/>
              </a:rPr>
              <a:t>Non-Prim Attribute depends on Non-prim Attribute</a:t>
            </a: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t>
            </a:r>
            <a:endParaRPr lang="en-US" sz="20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E7B68B5-13EE-5B19-CB33-4E9DC51C01E2}"/>
              </a:ext>
            </a:extLst>
          </p:cNvPr>
          <p:cNvSpPr txBox="1"/>
          <p:nvPr/>
        </p:nvSpPr>
        <p:spPr>
          <a:xfrm>
            <a:off x="6408420" y="3332597"/>
            <a:ext cx="2398413" cy="707886"/>
          </a:xfrm>
          <a:prstGeom prst="rect">
            <a:avLst/>
          </a:prstGeom>
          <a:noFill/>
        </p:spPr>
        <p:txBody>
          <a:bodyPr wrap="none" rtlCol="0">
            <a:spAutoFit/>
          </a:bodyPr>
          <a:lstStyle/>
          <a:p>
            <a:r>
              <a:rPr lang="ar-EG" sz="4000" b="1"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توهت تاني؟!</a:t>
            </a:r>
            <a:endParaRPr lang="en-US" sz="4000" dirty="0">
              <a:solidFill>
                <a:schemeClr val="accent3"/>
              </a:solidFill>
            </a:endParaRPr>
          </a:p>
        </p:txBody>
      </p:sp>
    </p:spTree>
    <p:extLst>
      <p:ext uri="{BB962C8B-B14F-4D97-AF65-F5344CB8AC3E}">
        <p14:creationId xmlns:p14="http://schemas.microsoft.com/office/powerpoint/2010/main" val="163260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Third Normal Form (</a:t>
            </a:r>
            <a:r>
              <a:rPr lang="en-US" sz="3200" b="1" dirty="0">
                <a:solidFill>
                  <a:schemeClr val="accent5"/>
                </a:solidFill>
                <a:latin typeface="Söhne"/>
                <a:ea typeface="Calibri" panose="020F0502020204030204" pitchFamily="34" charset="0"/>
                <a:cs typeface="Calibri" panose="020F0502020204030204" pitchFamily="34" charset="0"/>
              </a:rPr>
              <a:t>3NF</a:t>
            </a:r>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pic>
        <p:nvPicPr>
          <p:cNvPr id="3" name="Picture 2">
            <a:extLst>
              <a:ext uri="{FF2B5EF4-FFF2-40B4-BE49-F238E27FC236}">
                <a16:creationId xmlns:a16="http://schemas.microsoft.com/office/drawing/2014/main" id="{C79F5D8F-638E-1514-0DD6-1BF6CC66B791}"/>
              </a:ext>
            </a:extLst>
          </p:cNvPr>
          <p:cNvPicPr>
            <a:picLocks noChangeAspect="1"/>
          </p:cNvPicPr>
          <p:nvPr/>
        </p:nvPicPr>
        <p:blipFill>
          <a:blip r:embed="rId2"/>
          <a:stretch>
            <a:fillRect/>
          </a:stretch>
        </p:blipFill>
        <p:spPr>
          <a:xfrm>
            <a:off x="1285875" y="1714500"/>
            <a:ext cx="6572250" cy="1714500"/>
          </a:xfrm>
          <a:prstGeom prst="rect">
            <a:avLst/>
          </a:prstGeom>
        </p:spPr>
      </p:pic>
      <p:sp>
        <p:nvSpPr>
          <p:cNvPr id="5" name="TextBox 4">
            <a:extLst>
              <a:ext uri="{FF2B5EF4-FFF2-40B4-BE49-F238E27FC236}">
                <a16:creationId xmlns:a16="http://schemas.microsoft.com/office/drawing/2014/main" id="{43D63C6F-5953-AE0B-DEF7-E25B75FC6D07}"/>
              </a:ext>
            </a:extLst>
          </p:cNvPr>
          <p:cNvSpPr txBox="1"/>
          <p:nvPr/>
        </p:nvSpPr>
        <p:spPr>
          <a:xfrm>
            <a:off x="2387405" y="3850249"/>
            <a:ext cx="3334149" cy="707886"/>
          </a:xfrm>
          <a:prstGeom prst="rect">
            <a:avLst/>
          </a:prstGeom>
          <a:noFill/>
        </p:spPr>
        <p:txBody>
          <a:bodyPr wrap="squar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ProjectName   -&gt;  ProjectID</a:t>
            </a:r>
          </a:p>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ProjectID          -&gt;  EmployeeID</a:t>
            </a:r>
          </a:p>
        </p:txBody>
      </p:sp>
    </p:spTree>
    <p:extLst>
      <p:ext uri="{BB962C8B-B14F-4D97-AF65-F5344CB8AC3E}">
        <p14:creationId xmlns:p14="http://schemas.microsoft.com/office/powerpoint/2010/main" val="27653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509191"/>
            <a:ext cx="7467114" cy="2000548"/>
          </a:xfrm>
          <a:prstGeom prst="rect">
            <a:avLst/>
          </a:prstGeom>
          <a:noFill/>
        </p:spPr>
        <p:txBody>
          <a:bodyPr wrap="square" rtlCol="0">
            <a:spAutoFit/>
          </a:bodyPr>
          <a:lstStyle/>
          <a:p>
            <a:pPr lvl="1">
              <a:buClr>
                <a:schemeClr val="accent3"/>
              </a:buClr>
            </a:pPr>
            <a:r>
              <a:rPr lang="en-US" sz="2800" b="1" dirty="0">
                <a:solidFill>
                  <a:schemeClr val="accent3"/>
                </a:solidFill>
                <a:latin typeface="Calibri" panose="020F0502020204030204" pitchFamily="34" charset="0"/>
                <a:ea typeface="Calibri" panose="020F0502020204030204" pitchFamily="34" charset="0"/>
                <a:cs typeface="Calibri" panose="020F0502020204030204" pitchFamily="34" charset="0"/>
              </a:rPr>
              <a:t>Foreign Key</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is a column or group of columns in a relational database table that provides a link between data in two tables. It is a column (or columns) that references a column (most often the primary key) of another table.</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Primary Key VS Foreign Key</a:t>
            </a:r>
          </a:p>
        </p:txBody>
      </p:sp>
    </p:spTree>
    <p:extLst>
      <p:ext uri="{BB962C8B-B14F-4D97-AF65-F5344CB8AC3E}">
        <p14:creationId xmlns:p14="http://schemas.microsoft.com/office/powerpoint/2010/main" val="3545375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Third Normal Form (</a:t>
            </a:r>
            <a:r>
              <a:rPr lang="en-US" sz="3200" b="1" dirty="0">
                <a:solidFill>
                  <a:schemeClr val="accent5"/>
                </a:solidFill>
                <a:latin typeface="Söhne"/>
                <a:ea typeface="Calibri" panose="020F0502020204030204" pitchFamily="34" charset="0"/>
                <a:cs typeface="Calibri" panose="020F0502020204030204" pitchFamily="34" charset="0"/>
              </a:rPr>
              <a:t>3NF</a:t>
            </a:r>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08BDAE95-F55B-B5C4-3C7F-3608188D58C2}"/>
              </a:ext>
            </a:extLst>
          </p:cNvPr>
          <p:cNvPicPr>
            <a:picLocks noChangeAspect="1"/>
          </p:cNvPicPr>
          <p:nvPr/>
        </p:nvPicPr>
        <p:blipFill>
          <a:blip r:embed="rId2"/>
          <a:stretch>
            <a:fillRect/>
          </a:stretch>
        </p:blipFill>
        <p:spPr>
          <a:xfrm>
            <a:off x="1319212" y="1690687"/>
            <a:ext cx="6505575" cy="1762125"/>
          </a:xfrm>
          <a:prstGeom prst="rect">
            <a:avLst/>
          </a:prstGeom>
        </p:spPr>
      </p:pic>
    </p:spTree>
    <p:extLst>
      <p:ext uri="{BB962C8B-B14F-4D97-AF65-F5344CB8AC3E}">
        <p14:creationId xmlns:p14="http://schemas.microsoft.com/office/powerpoint/2010/main" val="108930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4000" b="1" dirty="0">
                <a:latin typeface="Calibri" panose="020F0502020204030204" pitchFamily="34" charset="0"/>
                <a:ea typeface="Calibri" panose="020F0502020204030204" pitchFamily="34" charset="0"/>
                <a:cs typeface="Calibri" panose="020F0502020204030204" pitchFamily="34" charset="0"/>
              </a:rPr>
              <a:t>Boyce-Codd Normal </a:t>
            </a:r>
            <a:r>
              <a:rPr lang="en-US" sz="4000" b="1">
                <a:latin typeface="Calibri" panose="020F0502020204030204" pitchFamily="34" charset="0"/>
                <a:ea typeface="Calibri" panose="020F0502020204030204" pitchFamily="34" charset="0"/>
                <a:cs typeface="Calibri" panose="020F0502020204030204" pitchFamily="34" charset="0"/>
              </a:rPr>
              <a:t>Form(NF</a:t>
            </a:r>
            <a:r>
              <a:rPr lang="en-US" sz="4000" b="1"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4160139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Boyce-Codd Normal Form(BCNF)</a:t>
            </a:r>
          </a:p>
        </p:txBody>
      </p:sp>
      <p:sp>
        <p:nvSpPr>
          <p:cNvPr id="9" name="TextBox 8">
            <a:extLst>
              <a:ext uri="{FF2B5EF4-FFF2-40B4-BE49-F238E27FC236}">
                <a16:creationId xmlns:a16="http://schemas.microsoft.com/office/drawing/2014/main" id="{AA1A087E-B080-3A51-0AFF-D212EF30D63F}"/>
              </a:ext>
            </a:extLst>
          </p:cNvPr>
          <p:cNvSpPr txBox="1"/>
          <p:nvPr/>
        </p:nvSpPr>
        <p:spPr>
          <a:xfrm>
            <a:off x="778518" y="1364411"/>
            <a:ext cx="7467114" cy="2308324"/>
          </a:xfrm>
          <a:prstGeom prst="rect">
            <a:avLst/>
          </a:prstGeom>
          <a:noFill/>
        </p:spPr>
        <p:txBody>
          <a:bodyPr wrap="square" rtlCol="0">
            <a:spAutoFit/>
          </a:bodyPr>
          <a:lstStyle/>
          <a:p>
            <a:pPr lvl="1">
              <a:buClr>
                <a:schemeClr val="accent3"/>
              </a:buClr>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Every non-prime attribute (an attribute that is not part of any candidate key) is functionally dependent on the super-key (a set of attributes that uniquely identifies a tuple in a relation). In other words, there should be no partial dependencies, where a non-prime attribute depends on only part of a candidate key.</a:t>
            </a:r>
          </a:p>
        </p:txBody>
      </p:sp>
    </p:spTree>
    <p:extLst>
      <p:ext uri="{BB962C8B-B14F-4D97-AF65-F5344CB8AC3E}">
        <p14:creationId xmlns:p14="http://schemas.microsoft.com/office/powerpoint/2010/main" val="353193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Boyce-Codd Normal Form(BCNF)</a:t>
            </a:r>
          </a:p>
        </p:txBody>
      </p:sp>
      <p:sp>
        <p:nvSpPr>
          <p:cNvPr id="9" name="TextBox 8">
            <a:extLst>
              <a:ext uri="{FF2B5EF4-FFF2-40B4-BE49-F238E27FC236}">
                <a16:creationId xmlns:a16="http://schemas.microsoft.com/office/drawing/2014/main" id="{AA1A087E-B080-3A51-0AFF-D212EF30D63F}"/>
              </a:ext>
            </a:extLst>
          </p:cNvPr>
          <p:cNvSpPr txBox="1"/>
          <p:nvPr/>
        </p:nvSpPr>
        <p:spPr>
          <a:xfrm>
            <a:off x="778518" y="1364411"/>
            <a:ext cx="7467114" cy="1200329"/>
          </a:xfrm>
          <a:prstGeom prst="rect">
            <a:avLst/>
          </a:prstGeom>
          <a:noFill/>
        </p:spPr>
        <p:txBody>
          <a:bodyPr wrap="square" rtlCol="0">
            <a:spAutoFit/>
          </a:bodyPr>
          <a:lstStyle/>
          <a:p>
            <a:pPr lvl="1">
              <a:buClr>
                <a:schemeClr val="accent3"/>
              </a:buClr>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There should be no transitive dependencies, where a non-prime attribute depends on another non-prime attribute through a candidate key.</a:t>
            </a:r>
          </a:p>
        </p:txBody>
      </p:sp>
    </p:spTree>
    <p:extLst>
      <p:ext uri="{BB962C8B-B14F-4D97-AF65-F5344CB8AC3E}">
        <p14:creationId xmlns:p14="http://schemas.microsoft.com/office/powerpoint/2010/main" val="174547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4000" b="1" dirty="0">
                <a:latin typeface="Calibri" panose="020F0502020204030204" pitchFamily="34" charset="0"/>
                <a:ea typeface="Calibri" panose="020F0502020204030204" pitchFamily="34" charset="0"/>
                <a:cs typeface="Calibri" panose="020F0502020204030204" pitchFamily="34" charset="0"/>
              </a:rPr>
              <a:t>Recap Example</a:t>
            </a:r>
          </a:p>
        </p:txBody>
      </p:sp>
    </p:spTree>
    <p:extLst>
      <p:ext uri="{BB962C8B-B14F-4D97-AF65-F5344CB8AC3E}">
        <p14:creationId xmlns:p14="http://schemas.microsoft.com/office/powerpoint/2010/main" val="244517374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Recap Example</a:t>
            </a:r>
          </a:p>
        </p:txBody>
      </p:sp>
      <p:pic>
        <p:nvPicPr>
          <p:cNvPr id="6" name="Picture 5">
            <a:extLst>
              <a:ext uri="{FF2B5EF4-FFF2-40B4-BE49-F238E27FC236}">
                <a16:creationId xmlns:a16="http://schemas.microsoft.com/office/drawing/2014/main" id="{CDB30596-A2DB-B25D-B742-0A67CADB8544}"/>
              </a:ext>
            </a:extLst>
          </p:cNvPr>
          <p:cNvPicPr>
            <a:picLocks noChangeAspect="1"/>
          </p:cNvPicPr>
          <p:nvPr/>
        </p:nvPicPr>
        <p:blipFill>
          <a:blip r:embed="rId3"/>
          <a:stretch>
            <a:fillRect/>
          </a:stretch>
        </p:blipFill>
        <p:spPr>
          <a:xfrm>
            <a:off x="0" y="1786009"/>
            <a:ext cx="9144000" cy="1571481"/>
          </a:xfrm>
          <a:prstGeom prst="rect">
            <a:avLst/>
          </a:prstGeom>
        </p:spPr>
      </p:pic>
    </p:spTree>
    <p:extLst>
      <p:ext uri="{BB962C8B-B14F-4D97-AF65-F5344CB8AC3E}">
        <p14:creationId xmlns:p14="http://schemas.microsoft.com/office/powerpoint/2010/main" val="268281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Recap Example</a:t>
            </a:r>
          </a:p>
        </p:txBody>
      </p:sp>
      <p:sp>
        <p:nvSpPr>
          <p:cNvPr id="2" name="TextBox 1">
            <a:extLst>
              <a:ext uri="{FF2B5EF4-FFF2-40B4-BE49-F238E27FC236}">
                <a16:creationId xmlns:a16="http://schemas.microsoft.com/office/drawing/2014/main" id="{965290CB-08A1-4B34-C84C-93694D90BB14}"/>
              </a:ext>
            </a:extLst>
          </p:cNvPr>
          <p:cNvSpPr txBox="1"/>
          <p:nvPr/>
        </p:nvSpPr>
        <p:spPr>
          <a:xfrm>
            <a:off x="778518" y="1117602"/>
            <a:ext cx="2081019" cy="400110"/>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First Normal Form</a:t>
            </a:r>
            <a:endParaRPr lang="en-US"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D11032C-4CC7-F6C0-A97D-8ADF044048CE}"/>
              </a:ext>
            </a:extLst>
          </p:cNvPr>
          <p:cNvPicPr>
            <a:picLocks noChangeAspect="1"/>
          </p:cNvPicPr>
          <p:nvPr/>
        </p:nvPicPr>
        <p:blipFill>
          <a:blip r:embed="rId3"/>
          <a:stretch>
            <a:fillRect/>
          </a:stretch>
        </p:blipFill>
        <p:spPr>
          <a:xfrm>
            <a:off x="24312" y="1778979"/>
            <a:ext cx="9095376" cy="1696214"/>
          </a:xfrm>
          <a:prstGeom prst="rect">
            <a:avLst/>
          </a:prstGeom>
        </p:spPr>
      </p:pic>
      <p:sp>
        <p:nvSpPr>
          <p:cNvPr id="7" name="TextBox 6">
            <a:extLst>
              <a:ext uri="{FF2B5EF4-FFF2-40B4-BE49-F238E27FC236}">
                <a16:creationId xmlns:a16="http://schemas.microsoft.com/office/drawing/2014/main" id="{C5DB769A-4F13-1CE7-726C-68FF772F5C0B}"/>
              </a:ext>
            </a:extLst>
          </p:cNvPr>
          <p:cNvSpPr txBox="1"/>
          <p:nvPr/>
        </p:nvSpPr>
        <p:spPr>
          <a:xfrm>
            <a:off x="1407656" y="3872009"/>
            <a:ext cx="7383753" cy="338554"/>
          </a:xfrm>
          <a:prstGeom prst="rect">
            <a:avLst/>
          </a:prstGeom>
          <a:noFill/>
        </p:spPr>
        <p:txBody>
          <a:bodyPr wrap="none" rtlCol="0">
            <a:spAutoFit/>
          </a:bodyPr>
          <a:lstStyle/>
          <a:p>
            <a:r>
              <a:rPr lang="en-US" sz="1600" dirty="0">
                <a:solidFill>
                  <a:schemeClr val="accent3"/>
                </a:solidFill>
                <a:latin typeface="Calibri" panose="020F0502020204030204" pitchFamily="34" charset="0"/>
                <a:ea typeface="Calibri" panose="020F0502020204030204" pitchFamily="34" charset="0"/>
                <a:cs typeface="Calibri" panose="020F0502020204030204" pitchFamily="34" charset="0"/>
              </a:rPr>
              <a:t>Separate Column “Technology ” but that will produce many Nulls + bad performance.  </a:t>
            </a:r>
          </a:p>
        </p:txBody>
      </p:sp>
      <p:sp>
        <p:nvSpPr>
          <p:cNvPr id="11" name="TextBox 10">
            <a:extLst>
              <a:ext uri="{FF2B5EF4-FFF2-40B4-BE49-F238E27FC236}">
                <a16:creationId xmlns:a16="http://schemas.microsoft.com/office/drawing/2014/main" id="{9BC63EA6-F386-28FB-C938-57AC74D53317}"/>
              </a:ext>
            </a:extLst>
          </p:cNvPr>
          <p:cNvSpPr txBox="1"/>
          <p:nvPr/>
        </p:nvSpPr>
        <p:spPr>
          <a:xfrm>
            <a:off x="5928618" y="4397837"/>
            <a:ext cx="1970411" cy="523220"/>
          </a:xfrm>
          <a:prstGeom prst="rect">
            <a:avLst/>
          </a:prstGeom>
          <a:noFill/>
        </p:spPr>
        <p:txBody>
          <a:bodyPr wrap="none" rtlCol="0">
            <a:spAutoFit/>
          </a:bodyPr>
          <a:lstStyle/>
          <a:p>
            <a:r>
              <a:rPr lang="en-US" sz="2800" b="1" dirty="0">
                <a:solidFill>
                  <a:schemeClr val="accent3"/>
                </a:solidFill>
                <a:latin typeface="Calibri" panose="020F0502020204030204" pitchFamily="34" charset="0"/>
                <a:ea typeface="Calibri" panose="020F0502020204030204" pitchFamily="34" charset="0"/>
                <a:cs typeface="Calibri" panose="020F0502020204030204" pitchFamily="34" charset="0"/>
              </a:rPr>
              <a:t>Any Ideas??</a:t>
            </a:r>
            <a:endParaRPr lang="en-US" sz="2800" b="1" dirty="0"/>
          </a:p>
        </p:txBody>
      </p:sp>
    </p:spTree>
    <p:extLst>
      <p:ext uri="{BB962C8B-B14F-4D97-AF65-F5344CB8AC3E}">
        <p14:creationId xmlns:p14="http://schemas.microsoft.com/office/powerpoint/2010/main" val="379086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Recap Example</a:t>
            </a:r>
          </a:p>
        </p:txBody>
      </p:sp>
      <p:sp>
        <p:nvSpPr>
          <p:cNvPr id="2" name="TextBox 1">
            <a:extLst>
              <a:ext uri="{FF2B5EF4-FFF2-40B4-BE49-F238E27FC236}">
                <a16:creationId xmlns:a16="http://schemas.microsoft.com/office/drawing/2014/main" id="{965290CB-08A1-4B34-C84C-93694D90BB14}"/>
              </a:ext>
            </a:extLst>
          </p:cNvPr>
          <p:cNvSpPr txBox="1"/>
          <p:nvPr/>
        </p:nvSpPr>
        <p:spPr>
          <a:xfrm>
            <a:off x="778518" y="1117602"/>
            <a:ext cx="2081019" cy="400110"/>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First Normal Form</a:t>
            </a:r>
            <a:endParaRPr lang="en-US"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64C0356-0A44-4C90-80A3-616C97584174}"/>
              </a:ext>
            </a:extLst>
          </p:cNvPr>
          <p:cNvPicPr>
            <a:picLocks noChangeAspect="1"/>
          </p:cNvPicPr>
          <p:nvPr/>
        </p:nvPicPr>
        <p:blipFill>
          <a:blip r:embed="rId3"/>
          <a:stretch>
            <a:fillRect/>
          </a:stretch>
        </p:blipFill>
        <p:spPr>
          <a:xfrm>
            <a:off x="778518" y="1647491"/>
            <a:ext cx="5915851" cy="2050413"/>
          </a:xfrm>
          <a:prstGeom prst="rect">
            <a:avLst/>
          </a:prstGeom>
        </p:spPr>
      </p:pic>
      <p:sp>
        <p:nvSpPr>
          <p:cNvPr id="10" name="TextBox 9">
            <a:extLst>
              <a:ext uri="{FF2B5EF4-FFF2-40B4-BE49-F238E27FC236}">
                <a16:creationId xmlns:a16="http://schemas.microsoft.com/office/drawing/2014/main" id="{078177E8-2098-0EF0-F6BE-803A99E1404C}"/>
              </a:ext>
            </a:extLst>
          </p:cNvPr>
          <p:cNvSpPr txBox="1"/>
          <p:nvPr/>
        </p:nvSpPr>
        <p:spPr>
          <a:xfrm>
            <a:off x="2328985" y="4329723"/>
            <a:ext cx="3943708" cy="400110"/>
          </a:xfrm>
          <a:prstGeom prst="rect">
            <a:avLst/>
          </a:prstGeom>
          <a:noFill/>
        </p:spPr>
        <p:txBody>
          <a:bodyPr wrap="none" rtlCol="0">
            <a:spAutoFit/>
          </a:bodyPr>
          <a:lstStyle/>
          <a:p>
            <a:r>
              <a:rPr lang="en-US" sz="2000" dirty="0">
                <a:solidFill>
                  <a:schemeClr val="accent3"/>
                </a:solidFill>
              </a:rPr>
              <a:t>Create new table for technology. </a:t>
            </a:r>
          </a:p>
        </p:txBody>
      </p:sp>
    </p:spTree>
    <p:extLst>
      <p:ext uri="{BB962C8B-B14F-4D97-AF65-F5344CB8AC3E}">
        <p14:creationId xmlns:p14="http://schemas.microsoft.com/office/powerpoint/2010/main" val="362124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Recap Example</a:t>
            </a:r>
          </a:p>
        </p:txBody>
      </p:sp>
      <p:sp>
        <p:nvSpPr>
          <p:cNvPr id="2" name="TextBox 1">
            <a:extLst>
              <a:ext uri="{FF2B5EF4-FFF2-40B4-BE49-F238E27FC236}">
                <a16:creationId xmlns:a16="http://schemas.microsoft.com/office/drawing/2014/main" id="{965290CB-08A1-4B34-C84C-93694D90BB14}"/>
              </a:ext>
            </a:extLst>
          </p:cNvPr>
          <p:cNvSpPr txBox="1"/>
          <p:nvPr/>
        </p:nvSpPr>
        <p:spPr>
          <a:xfrm>
            <a:off x="778518" y="1117602"/>
            <a:ext cx="2385589" cy="400110"/>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Second Normal Form</a:t>
            </a:r>
            <a:endParaRPr lang="en-US"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3FAAB16-1733-4B02-0395-6443D13B161E}"/>
              </a:ext>
            </a:extLst>
          </p:cNvPr>
          <p:cNvPicPr>
            <a:picLocks noChangeAspect="1"/>
          </p:cNvPicPr>
          <p:nvPr/>
        </p:nvPicPr>
        <p:blipFill>
          <a:blip r:embed="rId3"/>
          <a:stretch>
            <a:fillRect/>
          </a:stretch>
        </p:blipFill>
        <p:spPr>
          <a:xfrm>
            <a:off x="4572000" y="1517712"/>
            <a:ext cx="4197964" cy="3487019"/>
          </a:xfrm>
          <a:prstGeom prst="rect">
            <a:avLst/>
          </a:prstGeom>
        </p:spPr>
      </p:pic>
      <p:sp>
        <p:nvSpPr>
          <p:cNvPr id="6" name="TextBox 5">
            <a:extLst>
              <a:ext uri="{FF2B5EF4-FFF2-40B4-BE49-F238E27FC236}">
                <a16:creationId xmlns:a16="http://schemas.microsoft.com/office/drawing/2014/main" id="{505FA098-2959-D01C-1611-D41BA8FDF746}"/>
              </a:ext>
            </a:extLst>
          </p:cNvPr>
          <p:cNvSpPr txBox="1"/>
          <p:nvPr/>
        </p:nvSpPr>
        <p:spPr>
          <a:xfrm>
            <a:off x="166972" y="2389507"/>
            <a:ext cx="3716082" cy="646331"/>
          </a:xfrm>
          <a:prstGeom prst="rect">
            <a:avLst/>
          </a:prstGeom>
          <a:noFill/>
        </p:spPr>
        <p:txBody>
          <a:bodyPr wrap="none" rtlCol="0">
            <a:spAutoFit/>
          </a:bodyPr>
          <a:lstStyle/>
          <a:p>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There is vertical redundancy in </a:t>
            </a:r>
          </a:p>
          <a:p>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“project manager” and "Technology”.</a:t>
            </a:r>
          </a:p>
        </p:txBody>
      </p:sp>
    </p:spTree>
    <p:extLst>
      <p:ext uri="{BB962C8B-B14F-4D97-AF65-F5344CB8AC3E}">
        <p14:creationId xmlns:p14="http://schemas.microsoft.com/office/powerpoint/2010/main" val="104014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Recap Example</a:t>
            </a:r>
          </a:p>
        </p:txBody>
      </p:sp>
      <p:sp>
        <p:nvSpPr>
          <p:cNvPr id="2" name="TextBox 1">
            <a:extLst>
              <a:ext uri="{FF2B5EF4-FFF2-40B4-BE49-F238E27FC236}">
                <a16:creationId xmlns:a16="http://schemas.microsoft.com/office/drawing/2014/main" id="{965290CB-08A1-4B34-C84C-93694D90BB14}"/>
              </a:ext>
            </a:extLst>
          </p:cNvPr>
          <p:cNvSpPr txBox="1"/>
          <p:nvPr/>
        </p:nvSpPr>
        <p:spPr>
          <a:xfrm>
            <a:off x="778518" y="1117602"/>
            <a:ext cx="2385589" cy="400110"/>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Second Normal Form</a:t>
            </a:r>
            <a:endParaRPr lang="en-US"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784FD4C-2808-69B9-0E96-967A366D12EE}"/>
              </a:ext>
            </a:extLst>
          </p:cNvPr>
          <p:cNvSpPr txBox="1"/>
          <p:nvPr/>
        </p:nvSpPr>
        <p:spPr>
          <a:xfrm>
            <a:off x="778518" y="1619250"/>
            <a:ext cx="4676280" cy="400110"/>
          </a:xfrm>
          <a:prstGeom prst="rect">
            <a:avLst/>
          </a:prstGeom>
          <a:noFill/>
        </p:spPr>
        <p:txBody>
          <a:bodyPr wrap="none" rtlCol="0">
            <a:spAutoFit/>
          </a:bodyPr>
          <a:lstStyle/>
          <a:p>
            <a:r>
              <a:rPr lang="en-US" sz="2000" b="1" dirty="0">
                <a:solidFill>
                  <a:schemeClr val="accent3"/>
                </a:solidFill>
                <a:latin typeface="Calibri" panose="020F0502020204030204" pitchFamily="34" charset="0"/>
                <a:ea typeface="Calibri" panose="020F0502020204030204" pitchFamily="34" charset="0"/>
                <a:cs typeface="Calibri" panose="020F0502020204030204" pitchFamily="34" charset="0"/>
              </a:rPr>
              <a:t>look at the Relations between the Column</a:t>
            </a:r>
          </a:p>
        </p:txBody>
      </p:sp>
      <p:sp>
        <p:nvSpPr>
          <p:cNvPr id="9" name="TextBox 8">
            <a:extLst>
              <a:ext uri="{FF2B5EF4-FFF2-40B4-BE49-F238E27FC236}">
                <a16:creationId xmlns:a16="http://schemas.microsoft.com/office/drawing/2014/main" id="{24BE8F9F-1639-3C2A-4C99-075989A53D05}"/>
              </a:ext>
            </a:extLst>
          </p:cNvPr>
          <p:cNvSpPr txBox="1"/>
          <p:nvPr/>
        </p:nvSpPr>
        <p:spPr>
          <a:xfrm>
            <a:off x="856672" y="2371695"/>
            <a:ext cx="4853353" cy="1015663"/>
          </a:xfrm>
          <a:prstGeom prst="rect">
            <a:avLst/>
          </a:prstGeom>
          <a:noFill/>
        </p:spPr>
        <p:txBody>
          <a:bodyPr wrap="squar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One-to-one (Project /Title).</a:t>
            </a:r>
          </a:p>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One-to-many (Project Manager/Project).</a:t>
            </a:r>
          </a:p>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Many-to-many (Project/Technology).</a:t>
            </a:r>
          </a:p>
        </p:txBody>
      </p:sp>
    </p:spTree>
    <p:extLst>
      <p:ext uri="{BB962C8B-B14F-4D97-AF65-F5344CB8AC3E}">
        <p14:creationId xmlns:p14="http://schemas.microsoft.com/office/powerpoint/2010/main" val="251341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4000" b="1" dirty="0">
                <a:latin typeface="Calibri" panose="020F0502020204030204" pitchFamily="34" charset="0"/>
                <a:ea typeface="Calibri" panose="020F0502020204030204" pitchFamily="34" charset="0"/>
                <a:cs typeface="Calibri" panose="020F0502020204030204" pitchFamily="34" charset="0"/>
              </a:rPr>
              <a:t>Database Relations Type</a:t>
            </a:r>
          </a:p>
        </p:txBody>
      </p:sp>
    </p:spTree>
    <p:extLst>
      <p:ext uri="{BB962C8B-B14F-4D97-AF65-F5344CB8AC3E}">
        <p14:creationId xmlns:p14="http://schemas.microsoft.com/office/powerpoint/2010/main" val="14223682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Recap Example</a:t>
            </a:r>
          </a:p>
        </p:txBody>
      </p:sp>
      <p:sp>
        <p:nvSpPr>
          <p:cNvPr id="2" name="TextBox 1">
            <a:extLst>
              <a:ext uri="{FF2B5EF4-FFF2-40B4-BE49-F238E27FC236}">
                <a16:creationId xmlns:a16="http://schemas.microsoft.com/office/drawing/2014/main" id="{965290CB-08A1-4B34-C84C-93694D90BB14}"/>
              </a:ext>
            </a:extLst>
          </p:cNvPr>
          <p:cNvSpPr txBox="1"/>
          <p:nvPr/>
        </p:nvSpPr>
        <p:spPr>
          <a:xfrm>
            <a:off x="778518" y="1117602"/>
            <a:ext cx="2385589" cy="400110"/>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Second Normal Form</a:t>
            </a:r>
            <a:endParaRPr lang="en-US"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937D7C6-6902-B8E7-C79C-9C704D72332C}"/>
              </a:ext>
            </a:extLst>
          </p:cNvPr>
          <p:cNvPicPr>
            <a:picLocks noChangeAspect="1"/>
          </p:cNvPicPr>
          <p:nvPr/>
        </p:nvPicPr>
        <p:blipFill>
          <a:blip r:embed="rId3"/>
          <a:stretch>
            <a:fillRect/>
          </a:stretch>
        </p:blipFill>
        <p:spPr>
          <a:xfrm>
            <a:off x="4157786" y="2071077"/>
            <a:ext cx="4657970" cy="2863076"/>
          </a:xfrm>
          <a:prstGeom prst="rect">
            <a:avLst/>
          </a:prstGeom>
        </p:spPr>
      </p:pic>
      <p:sp>
        <p:nvSpPr>
          <p:cNvPr id="6" name="TextBox 5">
            <a:extLst>
              <a:ext uri="{FF2B5EF4-FFF2-40B4-BE49-F238E27FC236}">
                <a16:creationId xmlns:a16="http://schemas.microsoft.com/office/drawing/2014/main" id="{434F79C3-F30B-F10C-8808-2EB3EED7E508}"/>
              </a:ext>
            </a:extLst>
          </p:cNvPr>
          <p:cNvSpPr txBox="1"/>
          <p:nvPr/>
        </p:nvSpPr>
        <p:spPr>
          <a:xfrm>
            <a:off x="778518" y="2071077"/>
            <a:ext cx="2927404" cy="707886"/>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Decompose This relations </a:t>
            </a:r>
          </a:p>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Into new Tables.</a:t>
            </a:r>
          </a:p>
        </p:txBody>
      </p:sp>
    </p:spTree>
    <p:extLst>
      <p:ext uri="{BB962C8B-B14F-4D97-AF65-F5344CB8AC3E}">
        <p14:creationId xmlns:p14="http://schemas.microsoft.com/office/powerpoint/2010/main" val="38724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Recap Example</a:t>
            </a:r>
          </a:p>
        </p:txBody>
      </p:sp>
      <p:sp>
        <p:nvSpPr>
          <p:cNvPr id="2" name="TextBox 1">
            <a:extLst>
              <a:ext uri="{FF2B5EF4-FFF2-40B4-BE49-F238E27FC236}">
                <a16:creationId xmlns:a16="http://schemas.microsoft.com/office/drawing/2014/main" id="{965290CB-08A1-4B34-C84C-93694D90BB14}"/>
              </a:ext>
            </a:extLst>
          </p:cNvPr>
          <p:cNvSpPr txBox="1"/>
          <p:nvPr/>
        </p:nvSpPr>
        <p:spPr>
          <a:xfrm>
            <a:off x="778518" y="1117602"/>
            <a:ext cx="2385589" cy="400110"/>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Second Normal Form</a:t>
            </a:r>
            <a:endParaRPr lang="en-US"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E41A2DC-D336-4022-1891-0F29035204FE}"/>
              </a:ext>
            </a:extLst>
          </p:cNvPr>
          <p:cNvPicPr>
            <a:picLocks noChangeAspect="1"/>
          </p:cNvPicPr>
          <p:nvPr/>
        </p:nvPicPr>
        <p:blipFill>
          <a:blip r:embed="rId3"/>
          <a:stretch>
            <a:fillRect/>
          </a:stretch>
        </p:blipFill>
        <p:spPr>
          <a:xfrm>
            <a:off x="3155129" y="1533831"/>
            <a:ext cx="5546977" cy="3306607"/>
          </a:xfrm>
          <a:prstGeom prst="rect">
            <a:avLst/>
          </a:prstGeom>
        </p:spPr>
      </p:pic>
    </p:spTree>
    <p:extLst>
      <p:ext uri="{BB962C8B-B14F-4D97-AF65-F5344CB8AC3E}">
        <p14:creationId xmlns:p14="http://schemas.microsoft.com/office/powerpoint/2010/main" val="80219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Recap Example</a:t>
            </a:r>
          </a:p>
        </p:txBody>
      </p:sp>
      <p:sp>
        <p:nvSpPr>
          <p:cNvPr id="2" name="TextBox 1">
            <a:extLst>
              <a:ext uri="{FF2B5EF4-FFF2-40B4-BE49-F238E27FC236}">
                <a16:creationId xmlns:a16="http://schemas.microsoft.com/office/drawing/2014/main" id="{965290CB-08A1-4B34-C84C-93694D90BB14}"/>
              </a:ext>
            </a:extLst>
          </p:cNvPr>
          <p:cNvSpPr txBox="1"/>
          <p:nvPr/>
        </p:nvSpPr>
        <p:spPr>
          <a:xfrm>
            <a:off x="778518" y="1117602"/>
            <a:ext cx="2169184" cy="400110"/>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Third Normal Form</a:t>
            </a:r>
            <a:endParaRPr lang="en-US"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25F8E1C-EB33-402E-B131-DD0161548928}"/>
              </a:ext>
            </a:extLst>
          </p:cNvPr>
          <p:cNvPicPr>
            <a:picLocks noChangeAspect="1"/>
          </p:cNvPicPr>
          <p:nvPr/>
        </p:nvPicPr>
        <p:blipFill>
          <a:blip r:embed="rId3"/>
          <a:stretch>
            <a:fillRect/>
          </a:stretch>
        </p:blipFill>
        <p:spPr>
          <a:xfrm>
            <a:off x="279280" y="1644269"/>
            <a:ext cx="8434874" cy="1629883"/>
          </a:xfrm>
          <a:prstGeom prst="rect">
            <a:avLst/>
          </a:prstGeom>
        </p:spPr>
      </p:pic>
    </p:spTree>
    <p:extLst>
      <p:ext uri="{BB962C8B-B14F-4D97-AF65-F5344CB8AC3E}">
        <p14:creationId xmlns:p14="http://schemas.microsoft.com/office/powerpoint/2010/main" val="50956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Recap Example</a:t>
            </a:r>
          </a:p>
        </p:txBody>
      </p:sp>
      <p:sp>
        <p:nvSpPr>
          <p:cNvPr id="2" name="TextBox 1">
            <a:extLst>
              <a:ext uri="{FF2B5EF4-FFF2-40B4-BE49-F238E27FC236}">
                <a16:creationId xmlns:a16="http://schemas.microsoft.com/office/drawing/2014/main" id="{965290CB-08A1-4B34-C84C-93694D90BB14}"/>
              </a:ext>
            </a:extLst>
          </p:cNvPr>
          <p:cNvSpPr txBox="1"/>
          <p:nvPr/>
        </p:nvSpPr>
        <p:spPr>
          <a:xfrm>
            <a:off x="778518" y="1117602"/>
            <a:ext cx="2169184" cy="400110"/>
          </a:xfrm>
          <a:prstGeom prst="rect">
            <a:avLst/>
          </a:prstGeom>
          <a:noFill/>
        </p:spPr>
        <p:txBody>
          <a:bodyPr wrap="none" rtlCol="0">
            <a:spAutoFit/>
          </a:bodyPr>
          <a:lstStyle/>
          <a:p>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Third Normal Form</a:t>
            </a:r>
            <a:endParaRPr lang="en-US"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0C78F60-FA48-6E9E-1931-518F4735B932}"/>
              </a:ext>
            </a:extLst>
          </p:cNvPr>
          <p:cNvPicPr>
            <a:picLocks noChangeAspect="1"/>
          </p:cNvPicPr>
          <p:nvPr/>
        </p:nvPicPr>
        <p:blipFill>
          <a:blip r:embed="rId3"/>
          <a:stretch>
            <a:fillRect/>
          </a:stretch>
        </p:blipFill>
        <p:spPr>
          <a:xfrm>
            <a:off x="2947702" y="1517712"/>
            <a:ext cx="5516818" cy="3458574"/>
          </a:xfrm>
          <a:prstGeom prst="rect">
            <a:avLst/>
          </a:prstGeom>
        </p:spPr>
      </p:pic>
    </p:spTree>
    <p:extLst>
      <p:ext uri="{BB962C8B-B14F-4D97-AF65-F5344CB8AC3E}">
        <p14:creationId xmlns:p14="http://schemas.microsoft.com/office/powerpoint/2010/main" val="283358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74"/>
          <p:cNvSpPr txBox="1">
            <a:spLocks noGrp="1"/>
          </p:cNvSpPr>
          <p:nvPr>
            <p:ph type="subTitle" idx="1"/>
          </p:nvPr>
        </p:nvSpPr>
        <p:spPr>
          <a:xfrm>
            <a:off x="1364512" y="1914600"/>
            <a:ext cx="6414976" cy="1314300"/>
          </a:xfrm>
          <a:prstGeom prst="rect">
            <a:avLst/>
          </a:prstGeom>
        </p:spPr>
        <p:txBody>
          <a:bodyPr spcFirstLastPara="1" wrap="square" lIns="91425" tIns="91425" rIns="91425" bIns="91425" anchor="ctr" anchorCtr="0">
            <a:noAutofit/>
          </a:bodyPr>
          <a:lstStyle/>
          <a:p>
            <a:pPr fontAlgn="base"/>
            <a:r>
              <a:rPr lang="en-US" sz="7200" b="1" dirty="0"/>
              <a:t>Task</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73940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1000"/>
                                        <p:tgtEl>
                                          <p:spTgt spid="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2493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rPr>
              <a:t>Task Description </a:t>
            </a:r>
          </a:p>
        </p:txBody>
      </p:sp>
      <p:sp>
        <p:nvSpPr>
          <p:cNvPr id="2" name="TextBox 1">
            <a:extLst>
              <a:ext uri="{FF2B5EF4-FFF2-40B4-BE49-F238E27FC236}">
                <a16:creationId xmlns:a16="http://schemas.microsoft.com/office/drawing/2014/main" id="{965290CB-08A1-4B34-C84C-93694D90BB14}"/>
              </a:ext>
            </a:extLst>
          </p:cNvPr>
          <p:cNvSpPr txBox="1"/>
          <p:nvPr/>
        </p:nvSpPr>
        <p:spPr>
          <a:xfrm>
            <a:off x="778518" y="936531"/>
            <a:ext cx="7523213" cy="1015663"/>
          </a:xfrm>
          <a:prstGeom prst="rect">
            <a:avLst/>
          </a:prstGeom>
          <a:noFill/>
        </p:spPr>
        <p:txBody>
          <a:bodyPr wrap="none" rtlCol="0">
            <a:spAutoFit/>
          </a:bodyPr>
          <a:lstStyle/>
          <a:p>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Imagine we're building a restaurant management application. </a:t>
            </a:r>
          </a:p>
          <a:p>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That application needs to store data about the company's employees, </a:t>
            </a:r>
          </a:p>
          <a:p>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and it starts out by creating the following table of employees:</a:t>
            </a:r>
            <a:endPar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803B6CA-D4B5-7F2A-C735-0C517666D3FE}"/>
              </a:ext>
            </a:extLst>
          </p:cNvPr>
          <p:cNvPicPr>
            <a:picLocks noChangeAspect="1"/>
          </p:cNvPicPr>
          <p:nvPr/>
        </p:nvPicPr>
        <p:blipFill>
          <a:blip r:embed="rId3"/>
          <a:stretch>
            <a:fillRect/>
          </a:stretch>
        </p:blipFill>
        <p:spPr>
          <a:xfrm>
            <a:off x="4269641" y="2032390"/>
            <a:ext cx="4720350" cy="2512304"/>
          </a:xfrm>
          <a:prstGeom prst="rect">
            <a:avLst/>
          </a:prstGeom>
        </p:spPr>
      </p:pic>
      <p:sp>
        <p:nvSpPr>
          <p:cNvPr id="6" name="TextBox 5">
            <a:extLst>
              <a:ext uri="{FF2B5EF4-FFF2-40B4-BE49-F238E27FC236}">
                <a16:creationId xmlns:a16="http://schemas.microsoft.com/office/drawing/2014/main" id="{1E11857E-CF4A-8098-56A3-8CF62F5E0C22}"/>
              </a:ext>
            </a:extLst>
          </p:cNvPr>
          <p:cNvSpPr txBox="1"/>
          <p:nvPr/>
        </p:nvSpPr>
        <p:spPr>
          <a:xfrm>
            <a:off x="778518" y="2868247"/>
            <a:ext cx="2194832" cy="523220"/>
          </a:xfrm>
          <a:prstGeom prst="rect">
            <a:avLst/>
          </a:prstGeom>
          <a:noFill/>
        </p:spPr>
        <p:txBody>
          <a:bodyPr wrap="none" rtlCol="0">
            <a:spAutoFit/>
          </a:bodyPr>
          <a:lstStyle/>
          <a:p>
            <a:r>
              <a:rPr lang="en-US" dirty="0">
                <a:solidFill>
                  <a:schemeClr val="accent3"/>
                </a:solidFill>
              </a:rPr>
              <a:t>Apply 1NF,2NF and 3NF,</a:t>
            </a:r>
          </a:p>
          <a:p>
            <a:r>
              <a:rPr lang="en-US" dirty="0">
                <a:solidFill>
                  <a:schemeClr val="accent3"/>
                </a:solidFill>
              </a:rPr>
              <a:t>(describe each step)</a:t>
            </a:r>
          </a:p>
        </p:txBody>
      </p:sp>
    </p:spTree>
    <p:extLst>
      <p:ext uri="{BB962C8B-B14F-4D97-AF65-F5344CB8AC3E}">
        <p14:creationId xmlns:p14="http://schemas.microsoft.com/office/powerpoint/2010/main" val="159849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1059872" y="1964566"/>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hlinkClick r:id="rId3"/>
              </a:rPr>
              <a:t>Task Solution </a:t>
            </a:r>
            <a:endParaRPr lang="en-US" sz="28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p:txBody>
      </p:sp>
      <p:sp>
        <p:nvSpPr>
          <p:cNvPr id="3" name="Google Shape;1131;p91">
            <a:extLst>
              <a:ext uri="{FF2B5EF4-FFF2-40B4-BE49-F238E27FC236}">
                <a16:creationId xmlns:a16="http://schemas.microsoft.com/office/drawing/2014/main" id="{75981585-6C01-5A37-016D-ED9340C607A5}"/>
              </a:ext>
            </a:extLst>
          </p:cNvPr>
          <p:cNvSpPr txBox="1">
            <a:spLocks/>
          </p:cNvSpPr>
          <p:nvPr/>
        </p:nvSpPr>
        <p:spPr>
          <a:xfrm>
            <a:off x="594856" y="1679304"/>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638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347266"/>
            <a:ext cx="7467114" cy="2616101"/>
          </a:xfrm>
          <a:prstGeom prst="rect">
            <a:avLst/>
          </a:prstGeom>
          <a:noFill/>
        </p:spPr>
        <p:txBody>
          <a:bodyPr wrap="square" rtlCol="0">
            <a:spAutoFit/>
          </a:bodyPr>
          <a:lstStyle/>
          <a:p>
            <a:pPr lvl="1">
              <a:buClr>
                <a:schemeClr val="accent3"/>
              </a:buClr>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There are 3 types of </a:t>
            </a:r>
            <a:r>
              <a:rPr lang="en-US" sz="2400" b="0" i="0" u="none" strike="noStrike" dirty="0">
                <a:solidFill>
                  <a:schemeClr val="accent3"/>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relationships</a:t>
            </a: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in relational database design. They are:</a:t>
            </a:r>
          </a:p>
          <a:p>
            <a:pPr lvl="1">
              <a:buClr>
                <a:schemeClr val="accent3"/>
              </a:buClr>
            </a:pPr>
            <a:endPar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pPr marL="342900" lvl="2" indent="-342900">
              <a:buClr>
                <a:schemeClr val="accent3"/>
              </a:buClr>
              <a:buFont typeface="Wingdings" panose="05000000000000000000" pitchFamily="2" charset="2"/>
              <a:buChar char="Ø"/>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One-to-One</a:t>
            </a:r>
          </a:p>
          <a:p>
            <a:pPr marL="342900" lvl="2" indent="-342900">
              <a:buClr>
                <a:schemeClr val="accent3"/>
              </a:buClr>
              <a:buFont typeface="Wingdings" panose="05000000000000000000" pitchFamily="2" charset="2"/>
              <a:buChar char="Ø"/>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One-to-Many (or Many-to-One)</a:t>
            </a:r>
          </a:p>
          <a:p>
            <a:pPr marL="342900" lvl="2" indent="-342900">
              <a:buClr>
                <a:schemeClr val="accent3"/>
              </a:buClr>
              <a:buFont typeface="Wingdings" panose="05000000000000000000" pitchFamily="2" charset="2"/>
              <a:buChar char="Ø"/>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Many-to-Many</a:t>
            </a:r>
          </a:p>
          <a:p>
            <a:pPr lvl="1">
              <a:buClr>
                <a:schemeClr val="accent3"/>
              </a:buClr>
            </a:pPr>
            <a:endPar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Database Relations type</a:t>
            </a:r>
          </a:p>
        </p:txBody>
      </p:sp>
    </p:spTree>
    <p:extLst>
      <p:ext uri="{BB962C8B-B14F-4D97-AF65-F5344CB8AC3E}">
        <p14:creationId xmlns:p14="http://schemas.microsoft.com/office/powerpoint/2010/main" val="159989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F3C1-66E1-BA58-58E0-1A0F1EB5396C}"/>
              </a:ext>
            </a:extLst>
          </p:cNvPr>
          <p:cNvSpPr txBox="1"/>
          <p:nvPr/>
        </p:nvSpPr>
        <p:spPr>
          <a:xfrm>
            <a:off x="778518" y="1342330"/>
            <a:ext cx="7467114" cy="830997"/>
          </a:xfrm>
          <a:prstGeom prst="rect">
            <a:avLst/>
          </a:prstGeom>
          <a:noFill/>
        </p:spPr>
        <p:txBody>
          <a:bodyPr wrap="square" rtlCol="0">
            <a:spAutoFit/>
          </a:bodyPr>
          <a:lstStyle/>
          <a:p>
            <a:pPr lvl="1">
              <a:buClr>
                <a:schemeClr val="accent3"/>
              </a:buClr>
            </a:pPr>
            <a:r>
              <a:rPr lang="en-US" sz="24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 row in table A can have only one matching row in table B, and vice versa. (This is not a common relationship type)</a:t>
            </a:r>
          </a:p>
        </p:txBody>
      </p:sp>
      <p:sp>
        <p:nvSpPr>
          <p:cNvPr id="4" name="Google Shape;1131;p91">
            <a:extLst>
              <a:ext uri="{FF2B5EF4-FFF2-40B4-BE49-F238E27FC236}">
                <a16:creationId xmlns:a16="http://schemas.microsoft.com/office/drawing/2014/main" id="{4BFA05B3-4792-C210-37F3-00D44AC5D16E}"/>
              </a:ext>
            </a:extLst>
          </p:cNvPr>
          <p:cNvSpPr txBox="1">
            <a:spLocks/>
          </p:cNvSpPr>
          <p:nvPr/>
        </p:nvSpPr>
        <p:spPr>
          <a:xfrm>
            <a:off x="778518" y="405885"/>
            <a:ext cx="5150100" cy="4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3200" dirty="0">
                <a:solidFill>
                  <a:schemeClr val="accent5"/>
                </a:solidFill>
                <a:latin typeface="Calibri" panose="020F0502020204030204" pitchFamily="34" charset="0"/>
                <a:ea typeface="Calibri" panose="020F0502020204030204" pitchFamily="34" charset="0"/>
                <a:cs typeface="Calibri" panose="020F0502020204030204" pitchFamily="34" charset="0"/>
              </a:rPr>
              <a:t>One-to-One Relationship</a:t>
            </a:r>
          </a:p>
        </p:txBody>
      </p:sp>
      <p:pic>
        <p:nvPicPr>
          <p:cNvPr id="7" name="Picture 6">
            <a:extLst>
              <a:ext uri="{FF2B5EF4-FFF2-40B4-BE49-F238E27FC236}">
                <a16:creationId xmlns:a16="http://schemas.microsoft.com/office/drawing/2014/main" id="{DD950F06-8142-D220-D140-405246F457B3}"/>
              </a:ext>
            </a:extLst>
          </p:cNvPr>
          <p:cNvPicPr>
            <a:picLocks noChangeAspect="1"/>
          </p:cNvPicPr>
          <p:nvPr/>
        </p:nvPicPr>
        <p:blipFill>
          <a:blip r:embed="rId2"/>
          <a:stretch>
            <a:fillRect/>
          </a:stretch>
        </p:blipFill>
        <p:spPr>
          <a:xfrm>
            <a:off x="2880361" y="2380706"/>
            <a:ext cx="6046490" cy="2549163"/>
          </a:xfrm>
          <a:prstGeom prst="rect">
            <a:avLst/>
          </a:prstGeom>
        </p:spPr>
      </p:pic>
    </p:spTree>
    <p:extLst>
      <p:ext uri="{BB962C8B-B14F-4D97-AF65-F5344CB8AC3E}">
        <p14:creationId xmlns:p14="http://schemas.microsoft.com/office/powerpoint/2010/main" val="358947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6745</TotalTime>
  <Words>2089</Words>
  <Application>Microsoft Office PowerPoint</Application>
  <PresentationFormat>On-screen Show (16:9)</PresentationFormat>
  <Paragraphs>233</Paragraphs>
  <Slides>76</Slides>
  <Notes>31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-apple-system</vt:lpstr>
      <vt:lpstr>Söhne</vt:lpstr>
      <vt:lpstr>Rubik Medium</vt:lpstr>
      <vt:lpstr>Montserrat</vt:lpstr>
      <vt:lpstr>Calibri</vt:lpstr>
      <vt:lpstr>Arial</vt:lpstr>
      <vt:lpstr>Abel</vt:lpstr>
      <vt:lpstr>system-ui</vt:lpstr>
      <vt:lpstr>Wingdings</vt:lpstr>
      <vt:lpstr>Custal Project Proposal by Slidesgo</vt:lpstr>
      <vt:lpstr>Database Normalization</vt:lpstr>
      <vt:lpstr>TABLE OF CONTENTS</vt:lpstr>
      <vt:lpstr>Revision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Normalization</dc:title>
  <dc:creator>zyad</dc:creator>
  <cp:lastModifiedBy>زياد محمود على محمود</cp:lastModifiedBy>
  <cp:revision>7</cp:revision>
  <dcterms:modified xsi:type="dcterms:W3CDTF">2023-11-23T16:20:37Z</dcterms:modified>
</cp:coreProperties>
</file>