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9" r:id="rId3"/>
    <p:sldId id="258" r:id="rId4"/>
    <p:sldId id="263" r:id="rId5"/>
    <p:sldId id="265" r:id="rId6"/>
    <p:sldId id="264" r:id="rId7"/>
    <p:sldId id="266" r:id="rId8"/>
    <p:sldId id="267" r:id="rId9"/>
    <p:sldId id="268"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9999FF"/>
    <a:srgbClr val="FE9202"/>
    <a:srgbClr val="E7FF01"/>
    <a:srgbClr val="E39A39"/>
    <a:srgbClr val="1D3A00"/>
    <a:srgbClr val="5EEC3C"/>
    <a:srgbClr val="990099"/>
    <a:srgbClr val="CC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2" autoAdjust="0"/>
  </p:normalViewPr>
  <p:slideViewPr>
    <p:cSldViewPr>
      <p:cViewPr>
        <p:scale>
          <a:sx n="100" d="100"/>
          <a:sy n="100" d="100"/>
        </p:scale>
        <p:origin x="-432" y="3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2022-07-13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dirty="0"/>
          </a:p>
        </p:txBody>
      </p:sp>
    </p:spTree>
    <p:extLst>
      <p:ext uri="{BB962C8B-B14F-4D97-AF65-F5344CB8AC3E}">
        <p14:creationId xmlns:p14="http://schemas.microsoft.com/office/powerpoint/2010/main" val="3393648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15</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16</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17</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18</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19</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20</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43580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11</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13</a:t>
            </a:fld>
            <a:endParaRPr lang="en-US" dirty="0"/>
          </a:p>
        </p:txBody>
      </p:sp>
    </p:spTree>
    <p:extLst>
      <p:ext uri="{BB962C8B-B14F-4D97-AF65-F5344CB8AC3E}">
        <p14:creationId xmlns:p14="http://schemas.microsoft.com/office/powerpoint/2010/main" val="43580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F533E96-F078-4B3D-A8F4-F1AF21EBC357}" type="slidenum">
              <a:rPr lang="en-US" smtClean="0"/>
              <a:t>14</a:t>
            </a:fld>
            <a:endParaRPr lang="en-US" dirty="0"/>
          </a:p>
        </p:txBody>
      </p:sp>
    </p:spTree>
    <p:extLst>
      <p:ext uri="{BB962C8B-B14F-4D97-AF65-F5344CB8AC3E}">
        <p14:creationId xmlns:p14="http://schemas.microsoft.com/office/powerpoint/2010/main" val="435804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113635"/>
            <a:ext cx="7177135"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365195" y="3946095"/>
            <a:ext cx="7164342" cy="610821"/>
          </a:xfrm>
        </p:spPr>
        <p:txBody>
          <a:bodyPr>
            <a:normAutofit/>
          </a:bodyPr>
          <a:lstStyle>
            <a:lvl1pPr marL="0" indent="0" algn="r">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81762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78868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413610" cy="381762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2022-07-13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2022-07-13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1960930"/>
            <a:ext cx="3512215" cy="1374345"/>
          </a:xfrm>
        </p:spPr>
        <p:txBody>
          <a:bodyPr>
            <a:normAutofit/>
          </a:bodyPr>
          <a:lstStyle/>
          <a:p>
            <a:r>
              <a:rPr lang="en-US" sz="3200" b="1" dirty="0">
                <a:latin typeface="Arial Rounded MT Bold" panose="020F0704030504030204" pitchFamily="34" charset="0"/>
                <a:cs typeface="Aldhabi" panose="01000000000000000000" pitchFamily="2" charset="-78"/>
              </a:rPr>
              <a:t>Predict Price </a:t>
            </a:r>
            <a:r>
              <a:rPr lang="en-US" sz="3200" b="1" dirty="0" smtClean="0">
                <a:latin typeface="Arial Rounded MT Bold" panose="020F0704030504030204" pitchFamily="34" charset="0"/>
                <a:cs typeface="Aldhabi" panose="01000000000000000000" pitchFamily="2" charset="-78"/>
              </a:rPr>
              <a:t>of </a:t>
            </a:r>
            <a:br>
              <a:rPr lang="en-US" sz="3200" b="1" dirty="0" smtClean="0">
                <a:latin typeface="Arial Rounded MT Bold" panose="020F0704030504030204" pitchFamily="34" charset="0"/>
                <a:cs typeface="Aldhabi" panose="01000000000000000000" pitchFamily="2" charset="-78"/>
              </a:rPr>
            </a:br>
            <a:r>
              <a:rPr lang="en-US" sz="3200" b="1" dirty="0" smtClean="0">
                <a:latin typeface="Arial Rounded MT Bold" panose="020F0704030504030204" pitchFamily="34" charset="0"/>
                <a:cs typeface="Aldhabi" panose="01000000000000000000" pitchFamily="2" charset="-78"/>
              </a:rPr>
              <a:t>Airline </a:t>
            </a:r>
            <a:r>
              <a:rPr lang="en-US" sz="3200" b="1" dirty="0">
                <a:latin typeface="Arial Rounded MT Bold" panose="020F0704030504030204" pitchFamily="34" charset="0"/>
                <a:cs typeface="Aldhabi" panose="01000000000000000000" pitchFamily="2" charset="-78"/>
              </a:rPr>
              <a:t>Tickets</a:t>
            </a:r>
            <a:endParaRPr lang="en-US" sz="3200" dirty="0"/>
          </a:p>
        </p:txBody>
      </p:sp>
      <p:sp>
        <p:nvSpPr>
          <p:cNvPr id="5" name="TextBox 4"/>
          <p:cNvSpPr txBox="1"/>
          <p:nvPr/>
        </p:nvSpPr>
        <p:spPr>
          <a:xfrm>
            <a:off x="5946345" y="3210981"/>
            <a:ext cx="3054099" cy="276999"/>
          </a:xfrm>
          <a:prstGeom prst="rect">
            <a:avLst/>
          </a:prstGeom>
          <a:noFill/>
        </p:spPr>
        <p:txBody>
          <a:bodyPr wrap="square" rtlCol="1">
            <a:spAutoFit/>
          </a:bodyPr>
          <a:lstStyle/>
          <a:p>
            <a:r>
              <a:rPr lang="en-US" sz="1200" dirty="0">
                <a:solidFill>
                  <a:schemeClr val="bg1"/>
                </a:solidFill>
                <a:latin typeface="Arial Rounded MT Bold" panose="020F0704030504030204" pitchFamily="34" charset="0"/>
              </a:rPr>
              <a:t>Machine learning model project</a:t>
            </a:r>
            <a:endParaRPr lang="en-US" sz="1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4" y="1197405"/>
            <a:ext cx="8246069"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describes the mean value of prices for each airline organization</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891" y="1566737"/>
            <a:ext cx="5344676" cy="2957580"/>
          </a:xfrm>
          <a:prstGeom prst="rect">
            <a:avLst/>
          </a:prstGeom>
        </p:spPr>
      </p:pic>
      <p:sp>
        <p:nvSpPr>
          <p:cNvPr id="3" name="TextBox 2"/>
          <p:cNvSpPr txBox="1"/>
          <p:nvPr/>
        </p:nvSpPr>
        <p:spPr>
          <a:xfrm>
            <a:off x="907080" y="4544812"/>
            <a:ext cx="7845417" cy="369332"/>
          </a:xfrm>
          <a:prstGeom prst="rect">
            <a:avLst/>
          </a:prstGeom>
          <a:noFill/>
        </p:spPr>
        <p:txBody>
          <a:bodyPr wrap="none" rtlCol="1">
            <a:spAutoFit/>
          </a:bodyPr>
          <a:lstStyle/>
          <a:p>
            <a:r>
              <a:rPr lang="en-US" dirty="0"/>
              <a:t>As </a:t>
            </a:r>
            <a:r>
              <a:rPr lang="en-US" dirty="0" smtClean="0"/>
              <a:t>shown (</a:t>
            </a:r>
            <a:r>
              <a:rPr lang="en-US" b="1" dirty="0"/>
              <a:t>barplot</a:t>
            </a:r>
            <a:r>
              <a:rPr lang="en-US" dirty="0"/>
              <a:t>): </a:t>
            </a:r>
            <a:r>
              <a:rPr lang="en-US" dirty="0" smtClean="0"/>
              <a:t>The highest mean of prices belonged to </a:t>
            </a:r>
            <a:r>
              <a:rPr lang="en-AU" b="1" dirty="0">
                <a:solidFill>
                  <a:srgbClr val="9999FF"/>
                </a:solidFill>
              </a:rPr>
              <a:t>Jet Airways </a:t>
            </a:r>
            <a:r>
              <a:rPr lang="en-AU" b="1" dirty="0" smtClean="0">
                <a:solidFill>
                  <a:srgbClr val="9999FF"/>
                </a:solidFill>
              </a:rPr>
              <a:t>Business </a:t>
            </a:r>
            <a:r>
              <a:rPr lang="en-AU" b="1" dirty="0"/>
              <a:t> </a:t>
            </a:r>
          </a:p>
        </p:txBody>
      </p:sp>
    </p:spTree>
    <p:extLst>
      <p:ext uri="{BB962C8B-B14F-4D97-AF65-F5344CB8AC3E}">
        <p14:creationId xmlns:p14="http://schemas.microsoft.com/office/powerpoint/2010/main" val="3381497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4" y="1197405"/>
            <a:ext cx="8246069"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shows the number of trips recorded for each path (Same source&amp;dest.)</a:t>
            </a:r>
            <a:endParaRPr lang="en-US" dirty="0"/>
          </a:p>
        </p:txBody>
      </p:sp>
      <p:sp>
        <p:nvSpPr>
          <p:cNvPr id="3" name="TextBox 2"/>
          <p:cNvSpPr txBox="1"/>
          <p:nvPr/>
        </p:nvSpPr>
        <p:spPr>
          <a:xfrm>
            <a:off x="907080" y="4544812"/>
            <a:ext cx="7100855" cy="369332"/>
          </a:xfrm>
          <a:prstGeom prst="rect">
            <a:avLst/>
          </a:prstGeom>
          <a:noFill/>
        </p:spPr>
        <p:txBody>
          <a:bodyPr wrap="none" rtlCol="1">
            <a:spAutoFit/>
          </a:bodyPr>
          <a:lstStyle/>
          <a:p>
            <a:r>
              <a:rPr lang="en-US" dirty="0"/>
              <a:t>As shown (</a:t>
            </a:r>
            <a:r>
              <a:rPr lang="en-US" b="1" dirty="0"/>
              <a:t>countplot</a:t>
            </a:r>
            <a:r>
              <a:rPr lang="en-US" dirty="0"/>
              <a:t>): </a:t>
            </a:r>
            <a:r>
              <a:rPr lang="en-US" dirty="0" smtClean="0"/>
              <a:t>The highest repeated path is  </a:t>
            </a:r>
            <a:r>
              <a:rPr lang="en-AU" b="1" dirty="0" smtClean="0">
                <a:solidFill>
                  <a:srgbClr val="00B050"/>
                </a:solidFill>
              </a:rPr>
              <a:t>Delhi-to-Cochin </a:t>
            </a:r>
            <a:r>
              <a:rPr lang="en-AU" b="1" dirty="0" smtClean="0"/>
              <a:t>path</a:t>
            </a:r>
            <a:r>
              <a:rPr lang="en-AU" b="1"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220" y="1599538"/>
            <a:ext cx="5919190" cy="2964629"/>
          </a:xfrm>
          <a:prstGeom prst="rect">
            <a:avLst/>
          </a:prstGeom>
        </p:spPr>
      </p:pic>
    </p:spTree>
    <p:extLst>
      <p:ext uri="{BB962C8B-B14F-4D97-AF65-F5344CB8AC3E}">
        <p14:creationId xmlns:p14="http://schemas.microsoft.com/office/powerpoint/2010/main" val="3461632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246069"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shows the mean of prices for each path supported by each airline</a:t>
            </a:r>
            <a:endParaRPr lang="en-US" dirty="0"/>
          </a:p>
        </p:txBody>
      </p:sp>
      <p:sp>
        <p:nvSpPr>
          <p:cNvPr id="3" name="TextBox 2"/>
          <p:cNvSpPr txBox="1"/>
          <p:nvPr/>
        </p:nvSpPr>
        <p:spPr>
          <a:xfrm>
            <a:off x="900222" y="4362198"/>
            <a:ext cx="7343549" cy="646331"/>
          </a:xfrm>
          <a:prstGeom prst="rect">
            <a:avLst/>
          </a:prstGeom>
          <a:noFill/>
        </p:spPr>
        <p:txBody>
          <a:bodyPr wrap="none" rtlCol="1">
            <a:spAutoFit/>
          </a:bodyPr>
          <a:lstStyle/>
          <a:p>
            <a:r>
              <a:rPr lang="en-US" dirty="0"/>
              <a:t>As </a:t>
            </a:r>
            <a:r>
              <a:rPr lang="en-US" dirty="0" smtClean="0"/>
              <a:t>shown (</a:t>
            </a:r>
            <a:r>
              <a:rPr lang="en-US" b="1" dirty="0"/>
              <a:t>barplot</a:t>
            </a:r>
            <a:r>
              <a:rPr lang="en-US" dirty="0"/>
              <a:t>): </a:t>
            </a:r>
            <a:r>
              <a:rPr lang="en-US" dirty="0" smtClean="0"/>
              <a:t>The paths with highest prices at all are  </a:t>
            </a:r>
            <a:r>
              <a:rPr lang="en-AU" b="1" dirty="0" smtClean="0">
                <a:solidFill>
                  <a:srgbClr val="6C1A00"/>
                </a:solidFill>
              </a:rPr>
              <a:t>Delhi-to-Cochin</a:t>
            </a:r>
            <a:r>
              <a:rPr lang="en-AU" b="1" dirty="0" smtClean="0"/>
              <a:t>,</a:t>
            </a:r>
          </a:p>
          <a:p>
            <a:r>
              <a:rPr lang="en-AU" b="1" dirty="0" smtClean="0"/>
              <a:t> </a:t>
            </a:r>
            <a:r>
              <a:rPr lang="en-AU" b="1" dirty="0" smtClean="0">
                <a:solidFill>
                  <a:srgbClr val="C00000"/>
                </a:solidFill>
              </a:rPr>
              <a:t>Banglore-New Delhi</a:t>
            </a:r>
            <a:r>
              <a:rPr lang="en-AU" b="1" dirty="0"/>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35" y="1502815"/>
            <a:ext cx="6852370" cy="2835544"/>
          </a:xfrm>
          <a:prstGeom prst="rect">
            <a:avLst/>
          </a:prstGeom>
        </p:spPr>
      </p:pic>
    </p:spTree>
    <p:extLst>
      <p:ext uri="{BB962C8B-B14F-4D97-AF65-F5344CB8AC3E}">
        <p14:creationId xmlns:p14="http://schemas.microsoft.com/office/powerpoint/2010/main" val="3212824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246069"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shows the number of repetitions of trips those have the same Dep_hour </a:t>
            </a:r>
            <a:endParaRPr lang="en-US" dirty="0"/>
          </a:p>
        </p:txBody>
      </p:sp>
      <p:sp>
        <p:nvSpPr>
          <p:cNvPr id="3" name="TextBox 2"/>
          <p:cNvSpPr txBox="1"/>
          <p:nvPr/>
        </p:nvSpPr>
        <p:spPr>
          <a:xfrm>
            <a:off x="830870" y="4378180"/>
            <a:ext cx="6964850" cy="646331"/>
          </a:xfrm>
          <a:prstGeom prst="rect">
            <a:avLst/>
          </a:prstGeom>
          <a:noFill/>
        </p:spPr>
        <p:txBody>
          <a:bodyPr wrap="square" rtlCol="1">
            <a:spAutoFit/>
          </a:bodyPr>
          <a:lstStyle/>
          <a:p>
            <a:r>
              <a:rPr lang="en-US" dirty="0"/>
              <a:t>As </a:t>
            </a:r>
            <a:r>
              <a:rPr lang="en-US" dirty="0" smtClean="0"/>
              <a:t>shown (</a:t>
            </a:r>
            <a:r>
              <a:rPr lang="en-US" b="1" dirty="0" smtClean="0"/>
              <a:t>countplot</a:t>
            </a:r>
            <a:r>
              <a:rPr lang="en-US" dirty="0"/>
              <a:t>): Most of the flights took off during the period from 7 </a:t>
            </a:r>
            <a:r>
              <a:rPr lang="en-US" dirty="0" smtClean="0"/>
              <a:t>to 9 Am</a:t>
            </a:r>
            <a:endParaRPr lang="en-AU"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63" y="1405727"/>
            <a:ext cx="7883884" cy="2993290"/>
          </a:xfrm>
          <a:prstGeom prst="rect">
            <a:avLst/>
          </a:prstGeom>
        </p:spPr>
      </p:pic>
    </p:spTree>
    <p:extLst>
      <p:ext uri="{BB962C8B-B14F-4D97-AF65-F5344CB8AC3E}">
        <p14:creationId xmlns:p14="http://schemas.microsoft.com/office/powerpoint/2010/main" val="2035456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398777"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shows the number of repetitions of trips those have the same Arrival_hour </a:t>
            </a:r>
            <a:endParaRPr lang="en-US" dirty="0"/>
          </a:p>
        </p:txBody>
      </p:sp>
      <p:sp>
        <p:nvSpPr>
          <p:cNvPr id="3" name="TextBox 2"/>
          <p:cNvSpPr txBox="1"/>
          <p:nvPr/>
        </p:nvSpPr>
        <p:spPr>
          <a:xfrm>
            <a:off x="813955" y="4417813"/>
            <a:ext cx="7575670" cy="369332"/>
          </a:xfrm>
          <a:prstGeom prst="rect">
            <a:avLst/>
          </a:prstGeom>
          <a:noFill/>
        </p:spPr>
        <p:txBody>
          <a:bodyPr wrap="square" rtlCol="1">
            <a:spAutoFit/>
          </a:bodyPr>
          <a:lstStyle/>
          <a:p>
            <a:r>
              <a:rPr lang="en-US" dirty="0"/>
              <a:t>As </a:t>
            </a:r>
            <a:r>
              <a:rPr lang="en-US" dirty="0" smtClean="0"/>
              <a:t>shown (</a:t>
            </a:r>
            <a:r>
              <a:rPr lang="en-US" b="1" dirty="0" smtClean="0"/>
              <a:t>countplot</a:t>
            </a:r>
            <a:r>
              <a:rPr lang="en-US" dirty="0"/>
              <a:t>): </a:t>
            </a:r>
            <a:r>
              <a:rPr lang="en-US" dirty="0" smtClean="0"/>
              <a:t>Most </a:t>
            </a:r>
            <a:r>
              <a:rPr lang="en-US" dirty="0"/>
              <a:t>flights land at </a:t>
            </a:r>
            <a:r>
              <a:rPr lang="en-US" dirty="0" smtClean="0"/>
              <a:t>4 am, 12 pm </a:t>
            </a:r>
            <a:r>
              <a:rPr lang="en-US" dirty="0"/>
              <a:t>and </a:t>
            </a:r>
            <a:r>
              <a:rPr lang="en-US" dirty="0" smtClean="0"/>
              <a:t>7 </a:t>
            </a:r>
            <a:r>
              <a:rPr lang="en-US" dirty="0"/>
              <a:t>pm</a:t>
            </a:r>
            <a:endParaRPr lang="en-AU"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27" y="1414033"/>
            <a:ext cx="7931510" cy="2924364"/>
          </a:xfrm>
          <a:prstGeom prst="rect">
            <a:avLst/>
          </a:prstGeom>
        </p:spPr>
      </p:pic>
    </p:spTree>
    <p:extLst>
      <p:ext uri="{BB962C8B-B14F-4D97-AF65-F5344CB8AC3E}">
        <p14:creationId xmlns:p14="http://schemas.microsoft.com/office/powerpoint/2010/main" val="462798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398777" cy="36933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plot shows the number of trips those occurred in the same month </a:t>
            </a:r>
            <a:endParaRPr lang="en-US" dirty="0"/>
          </a:p>
        </p:txBody>
      </p:sp>
      <p:sp>
        <p:nvSpPr>
          <p:cNvPr id="3" name="TextBox 2"/>
          <p:cNvSpPr txBox="1"/>
          <p:nvPr/>
        </p:nvSpPr>
        <p:spPr>
          <a:xfrm>
            <a:off x="813955" y="4417813"/>
            <a:ext cx="7575670" cy="646331"/>
          </a:xfrm>
          <a:prstGeom prst="rect">
            <a:avLst/>
          </a:prstGeom>
          <a:noFill/>
        </p:spPr>
        <p:txBody>
          <a:bodyPr wrap="square" rtlCol="1">
            <a:spAutoFit/>
          </a:bodyPr>
          <a:lstStyle/>
          <a:p>
            <a:r>
              <a:rPr lang="en-US" dirty="0"/>
              <a:t>As </a:t>
            </a:r>
            <a:r>
              <a:rPr lang="en-US" dirty="0" smtClean="0"/>
              <a:t>shown (</a:t>
            </a:r>
            <a:r>
              <a:rPr lang="en-US" b="1" dirty="0" smtClean="0"/>
              <a:t>countplot</a:t>
            </a:r>
            <a:r>
              <a:rPr lang="en-US" dirty="0"/>
              <a:t>): </a:t>
            </a:r>
            <a:r>
              <a:rPr lang="en-US" dirty="0" smtClean="0"/>
              <a:t>Most flights happened in March, May and June (</a:t>
            </a:r>
            <a:r>
              <a:rPr lang="en-US" b="1" dirty="0" smtClean="0">
                <a:solidFill>
                  <a:srgbClr val="C00000"/>
                </a:solidFill>
              </a:rPr>
              <a:t>it </a:t>
            </a:r>
            <a:r>
              <a:rPr lang="en-US" b="1" dirty="0">
                <a:solidFill>
                  <a:srgbClr val="C00000"/>
                </a:solidFill>
              </a:rPr>
              <a:t>may related to </a:t>
            </a:r>
            <a:r>
              <a:rPr lang="en-US" b="1" dirty="0" smtClean="0">
                <a:solidFill>
                  <a:srgbClr val="C00000"/>
                </a:solidFill>
              </a:rPr>
              <a:t>public </a:t>
            </a:r>
            <a:r>
              <a:rPr lang="en-US" b="1" dirty="0">
                <a:solidFill>
                  <a:srgbClr val="C00000"/>
                </a:solidFill>
              </a:rPr>
              <a:t>holidays in India</a:t>
            </a:r>
            <a:r>
              <a:rPr lang="en-US" dirty="0"/>
              <a:t>)</a:t>
            </a:r>
            <a:endParaRPr lang="en-AU"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75" y="1493900"/>
            <a:ext cx="7931510" cy="3005670"/>
          </a:xfrm>
          <a:prstGeom prst="rect">
            <a:avLst/>
          </a:prstGeom>
        </p:spPr>
      </p:pic>
    </p:spTree>
    <p:extLst>
      <p:ext uri="{BB962C8B-B14F-4D97-AF65-F5344CB8AC3E}">
        <p14:creationId xmlns:p14="http://schemas.microsoft.com/office/powerpoint/2010/main" val="255606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68999" y="1197405"/>
            <a:ext cx="4199388" cy="2862322"/>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map declared the correlation  between featured columns and price column.</a:t>
            </a:r>
          </a:p>
          <a:p>
            <a:pPr marL="285750" indent="-285750">
              <a:buFont typeface="Arial" panose="020B0604020202020204" pitchFamily="34" charset="0"/>
              <a:buChar char="•"/>
            </a:pPr>
            <a:endParaRPr lang="en-US" dirty="0"/>
          </a:p>
          <a:p>
            <a:endParaRPr lang="en-US" dirty="0" smtClean="0"/>
          </a:p>
          <a:p>
            <a:pPr marL="285750" indent="-285750">
              <a:buFont typeface="Arial" panose="020B0604020202020204" pitchFamily="34" charset="0"/>
              <a:buChar char="•"/>
            </a:pPr>
            <a:r>
              <a:rPr lang="en-US" dirty="0"/>
              <a:t>As shown (</a:t>
            </a:r>
            <a:r>
              <a:rPr lang="en-US" b="1" dirty="0"/>
              <a:t>Heatmap</a:t>
            </a:r>
            <a:r>
              <a:rPr lang="en-US" dirty="0"/>
              <a:t>): Most correlated columns to price are (</a:t>
            </a:r>
            <a:r>
              <a:rPr lang="en-US" b="1" dirty="0">
                <a:solidFill>
                  <a:srgbClr val="C00000"/>
                </a:solidFill>
              </a:rPr>
              <a:t>Total_Stops &amp; Duration_Hour</a:t>
            </a:r>
            <a:r>
              <a:rPr lang="en-US" dirty="0"/>
              <a:t>)</a:t>
            </a:r>
            <a:endParaRPr lang="en-AU"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692" y="1077202"/>
            <a:ext cx="4424451" cy="3997076"/>
          </a:xfrm>
          <a:prstGeom prst="rect">
            <a:avLst/>
          </a:prstGeom>
        </p:spPr>
      </p:pic>
    </p:spTree>
    <p:extLst>
      <p:ext uri="{BB962C8B-B14F-4D97-AF65-F5344CB8AC3E}">
        <p14:creationId xmlns:p14="http://schemas.microsoft.com/office/powerpoint/2010/main" val="3010456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398777"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a:t>
            </a:r>
            <a:r>
              <a:rPr lang="en-US" b="1" dirty="0" smtClean="0"/>
              <a:t>distplot</a:t>
            </a:r>
            <a:r>
              <a:rPr lang="en-US" dirty="0" smtClean="0"/>
              <a:t> shows </a:t>
            </a:r>
            <a:r>
              <a:rPr lang="en-US" dirty="0"/>
              <a:t>the </a:t>
            </a:r>
            <a:r>
              <a:rPr lang="en-US" dirty="0" smtClean="0"/>
              <a:t>Distribution of the price in dataset, and </a:t>
            </a:r>
            <a:r>
              <a:rPr lang="en-US" b="1" dirty="0" smtClean="0"/>
              <a:t>boxplot </a:t>
            </a:r>
            <a:r>
              <a:rPr lang="en-US" dirty="0" smtClean="0"/>
              <a:t>shows the price outliers. </a:t>
            </a:r>
            <a:endParaRPr lang="en-US" b="1" dirty="0"/>
          </a:p>
        </p:txBody>
      </p:sp>
      <p:sp>
        <p:nvSpPr>
          <p:cNvPr id="3" name="TextBox 2"/>
          <p:cNvSpPr txBox="1"/>
          <p:nvPr/>
        </p:nvSpPr>
        <p:spPr>
          <a:xfrm>
            <a:off x="813955" y="4251505"/>
            <a:ext cx="7575670" cy="646331"/>
          </a:xfrm>
          <a:prstGeom prst="rect">
            <a:avLst/>
          </a:prstGeom>
          <a:noFill/>
        </p:spPr>
        <p:txBody>
          <a:bodyPr wrap="square" rtlCol="1">
            <a:spAutoFit/>
          </a:bodyPr>
          <a:lstStyle/>
          <a:p>
            <a:r>
              <a:rPr lang="en-US" dirty="0"/>
              <a:t>As </a:t>
            </a:r>
            <a:r>
              <a:rPr lang="en-US" dirty="0" smtClean="0"/>
              <a:t>shown (</a:t>
            </a:r>
            <a:r>
              <a:rPr lang="en-US" b="1" dirty="0" smtClean="0"/>
              <a:t>distplot</a:t>
            </a:r>
            <a:r>
              <a:rPr lang="en-US" b="1" dirty="0"/>
              <a:t> &amp; boxplot</a:t>
            </a:r>
            <a:r>
              <a:rPr lang="en-US" dirty="0" smtClean="0"/>
              <a:t>): Most prices repeated between 5,000 to 10,000 pound, and data outliers above 40,000 pound.  </a:t>
            </a:r>
            <a:endParaRPr lang="en-AU"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15" y="1502815"/>
            <a:ext cx="7339723" cy="2834707"/>
          </a:xfrm>
          <a:prstGeom prst="rect">
            <a:avLst/>
          </a:prstGeom>
        </p:spPr>
      </p:pic>
    </p:spTree>
    <p:extLst>
      <p:ext uri="{BB962C8B-B14F-4D97-AF65-F5344CB8AC3E}">
        <p14:creationId xmlns:p14="http://schemas.microsoft.com/office/powerpoint/2010/main" val="2342905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398777"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a:t>
            </a:r>
            <a:r>
              <a:rPr lang="en-US" b="1" dirty="0" smtClean="0"/>
              <a:t>distplot</a:t>
            </a:r>
            <a:r>
              <a:rPr lang="en-US" dirty="0" smtClean="0"/>
              <a:t> shows </a:t>
            </a:r>
            <a:r>
              <a:rPr lang="en-US" dirty="0"/>
              <a:t>the </a:t>
            </a:r>
            <a:r>
              <a:rPr lang="en-US" dirty="0" smtClean="0"/>
              <a:t>Distribution of the price in dataset, and </a:t>
            </a:r>
            <a:r>
              <a:rPr lang="en-US" b="1" dirty="0" smtClean="0"/>
              <a:t>boxplot </a:t>
            </a:r>
            <a:r>
              <a:rPr lang="en-US" dirty="0" smtClean="0"/>
              <a:t>shows the price outliers getting removed. </a:t>
            </a:r>
            <a:endParaRPr lang="en-US" b="1" dirty="0"/>
          </a:p>
        </p:txBody>
      </p:sp>
      <p:sp>
        <p:nvSpPr>
          <p:cNvPr id="3" name="TextBox 2"/>
          <p:cNvSpPr txBox="1"/>
          <p:nvPr/>
        </p:nvSpPr>
        <p:spPr>
          <a:xfrm>
            <a:off x="770680" y="4523533"/>
            <a:ext cx="7575670" cy="369332"/>
          </a:xfrm>
          <a:prstGeom prst="rect">
            <a:avLst/>
          </a:prstGeom>
          <a:noFill/>
        </p:spPr>
        <p:txBody>
          <a:bodyPr wrap="square" rtlCol="1">
            <a:spAutoFit/>
          </a:bodyPr>
          <a:lstStyle/>
          <a:p>
            <a:r>
              <a:rPr lang="en-US" dirty="0"/>
              <a:t>As </a:t>
            </a:r>
            <a:r>
              <a:rPr lang="en-US" dirty="0" smtClean="0"/>
              <a:t>shown (</a:t>
            </a:r>
            <a:r>
              <a:rPr lang="en-US" b="1" dirty="0" smtClean="0"/>
              <a:t>boxplot</a:t>
            </a:r>
            <a:r>
              <a:rPr lang="en-US" dirty="0" smtClean="0"/>
              <a:t>): We removed price outliers that above 40,000 pound.  </a:t>
            </a:r>
            <a:endParaRPr lang="en-AU"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20" y="1686892"/>
            <a:ext cx="7336695" cy="2836641"/>
          </a:xfrm>
          <a:prstGeom prst="rect">
            <a:avLst/>
          </a:prstGeom>
        </p:spPr>
      </p:pic>
    </p:spTree>
    <p:extLst>
      <p:ext uri="{BB962C8B-B14F-4D97-AF65-F5344CB8AC3E}">
        <p14:creationId xmlns:p14="http://schemas.microsoft.com/office/powerpoint/2010/main" val="2440412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Data analysis</a:t>
            </a:r>
            <a:endParaRPr lang="en-US" dirty="0"/>
          </a:p>
        </p:txBody>
      </p:sp>
      <p:sp>
        <p:nvSpPr>
          <p:cNvPr id="11" name="TextBox 10"/>
          <p:cNvSpPr txBox="1"/>
          <p:nvPr/>
        </p:nvSpPr>
        <p:spPr>
          <a:xfrm>
            <a:off x="448963" y="1044700"/>
            <a:ext cx="8398777"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This </a:t>
            </a:r>
            <a:r>
              <a:rPr lang="en-US" b="1" dirty="0" smtClean="0"/>
              <a:t>distplot</a:t>
            </a:r>
            <a:r>
              <a:rPr lang="en-US" dirty="0" smtClean="0"/>
              <a:t> shows </a:t>
            </a:r>
            <a:r>
              <a:rPr lang="en-US" dirty="0"/>
              <a:t>the </a:t>
            </a:r>
            <a:r>
              <a:rPr lang="en-US" dirty="0" smtClean="0"/>
              <a:t>Distribution of the price in dataset after applying log transformation to price column, and </a:t>
            </a:r>
            <a:r>
              <a:rPr lang="en-US" b="1" dirty="0" smtClean="0"/>
              <a:t>boxplot </a:t>
            </a:r>
            <a:r>
              <a:rPr lang="en-US" dirty="0" smtClean="0"/>
              <a:t>shows the price outliers. </a:t>
            </a:r>
            <a:endParaRPr lang="en-US" b="1" dirty="0"/>
          </a:p>
        </p:txBody>
      </p:sp>
      <p:sp>
        <p:nvSpPr>
          <p:cNvPr id="3" name="TextBox 2"/>
          <p:cNvSpPr txBox="1"/>
          <p:nvPr/>
        </p:nvSpPr>
        <p:spPr>
          <a:xfrm>
            <a:off x="770680" y="4556915"/>
            <a:ext cx="7575670" cy="369332"/>
          </a:xfrm>
          <a:prstGeom prst="rect">
            <a:avLst/>
          </a:prstGeom>
          <a:noFill/>
        </p:spPr>
        <p:txBody>
          <a:bodyPr wrap="square" rtlCol="1">
            <a:spAutoFit/>
          </a:bodyPr>
          <a:lstStyle/>
          <a:p>
            <a:r>
              <a:rPr lang="en-US" dirty="0"/>
              <a:t>As </a:t>
            </a:r>
            <a:r>
              <a:rPr lang="en-US" dirty="0" smtClean="0"/>
              <a:t>shown (</a:t>
            </a:r>
            <a:r>
              <a:rPr lang="en-US" b="1" dirty="0" smtClean="0"/>
              <a:t>boxplot</a:t>
            </a:r>
            <a:r>
              <a:rPr lang="en-US" dirty="0" smtClean="0"/>
              <a:t>): We removed price outliers that above 40,000 pound.  </a:t>
            </a:r>
            <a:endParaRPr lang="en-AU"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645" y="1748728"/>
            <a:ext cx="7160830" cy="2846592"/>
          </a:xfrm>
          <a:prstGeom prst="rect">
            <a:avLst/>
          </a:prstGeom>
        </p:spPr>
      </p:pic>
    </p:spTree>
    <p:extLst>
      <p:ext uri="{BB962C8B-B14F-4D97-AF65-F5344CB8AC3E}">
        <p14:creationId xmlns:p14="http://schemas.microsoft.com/office/powerpoint/2010/main" val="2740595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1240" y="281175"/>
            <a:ext cx="6413610" cy="788682"/>
          </a:xfrm>
        </p:spPr>
        <p:txBody>
          <a:bodyPr>
            <a:normAutofit/>
          </a:bodyPr>
          <a:lstStyle/>
          <a:p>
            <a:r>
              <a:rPr lang="en-US" dirty="0" smtClean="0">
                <a:latin typeface="Arial Rounded MT Bold" panose="020F0704030504030204" pitchFamily="34" charset="0"/>
              </a:rPr>
              <a:t>CONTENT</a:t>
            </a:r>
            <a:endParaRPr lang="en-US" dirty="0">
              <a:latin typeface="Arial Rounded MT Bold" panose="020F0704030504030204" pitchFamily="34" charset="0"/>
            </a:endParaRPr>
          </a:p>
        </p:txBody>
      </p:sp>
      <p:sp>
        <p:nvSpPr>
          <p:cNvPr id="5" name="Content Placeholder 4"/>
          <p:cNvSpPr>
            <a:spLocks noGrp="1"/>
          </p:cNvSpPr>
          <p:nvPr>
            <p:ph idx="1"/>
          </p:nvPr>
        </p:nvSpPr>
        <p:spPr>
          <a:xfrm>
            <a:off x="3044950" y="1197405"/>
            <a:ext cx="6413610" cy="2901394"/>
          </a:xfrm>
        </p:spPr>
        <p:txBody>
          <a:bodyPr/>
          <a:lstStyle/>
          <a:p>
            <a:r>
              <a:rPr lang="en-US" dirty="0">
                <a:latin typeface="Arial Rounded MT Bold" panose="020F0704030504030204" pitchFamily="34" charset="0"/>
              </a:rPr>
              <a:t>Overview</a:t>
            </a:r>
          </a:p>
          <a:p>
            <a:r>
              <a:rPr lang="en-US" dirty="0" smtClean="0">
                <a:latin typeface="Arial Rounded MT Bold" panose="020F0704030504030204" pitchFamily="34" charset="0"/>
              </a:rPr>
              <a:t>About </a:t>
            </a:r>
            <a:r>
              <a:rPr lang="en-US" dirty="0">
                <a:latin typeface="Arial Rounded MT Bold" panose="020F0704030504030204" pitchFamily="34" charset="0"/>
              </a:rPr>
              <a:t>dataset </a:t>
            </a:r>
            <a:endParaRPr lang="en-US" dirty="0" smtClean="0">
              <a:latin typeface="Arial Rounded MT Bold" panose="020F0704030504030204" pitchFamily="34" charset="0"/>
            </a:endParaRPr>
          </a:p>
          <a:p>
            <a:r>
              <a:rPr lang="en-US" dirty="0">
                <a:latin typeface="Arial Rounded MT Bold" panose="020F0704030504030204" pitchFamily="34" charset="0"/>
              </a:rPr>
              <a:t>Domain </a:t>
            </a:r>
            <a:r>
              <a:rPr lang="en-US" dirty="0" smtClean="0">
                <a:latin typeface="Arial Rounded MT Bold" panose="020F0704030504030204" pitchFamily="34" charset="0"/>
              </a:rPr>
              <a:t>study</a:t>
            </a:r>
            <a:endParaRPr lang="en-US" dirty="0">
              <a:latin typeface="Arial Rounded MT Bold" panose="020F0704030504030204" pitchFamily="34" charset="0"/>
            </a:endParaRPr>
          </a:p>
          <a:p>
            <a:r>
              <a:rPr lang="en-US" dirty="0">
                <a:latin typeface="Arial Rounded MT Bold" panose="020F0704030504030204" pitchFamily="34" charset="0"/>
              </a:rPr>
              <a:t>Data </a:t>
            </a:r>
            <a:r>
              <a:rPr lang="en-US" dirty="0" smtClean="0">
                <a:latin typeface="Arial Rounded MT Bold" panose="020F0704030504030204" pitchFamily="34" charset="0"/>
              </a:rPr>
              <a:t>Analysis</a:t>
            </a:r>
          </a:p>
          <a:p>
            <a:r>
              <a:rPr lang="en-AU" dirty="0">
                <a:latin typeface="Arial Rounded MT Bold" panose="020F0704030504030204" pitchFamily="34" charset="0"/>
              </a:rPr>
              <a:t>Apply linear </a:t>
            </a:r>
            <a:r>
              <a:rPr lang="en-AU" dirty="0" smtClean="0">
                <a:latin typeface="Arial Rounded MT Bold" panose="020F0704030504030204" pitchFamily="34" charset="0"/>
              </a:rPr>
              <a:t>regression (ML)</a:t>
            </a:r>
            <a:endParaRPr lang="en-US" dirty="0">
              <a:latin typeface="Arial Rounded MT Bold" panose="020F0704030504030204" pitchFamily="34"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7155" y="128470"/>
            <a:ext cx="8093365" cy="763525"/>
          </a:xfrm>
        </p:spPr>
        <p:txBody>
          <a:bodyPr>
            <a:normAutofit/>
          </a:bodyPr>
          <a:lstStyle/>
          <a:p>
            <a:r>
              <a:rPr lang="en-AU" dirty="0" smtClean="0">
                <a:effectLst/>
              </a:rPr>
              <a:t>Apply linear </a:t>
            </a:r>
            <a:r>
              <a:rPr lang="en-AU" dirty="0">
                <a:effectLst/>
              </a:rPr>
              <a:t>r</a:t>
            </a:r>
            <a:r>
              <a:rPr lang="en-AU" dirty="0" smtClean="0">
                <a:effectLst/>
              </a:rPr>
              <a:t>egression</a:t>
            </a:r>
            <a:endParaRPr lang="en-US" dirty="0"/>
          </a:p>
        </p:txBody>
      </p:sp>
      <p:sp>
        <p:nvSpPr>
          <p:cNvPr id="11" name="TextBox 10"/>
          <p:cNvSpPr txBox="1"/>
          <p:nvPr/>
        </p:nvSpPr>
        <p:spPr>
          <a:xfrm>
            <a:off x="448963" y="1044700"/>
            <a:ext cx="8398777" cy="1754326"/>
          </a:xfrm>
          <a:prstGeom prst="rect">
            <a:avLst/>
          </a:prstGeom>
          <a:noFill/>
        </p:spPr>
        <p:txBody>
          <a:bodyPr wrap="square" rtlCol="1">
            <a:spAutoFit/>
          </a:bodyPr>
          <a:lstStyle/>
          <a:p>
            <a:pPr marL="342900" indent="-342900">
              <a:buFont typeface="+mj-lt"/>
              <a:buAutoNum type="arabicParenR"/>
            </a:pPr>
            <a:r>
              <a:rPr lang="en-US" dirty="0" smtClean="0"/>
              <a:t>Converting all categorical data </a:t>
            </a:r>
            <a:r>
              <a:rPr lang="en-US" dirty="0"/>
              <a:t>into numerical by </a:t>
            </a:r>
            <a:r>
              <a:rPr lang="en-US" sz="1600" dirty="0" smtClean="0"/>
              <a:t>.get_dummies() </a:t>
            </a:r>
            <a:r>
              <a:rPr lang="en-US" dirty="0"/>
              <a:t>m</a:t>
            </a:r>
            <a:r>
              <a:rPr lang="en-US" dirty="0" smtClean="0"/>
              <a:t>ethod.</a:t>
            </a:r>
          </a:p>
          <a:p>
            <a:pPr marL="342900" indent="-342900">
              <a:buFont typeface="+mj-lt"/>
              <a:buAutoNum type="arabicParenR"/>
            </a:pPr>
            <a:r>
              <a:rPr lang="en-US" dirty="0" smtClean="0"/>
              <a:t>Removing all unnecessary columns.</a:t>
            </a:r>
          </a:p>
          <a:p>
            <a:pPr marL="342900" indent="-342900">
              <a:buFont typeface="+mj-lt"/>
              <a:buAutoNum type="arabicParenR"/>
            </a:pPr>
            <a:r>
              <a:rPr lang="en-US" dirty="0"/>
              <a:t>Input all </a:t>
            </a:r>
            <a:r>
              <a:rPr lang="en-US" dirty="0" smtClean="0"/>
              <a:t>remaining columns except price column as features of the model.</a:t>
            </a:r>
          </a:p>
          <a:p>
            <a:pPr marL="342900" indent="-342900">
              <a:buFont typeface="+mj-lt"/>
              <a:buAutoNum type="arabicParenR"/>
            </a:pPr>
            <a:r>
              <a:rPr lang="en-US" dirty="0" smtClean="0"/>
              <a:t>Then train them and test.</a:t>
            </a:r>
          </a:p>
          <a:p>
            <a:pPr marL="342900" indent="-342900">
              <a:buFont typeface="+mj-lt"/>
              <a:buAutoNum type="arabicParenR"/>
            </a:pPr>
            <a:r>
              <a:rPr lang="en-US" dirty="0" smtClean="0"/>
              <a:t>Prediction stage:</a:t>
            </a:r>
          </a:p>
          <a:p>
            <a:r>
              <a:rPr lang="en-US" dirty="0"/>
              <a:t> </a:t>
            </a:r>
            <a:endParaRPr lang="en-US"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98" t="31292" r="25842" b="21702"/>
          <a:stretch/>
        </p:blipFill>
        <p:spPr bwMode="auto">
          <a:xfrm>
            <a:off x="1670605" y="2477720"/>
            <a:ext cx="5340020" cy="244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805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08475" y="1197405"/>
            <a:ext cx="4428445" cy="1200329"/>
          </a:xfrm>
          <a:prstGeom prst="rect">
            <a:avLst/>
          </a:prstGeom>
          <a:noFill/>
        </p:spPr>
        <p:txBody>
          <a:bodyPr wrap="square" rtlCol="1">
            <a:spAutoFit/>
          </a:bodyPr>
          <a:lstStyle/>
          <a:p>
            <a:r>
              <a:rPr lang="en-US" sz="3600" b="1" dirty="0" smtClean="0">
                <a:solidFill>
                  <a:schemeClr val="bg1"/>
                </a:solidFill>
                <a:latin typeface="Arial Rounded MT Bold" panose="020F0704030504030204" pitchFamily="34" charset="0"/>
              </a:rPr>
              <a:t>THANKS FOR ATTENTION!</a:t>
            </a:r>
            <a:endParaRPr lang="ar-EG" sz="3600" b="1" dirty="0">
              <a:solidFill>
                <a:schemeClr val="bg1"/>
              </a:solidFill>
              <a:latin typeface="Arial Rounded MT Bold" panose="020F0704030504030204" pitchFamily="34" charset="0"/>
            </a:endParaRPr>
          </a:p>
        </p:txBody>
      </p:sp>
      <p:pic>
        <p:nvPicPr>
          <p:cNvPr id="13" name="Picture 12"/>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rcRect l="14225" t="15584" r="14988" b="15295"/>
          <a:stretch/>
        </p:blipFill>
        <p:spPr>
          <a:xfrm>
            <a:off x="4583355" y="2652709"/>
            <a:ext cx="1562099" cy="1438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5672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OVERVIEW</a:t>
            </a:r>
            <a:endParaRPr lang="en-US" dirty="0"/>
          </a:p>
        </p:txBody>
      </p:sp>
      <p:sp>
        <p:nvSpPr>
          <p:cNvPr id="11" name="TextBox 10"/>
          <p:cNvSpPr txBox="1"/>
          <p:nvPr/>
        </p:nvSpPr>
        <p:spPr>
          <a:xfrm>
            <a:off x="448966" y="1345873"/>
            <a:ext cx="7635250" cy="1477328"/>
          </a:xfrm>
          <a:prstGeom prst="rect">
            <a:avLst/>
          </a:prstGeom>
          <a:noFill/>
        </p:spPr>
        <p:txBody>
          <a:bodyPr wrap="square" rtlCol="1">
            <a:spAutoFit/>
          </a:bodyPr>
          <a:lstStyle/>
          <a:p>
            <a:pPr marL="285750" indent="-285750">
              <a:buFont typeface="Wingdings" panose="05000000000000000000" pitchFamily="2" charset="2"/>
              <a:buChar char="q"/>
            </a:pPr>
            <a:r>
              <a:rPr lang="en-US" dirty="0"/>
              <a:t>In this </a:t>
            </a:r>
            <a:r>
              <a:rPr lang="en-US" dirty="0" smtClean="0"/>
              <a:t>project, </a:t>
            </a:r>
            <a:r>
              <a:rPr lang="en-US" dirty="0"/>
              <a:t>we will be analyzing the </a:t>
            </a:r>
            <a:r>
              <a:rPr lang="en-US" dirty="0" smtClean="0"/>
              <a:t>airlines tickets price </a:t>
            </a:r>
            <a:r>
              <a:rPr lang="en-US" dirty="0"/>
              <a:t>prediction using Machine Learning dataset using essential </a:t>
            </a:r>
            <a:r>
              <a:rPr lang="en-US" dirty="0" smtClean="0"/>
              <a:t>data </a:t>
            </a:r>
            <a:r>
              <a:rPr lang="en-US" dirty="0"/>
              <a:t>analysis techniques then will </a:t>
            </a:r>
            <a:r>
              <a:rPr lang="en-US" dirty="0" smtClean="0"/>
              <a:t>test predictions </a:t>
            </a:r>
            <a:r>
              <a:rPr lang="en-US" dirty="0"/>
              <a:t>about the price of the flight based on some features such as </a:t>
            </a:r>
            <a:r>
              <a:rPr lang="en-US" dirty="0" smtClean="0"/>
              <a:t>what </a:t>
            </a:r>
            <a:r>
              <a:rPr lang="en-US" dirty="0"/>
              <a:t>is the arrival time, what is the departure time, what is the duration of the flight, source, destination and more.</a:t>
            </a:r>
            <a:endParaRPr lang="ar-EG"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effectLst/>
              </a:rPr>
              <a:t>About the </a:t>
            </a:r>
            <a:r>
              <a:rPr lang="en-AU" dirty="0" smtClean="0">
                <a:effectLst/>
              </a:rPr>
              <a:t>dataset</a:t>
            </a:r>
            <a:endParaRPr lang="en-US" dirty="0"/>
          </a:p>
        </p:txBody>
      </p:sp>
      <p:sp>
        <p:nvSpPr>
          <p:cNvPr id="11" name="TextBox 10"/>
          <p:cNvSpPr txBox="1"/>
          <p:nvPr/>
        </p:nvSpPr>
        <p:spPr>
          <a:xfrm>
            <a:off x="448966" y="1345873"/>
            <a:ext cx="7635250" cy="369332"/>
          </a:xfrm>
          <a:prstGeom prst="rect">
            <a:avLst/>
          </a:prstGeom>
          <a:noFill/>
        </p:spPr>
        <p:txBody>
          <a:bodyPr wrap="square" rtlCol="1">
            <a:spAutoFit/>
          </a:bodyPr>
          <a:lstStyle/>
          <a:p>
            <a:r>
              <a:rPr lang="en-US" b="1" dirty="0" smtClean="0"/>
              <a:t>Dataset Vision:</a:t>
            </a:r>
            <a:endParaRPr lang="en-US"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17" t="33019" r="9777" b="12264"/>
          <a:stretch/>
        </p:blipFill>
        <p:spPr bwMode="auto">
          <a:xfrm>
            <a:off x="448966" y="1737762"/>
            <a:ext cx="7689177" cy="312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468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effectLst/>
              </a:rPr>
              <a:t>About the </a:t>
            </a:r>
            <a:r>
              <a:rPr lang="en-AU" dirty="0" smtClean="0">
                <a:effectLst/>
              </a:rPr>
              <a:t>dataset</a:t>
            </a:r>
            <a:endParaRPr lang="en-US" dirty="0"/>
          </a:p>
        </p:txBody>
      </p:sp>
      <p:sp>
        <p:nvSpPr>
          <p:cNvPr id="11" name="TextBox 10"/>
          <p:cNvSpPr txBox="1"/>
          <p:nvPr/>
        </p:nvSpPr>
        <p:spPr>
          <a:xfrm>
            <a:off x="448966" y="1345873"/>
            <a:ext cx="7635250" cy="2862322"/>
          </a:xfrm>
          <a:prstGeom prst="rect">
            <a:avLst/>
          </a:prstGeom>
          <a:noFill/>
        </p:spPr>
        <p:txBody>
          <a:bodyPr wrap="square" rtlCol="1">
            <a:spAutoFit/>
          </a:bodyPr>
          <a:lstStyle/>
          <a:p>
            <a:pPr marL="342900" indent="-342900">
              <a:buFont typeface="+mj-lt"/>
              <a:buAutoNum type="arabicParenR"/>
            </a:pPr>
            <a:r>
              <a:rPr lang="en-US" b="1" dirty="0"/>
              <a:t>Airline:</a:t>
            </a:r>
            <a:r>
              <a:rPr lang="en-US" dirty="0"/>
              <a:t> So this column will have all the types of airlines like Indigo, Jet Airways, Air India, and many more</a:t>
            </a:r>
            <a:r>
              <a:rPr lang="en-US" dirty="0" smtClean="0"/>
              <a:t>.</a:t>
            </a:r>
          </a:p>
          <a:p>
            <a:pPr marL="342900" indent="-342900">
              <a:buFont typeface="+mj-lt"/>
              <a:buAutoNum type="arabicParenR"/>
            </a:pPr>
            <a:r>
              <a:rPr lang="en-US" b="1" dirty="0"/>
              <a:t>Date_of_Journey:</a:t>
            </a:r>
            <a:r>
              <a:rPr lang="en-US" dirty="0"/>
              <a:t> This column will let us know about the date on which the passenger’s journey will start.</a:t>
            </a:r>
          </a:p>
          <a:p>
            <a:pPr marL="342900" indent="-342900">
              <a:buFont typeface="+mj-lt"/>
              <a:buAutoNum type="arabicParenR"/>
            </a:pPr>
            <a:r>
              <a:rPr lang="en-US" b="1" dirty="0"/>
              <a:t>Source:</a:t>
            </a:r>
            <a:r>
              <a:rPr lang="en-US" dirty="0"/>
              <a:t> This column holds the name of the place from where the passenger’s journey will start</a:t>
            </a:r>
            <a:r>
              <a:rPr lang="en-US" dirty="0" smtClean="0"/>
              <a:t>.</a:t>
            </a:r>
          </a:p>
          <a:p>
            <a:pPr marL="342900" indent="-342900">
              <a:buFont typeface="+mj-lt"/>
              <a:buAutoNum type="arabicParenR"/>
            </a:pPr>
            <a:r>
              <a:rPr lang="en-US" b="1" dirty="0"/>
              <a:t>Destination:</a:t>
            </a:r>
            <a:r>
              <a:rPr lang="en-US" dirty="0"/>
              <a:t> This column holds the name of the place to where passengers wanted to travel</a:t>
            </a:r>
            <a:r>
              <a:rPr lang="en-US" dirty="0" smtClean="0"/>
              <a:t>.</a:t>
            </a:r>
          </a:p>
          <a:p>
            <a:pPr marL="342900" indent="-342900">
              <a:buFont typeface="+mj-lt"/>
              <a:buAutoNum type="arabicParenR"/>
            </a:pPr>
            <a:r>
              <a:rPr lang="en-US" b="1" dirty="0"/>
              <a:t>Route:</a:t>
            </a:r>
            <a:r>
              <a:rPr lang="en-US" dirty="0"/>
              <a:t> Here we can know about that what is the route through which passengers have opted to travel from his/her source to their destination</a:t>
            </a:r>
            <a:r>
              <a:rPr lang="en-US" dirty="0" smtClean="0"/>
              <a:t>.</a:t>
            </a:r>
            <a:endParaRPr lang="en-US" dirty="0"/>
          </a:p>
        </p:txBody>
      </p:sp>
    </p:spTree>
    <p:extLst>
      <p:ext uri="{BB962C8B-B14F-4D97-AF65-F5344CB8AC3E}">
        <p14:creationId xmlns:p14="http://schemas.microsoft.com/office/powerpoint/2010/main" val="65740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effectLst/>
              </a:rPr>
              <a:t>About the </a:t>
            </a:r>
            <a:r>
              <a:rPr lang="en-AU" dirty="0" smtClean="0">
                <a:effectLst/>
              </a:rPr>
              <a:t>dataset</a:t>
            </a:r>
            <a:endParaRPr lang="en-US" dirty="0"/>
          </a:p>
        </p:txBody>
      </p:sp>
      <p:sp>
        <p:nvSpPr>
          <p:cNvPr id="11" name="TextBox 10"/>
          <p:cNvSpPr txBox="1"/>
          <p:nvPr/>
        </p:nvSpPr>
        <p:spPr>
          <a:xfrm>
            <a:off x="448966" y="1345873"/>
            <a:ext cx="7635250" cy="3416320"/>
          </a:xfrm>
          <a:prstGeom prst="rect">
            <a:avLst/>
          </a:prstGeom>
          <a:noFill/>
        </p:spPr>
        <p:txBody>
          <a:bodyPr wrap="square" rtlCol="1">
            <a:spAutoFit/>
          </a:bodyPr>
          <a:lstStyle/>
          <a:p>
            <a:pPr marL="342900" indent="-342900">
              <a:buFont typeface="+mj-lt"/>
              <a:buAutoNum type="arabicParenR"/>
            </a:pPr>
            <a:endParaRPr lang="en-US" dirty="0"/>
          </a:p>
          <a:p>
            <a:pPr marL="342900" indent="-342900">
              <a:buAutoNum type="arabicParenR" startAt="6"/>
            </a:pPr>
            <a:r>
              <a:rPr lang="en-US" b="1" dirty="0" smtClean="0"/>
              <a:t>Arrival_Time</a:t>
            </a:r>
            <a:r>
              <a:rPr lang="en-US" b="1" dirty="0"/>
              <a:t>:</a:t>
            </a:r>
            <a:r>
              <a:rPr lang="en-US" dirty="0"/>
              <a:t> Arrival time is when the passenger will reach his/her </a:t>
            </a:r>
            <a:r>
              <a:rPr lang="en-US" dirty="0" smtClean="0"/>
              <a:t>destination.</a:t>
            </a:r>
          </a:p>
          <a:p>
            <a:pPr marL="342900" indent="-342900">
              <a:buFontTx/>
              <a:buAutoNum type="arabicParenR" startAt="6"/>
            </a:pPr>
            <a:r>
              <a:rPr lang="en-US" b="1" dirty="0"/>
              <a:t>Duration: </a:t>
            </a:r>
            <a:r>
              <a:rPr lang="en-US" dirty="0"/>
              <a:t>Duration is the whole period that a flight will take to complete its journey from source to destination.</a:t>
            </a:r>
          </a:p>
          <a:p>
            <a:pPr marL="342900" indent="-342900">
              <a:buFontTx/>
              <a:buAutoNum type="arabicParenR" startAt="6"/>
            </a:pPr>
            <a:r>
              <a:rPr lang="en-US" b="1" dirty="0"/>
              <a:t>Total_Stops:</a:t>
            </a:r>
            <a:r>
              <a:rPr lang="en-US" dirty="0"/>
              <a:t> This will let us know in how many places flights will stop there for the flight in the whole journey.</a:t>
            </a:r>
          </a:p>
          <a:p>
            <a:pPr marL="342900" indent="-342900">
              <a:buFontTx/>
              <a:buAutoNum type="arabicParenR" startAt="6"/>
            </a:pPr>
            <a:r>
              <a:rPr lang="en-US" b="1" dirty="0"/>
              <a:t>Additional_Info:</a:t>
            </a:r>
            <a:r>
              <a:rPr lang="en-US" dirty="0"/>
              <a:t> In this column, we will get information about food, kind of food, and other amenities.</a:t>
            </a:r>
          </a:p>
          <a:p>
            <a:pPr marL="342900" indent="-342900">
              <a:buFontTx/>
              <a:buAutoNum type="arabicParenR" startAt="6"/>
            </a:pPr>
            <a:r>
              <a:rPr lang="en-US" b="1" dirty="0"/>
              <a:t>Price:</a:t>
            </a:r>
            <a:r>
              <a:rPr lang="en-US" dirty="0"/>
              <a:t> Price of the flight for a complete journey including all the expenses before onboarding.</a:t>
            </a:r>
          </a:p>
          <a:p>
            <a:endParaRPr lang="en-US" dirty="0" smtClean="0"/>
          </a:p>
        </p:txBody>
      </p:sp>
    </p:spTree>
    <p:extLst>
      <p:ext uri="{BB962C8B-B14F-4D97-AF65-F5344CB8AC3E}">
        <p14:creationId xmlns:p14="http://schemas.microsoft.com/office/powerpoint/2010/main" val="425484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Domain study</a:t>
            </a:r>
            <a:endParaRPr lang="en-US" dirty="0"/>
          </a:p>
        </p:txBody>
      </p:sp>
      <p:sp>
        <p:nvSpPr>
          <p:cNvPr id="11" name="TextBox 10"/>
          <p:cNvSpPr txBox="1"/>
          <p:nvPr/>
        </p:nvSpPr>
        <p:spPr>
          <a:xfrm>
            <a:off x="448966" y="1345873"/>
            <a:ext cx="7635250" cy="2585323"/>
          </a:xfrm>
          <a:prstGeom prst="rect">
            <a:avLst/>
          </a:prstGeom>
          <a:noFill/>
        </p:spPr>
        <p:txBody>
          <a:bodyPr wrap="square" rtlCol="1">
            <a:spAutoFit/>
          </a:bodyPr>
          <a:lstStyle/>
          <a:p>
            <a:pPr marL="285750" indent="-285750">
              <a:buFont typeface="Wingdings" panose="05000000000000000000" pitchFamily="2" charset="2"/>
              <a:buChar char="q"/>
            </a:pPr>
            <a:r>
              <a:rPr lang="en-US" dirty="0"/>
              <a:t>The price of a ticket of an airline changes very </a:t>
            </a:r>
            <a:r>
              <a:rPr lang="en-US" dirty="0" smtClean="0"/>
              <a:t>quickly these </a:t>
            </a:r>
            <a:r>
              <a:rPr lang="en-US" dirty="0"/>
              <a:t>days, and the difference is a lot. It can vary even in a few hours for the same flight or even the some particular. Customers want to get the cheapest price possible while the airline companies want the maximum profit and revenue </a:t>
            </a:r>
            <a:r>
              <a:rPr lang="en-US" dirty="0" smtClean="0"/>
              <a:t>possible.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Flight ticket prices increase or decrease every now and then depending on various factors like timing of the flights, destination, duration of flights. In the proposed system a predictive model will be created by applying machine learning </a:t>
            </a:r>
            <a:r>
              <a:rPr lang="en-US" dirty="0" smtClean="0"/>
              <a:t>linear regression algorithm </a:t>
            </a:r>
            <a:r>
              <a:rPr lang="en-US" dirty="0"/>
              <a:t>to the collected historical data of flights. </a:t>
            </a:r>
            <a:endParaRPr lang="en-US" dirty="0" smtClean="0"/>
          </a:p>
        </p:txBody>
      </p:sp>
    </p:spTree>
    <p:extLst>
      <p:ext uri="{BB962C8B-B14F-4D97-AF65-F5344CB8AC3E}">
        <p14:creationId xmlns:p14="http://schemas.microsoft.com/office/powerpoint/2010/main" val="169356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Domain study</a:t>
            </a:r>
            <a:endParaRPr lang="en-US" dirty="0"/>
          </a:p>
        </p:txBody>
      </p:sp>
      <p:sp>
        <p:nvSpPr>
          <p:cNvPr id="11" name="TextBox 10"/>
          <p:cNvSpPr txBox="1"/>
          <p:nvPr/>
        </p:nvSpPr>
        <p:spPr>
          <a:xfrm>
            <a:off x="448964" y="1197405"/>
            <a:ext cx="8246069" cy="2308324"/>
          </a:xfrm>
          <a:prstGeom prst="rect">
            <a:avLst/>
          </a:prstGeom>
          <a:noFill/>
        </p:spPr>
        <p:txBody>
          <a:bodyPr wrap="square" rtlCol="1">
            <a:spAutoFit/>
          </a:bodyPr>
          <a:lstStyle/>
          <a:p>
            <a:pPr marL="285750" indent="-285750">
              <a:buFont typeface="Wingdings" panose="05000000000000000000" pitchFamily="2" charset="2"/>
              <a:buChar char="q"/>
            </a:pPr>
            <a:r>
              <a:rPr lang="en-US" dirty="0"/>
              <a:t>To determine the price of the flight ticket, the airlines first determine the type of aircraft they will use on the trip, and this will determine for them the booking classes, classes of travel and the number of seats available in each of them. Each booking class has different rules and restrictions, the cost of changing or refunding a ticket also varies widely, and each booking class has a different price based on those factors. Although there may be 100 seats in Economy Class, there may only be 10 seats in each different </a:t>
            </a:r>
            <a:r>
              <a:rPr lang="en-US" dirty="0" smtClean="0"/>
              <a:t>package. The </a:t>
            </a:r>
            <a:r>
              <a:rPr lang="en-US" dirty="0"/>
              <a:t>reason there are all these booking categories is that airlines are trying to maximize profits. </a:t>
            </a:r>
            <a:endParaRPr lang="en-US" dirty="0" smtClean="0"/>
          </a:p>
        </p:txBody>
      </p:sp>
    </p:spTree>
    <p:extLst>
      <p:ext uri="{BB962C8B-B14F-4D97-AF65-F5344CB8AC3E}">
        <p14:creationId xmlns:p14="http://schemas.microsoft.com/office/powerpoint/2010/main" val="1442435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effectLst/>
              </a:rPr>
              <a:t>Domain study</a:t>
            </a:r>
            <a:endParaRPr lang="en-US" dirty="0"/>
          </a:p>
        </p:txBody>
      </p:sp>
      <p:sp>
        <p:nvSpPr>
          <p:cNvPr id="11" name="TextBox 10"/>
          <p:cNvSpPr txBox="1"/>
          <p:nvPr/>
        </p:nvSpPr>
        <p:spPr>
          <a:xfrm>
            <a:off x="448964" y="1197405"/>
            <a:ext cx="8246069" cy="1754326"/>
          </a:xfrm>
          <a:prstGeom prst="rect">
            <a:avLst/>
          </a:prstGeom>
          <a:noFill/>
        </p:spPr>
        <p:txBody>
          <a:bodyPr wrap="square" rtlCol="1">
            <a:spAutoFit/>
          </a:bodyPr>
          <a:lstStyle/>
          <a:p>
            <a:pPr marL="285750" indent="-285750">
              <a:buFont typeface="Wingdings" panose="05000000000000000000" pitchFamily="2" charset="2"/>
              <a:buChar char="q"/>
            </a:pPr>
            <a:r>
              <a:rPr lang="en-US" dirty="0"/>
              <a:t>They know that there are two types of travelers: the first type is leisure travelers or tourists, who are more flexible in time and often book well in advance of departure, They are usually the ones who book the cheapest flights. The second type are business travelers who have limited time, and are often willing to pay more for a particular ticket, so the closer to the departure time, the more expensive the seats available.</a:t>
            </a:r>
          </a:p>
        </p:txBody>
      </p:sp>
    </p:spTree>
    <p:extLst>
      <p:ext uri="{BB962C8B-B14F-4D97-AF65-F5344CB8AC3E}">
        <p14:creationId xmlns:p14="http://schemas.microsoft.com/office/powerpoint/2010/main" val="221608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89</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Predict Price of  Airline Tickets</vt:lpstr>
      <vt:lpstr>CONTENT</vt:lpstr>
      <vt:lpstr>OVERVIEW</vt:lpstr>
      <vt:lpstr>About the dataset</vt:lpstr>
      <vt:lpstr>About the dataset</vt:lpstr>
      <vt:lpstr>About the dataset</vt:lpstr>
      <vt:lpstr>Domain study</vt:lpstr>
      <vt:lpstr>Domain study</vt:lpstr>
      <vt:lpstr>Domain study</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Apply linear regression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2022-07-14T00:25:12Z</dcterms:modified>
</cp:coreProperties>
</file>