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mO/rxuyWqQ0bOjWL9CwVhapGo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771" autoAdjust="0"/>
  </p:normalViewPr>
  <p:slideViewPr>
    <p:cSldViewPr snapToGrid="0">
      <p:cViewPr>
        <p:scale>
          <a:sx n="63" d="100"/>
          <a:sy n="63" d="100"/>
        </p:scale>
        <p:origin x="2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7B5B1-FED7-4E76-9DF4-F1F0DB84134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9895-05A5-4B91-B73E-2E0F8A0FF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</a:t>
          </a:r>
          <a:r>
            <a:rPr lang="en-US" b="0" i="0" dirty="0" err="1"/>
            <a:t>oasis_longitudinal</a:t>
          </a:r>
          <a:r>
            <a:rPr lang="en-US" b="0" i="0" dirty="0"/>
            <a:t> had 3 more columns (MRI ID, Group and Visit) but they were not relevant to the problem so we dropped them and also renamed EDUC to Educ to merge with </a:t>
          </a:r>
          <a:r>
            <a:rPr lang="en-US" b="0" i="0" dirty="0" err="1"/>
            <a:t>oasis_cross</a:t>
          </a:r>
          <a:r>
            <a:rPr lang="en-US" b="0" i="0" dirty="0"/>
            <a:t>-sectional. Dropped MR delay (lots of null values and unknown feature)</a:t>
          </a:r>
          <a:endParaRPr lang="en-US" dirty="0"/>
        </a:p>
      </dgm:t>
    </dgm:pt>
    <dgm:pt modelId="{5A0B8FE6-33DA-4791-9904-2724EB4C665C}" type="parTrans" cxnId="{7F9C7C65-BE4C-4B87-BAF0-2D2FE696BCD0}">
      <dgm:prSet/>
      <dgm:spPr/>
      <dgm:t>
        <a:bodyPr/>
        <a:lstStyle/>
        <a:p>
          <a:endParaRPr lang="en-US"/>
        </a:p>
      </dgm:t>
    </dgm:pt>
    <dgm:pt modelId="{383A0334-CF89-48FA-98E2-1F1EA9C965D7}" type="sibTrans" cxnId="{7F9C7C65-BE4C-4B87-BAF0-2D2FE696BC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B89D02-41CA-4D1E-9383-BA2D8AB77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Dropped rows where CDR is null, dropped hand because there were only Right handed people, dropped na on SES because discrete values and only a few rows affected</a:t>
          </a:r>
          <a:endParaRPr lang="en-US"/>
        </a:p>
      </dgm:t>
    </dgm:pt>
    <dgm:pt modelId="{D08BC0A4-08F2-418A-B391-7C15F24B7173}" type="parTrans" cxnId="{5C355691-18E7-4F6B-B172-C1C2C085C8D8}">
      <dgm:prSet/>
      <dgm:spPr/>
      <dgm:t>
        <a:bodyPr/>
        <a:lstStyle/>
        <a:p>
          <a:endParaRPr lang="en-US"/>
        </a:p>
      </dgm:t>
    </dgm:pt>
    <dgm:pt modelId="{6EB3DBA0-C614-4179-A8DB-4EFB8AE7BA02}" type="sibTrans" cxnId="{5C355691-18E7-4F6B-B172-C1C2C085C8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AC051D-CF34-47FE-B097-E8A5A5ED6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One-hot Encoded M/F Data, Label encoded CDR and Label encoded SES</a:t>
          </a:r>
          <a:endParaRPr lang="en-US"/>
        </a:p>
      </dgm:t>
    </dgm:pt>
    <dgm:pt modelId="{C712E627-18ED-4C0B-ABD2-00178C61858E}" type="parTrans" cxnId="{FC22CA98-4E52-4361-B39A-E3CCE114CE12}">
      <dgm:prSet/>
      <dgm:spPr/>
      <dgm:t>
        <a:bodyPr/>
        <a:lstStyle/>
        <a:p>
          <a:endParaRPr lang="en-US"/>
        </a:p>
      </dgm:t>
    </dgm:pt>
    <dgm:pt modelId="{8B475A20-D249-4136-AB93-7F3EFDD1C8ED}" type="sibTrans" cxnId="{FC22CA98-4E52-4361-B39A-E3CCE114CE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34CD40-5520-4AB2-9A09-B2B75E7814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After all the cleaning we ended up with 570 rows and 10 columns</a:t>
          </a:r>
          <a:endParaRPr lang="en-US"/>
        </a:p>
      </dgm:t>
    </dgm:pt>
    <dgm:pt modelId="{5524A5BA-E9EA-467A-B0D7-DD9D2F01AA3F}" type="parTrans" cxnId="{672160DD-767F-45FB-AF7D-7183914EE1E7}">
      <dgm:prSet/>
      <dgm:spPr/>
      <dgm:t>
        <a:bodyPr/>
        <a:lstStyle/>
        <a:p>
          <a:endParaRPr lang="en-US"/>
        </a:p>
      </dgm:t>
    </dgm:pt>
    <dgm:pt modelId="{BA69038A-6C8A-4A36-94F4-8AA62A789EF2}" type="sibTrans" cxnId="{672160DD-767F-45FB-AF7D-7183914EE1E7}">
      <dgm:prSet/>
      <dgm:spPr/>
      <dgm:t>
        <a:bodyPr/>
        <a:lstStyle/>
        <a:p>
          <a:endParaRPr lang="en-US"/>
        </a:p>
      </dgm:t>
    </dgm:pt>
    <dgm:pt modelId="{9AA546ED-FECB-4160-B3AC-8383CFF18D5B}" type="pres">
      <dgm:prSet presAssocID="{8F77B5B1-FED7-4E76-9DF4-F1F0DB84134D}" presName="root" presStyleCnt="0">
        <dgm:presLayoutVars>
          <dgm:dir/>
          <dgm:resizeHandles val="exact"/>
        </dgm:presLayoutVars>
      </dgm:prSet>
      <dgm:spPr/>
    </dgm:pt>
    <dgm:pt modelId="{D193BDB6-EC03-4EBE-930A-C218E3A6FC5E}" type="pres">
      <dgm:prSet presAssocID="{8F77B5B1-FED7-4E76-9DF4-F1F0DB84134D}" presName="container" presStyleCnt="0">
        <dgm:presLayoutVars>
          <dgm:dir/>
          <dgm:resizeHandles val="exact"/>
        </dgm:presLayoutVars>
      </dgm:prSet>
      <dgm:spPr/>
    </dgm:pt>
    <dgm:pt modelId="{30E69ACB-C4D6-404B-A4F4-D7965BAA1DBA}" type="pres">
      <dgm:prSet presAssocID="{B0C49895-05A5-4B91-B73E-2E0F8A0FF1CE}" presName="compNode" presStyleCnt="0"/>
      <dgm:spPr/>
    </dgm:pt>
    <dgm:pt modelId="{2EC146A4-7E37-4AE0-80ED-783A93E7FADF}" type="pres">
      <dgm:prSet presAssocID="{B0C49895-05A5-4B91-B73E-2E0F8A0FF1CE}" presName="iconBgRect" presStyleLbl="bgShp" presStyleIdx="0" presStyleCnt="4"/>
      <dgm:spPr/>
    </dgm:pt>
    <dgm:pt modelId="{9E8AC598-BDFE-47DD-96E4-AE30957A53BF}" type="pres">
      <dgm:prSet presAssocID="{B0C49895-05A5-4B91-B73E-2E0F8A0FF1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97B9C17-7A76-4F79-827C-ECA0C95AA2F9}" type="pres">
      <dgm:prSet presAssocID="{B0C49895-05A5-4B91-B73E-2E0F8A0FF1CE}" presName="spaceRect" presStyleCnt="0"/>
      <dgm:spPr/>
    </dgm:pt>
    <dgm:pt modelId="{7EA82578-884C-46D0-9B31-DD631311CDEC}" type="pres">
      <dgm:prSet presAssocID="{B0C49895-05A5-4B91-B73E-2E0F8A0FF1CE}" presName="textRect" presStyleLbl="revTx" presStyleIdx="0" presStyleCnt="4">
        <dgm:presLayoutVars>
          <dgm:chMax val="1"/>
          <dgm:chPref val="1"/>
        </dgm:presLayoutVars>
      </dgm:prSet>
      <dgm:spPr/>
    </dgm:pt>
    <dgm:pt modelId="{581B3D90-8DFC-448B-BD71-BFE7563FA2EA}" type="pres">
      <dgm:prSet presAssocID="{383A0334-CF89-48FA-98E2-1F1EA9C965D7}" presName="sibTrans" presStyleLbl="sibTrans2D1" presStyleIdx="0" presStyleCnt="0"/>
      <dgm:spPr/>
    </dgm:pt>
    <dgm:pt modelId="{BA297F4C-539F-4B12-A7F6-76616425BB32}" type="pres">
      <dgm:prSet presAssocID="{77B89D02-41CA-4D1E-9383-BA2D8AB7737A}" presName="compNode" presStyleCnt="0"/>
      <dgm:spPr/>
    </dgm:pt>
    <dgm:pt modelId="{2F0A14E9-90F6-4FF5-925F-1D6981AF307E}" type="pres">
      <dgm:prSet presAssocID="{77B89D02-41CA-4D1E-9383-BA2D8AB7737A}" presName="iconBgRect" presStyleLbl="bgShp" presStyleIdx="1" presStyleCnt="4"/>
      <dgm:spPr/>
    </dgm:pt>
    <dgm:pt modelId="{C4CA63F7-DA3B-4F35-94A3-1166CD091EF4}" type="pres">
      <dgm:prSet presAssocID="{77B89D02-41CA-4D1E-9383-BA2D8AB773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2F76DDEC-EB51-491E-81A6-5C3D951B0B91}" type="pres">
      <dgm:prSet presAssocID="{77B89D02-41CA-4D1E-9383-BA2D8AB7737A}" presName="spaceRect" presStyleCnt="0"/>
      <dgm:spPr/>
    </dgm:pt>
    <dgm:pt modelId="{A994E135-08F9-4380-AEAD-0EB2F7DE0DD5}" type="pres">
      <dgm:prSet presAssocID="{77B89D02-41CA-4D1E-9383-BA2D8AB7737A}" presName="textRect" presStyleLbl="revTx" presStyleIdx="1" presStyleCnt="4">
        <dgm:presLayoutVars>
          <dgm:chMax val="1"/>
          <dgm:chPref val="1"/>
        </dgm:presLayoutVars>
      </dgm:prSet>
      <dgm:spPr/>
    </dgm:pt>
    <dgm:pt modelId="{CDFA7F95-9E88-4B93-B013-08769F89474F}" type="pres">
      <dgm:prSet presAssocID="{6EB3DBA0-C614-4179-A8DB-4EFB8AE7BA02}" presName="sibTrans" presStyleLbl="sibTrans2D1" presStyleIdx="0" presStyleCnt="0"/>
      <dgm:spPr/>
    </dgm:pt>
    <dgm:pt modelId="{DEC7B37E-F8D1-4D31-B549-AAEA4EAD944A}" type="pres">
      <dgm:prSet presAssocID="{BFAC051D-CF34-47FE-B097-E8A5A5ED673A}" presName="compNode" presStyleCnt="0"/>
      <dgm:spPr/>
    </dgm:pt>
    <dgm:pt modelId="{01FF73DE-91D8-48C8-A1CC-56619275162D}" type="pres">
      <dgm:prSet presAssocID="{BFAC051D-CF34-47FE-B097-E8A5A5ED673A}" presName="iconBgRect" presStyleLbl="bgShp" presStyleIdx="2" presStyleCnt="4"/>
      <dgm:spPr/>
    </dgm:pt>
    <dgm:pt modelId="{739EA526-24D3-47AC-AF54-52874A51331B}" type="pres">
      <dgm:prSet presAssocID="{BFAC051D-CF34-47FE-B097-E8A5A5ED67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463CC8B-9A16-4825-8730-7318B722B504}" type="pres">
      <dgm:prSet presAssocID="{BFAC051D-CF34-47FE-B097-E8A5A5ED673A}" presName="spaceRect" presStyleCnt="0"/>
      <dgm:spPr/>
    </dgm:pt>
    <dgm:pt modelId="{44462D48-7564-4184-B262-317BC2792F48}" type="pres">
      <dgm:prSet presAssocID="{BFAC051D-CF34-47FE-B097-E8A5A5ED673A}" presName="textRect" presStyleLbl="revTx" presStyleIdx="2" presStyleCnt="4">
        <dgm:presLayoutVars>
          <dgm:chMax val="1"/>
          <dgm:chPref val="1"/>
        </dgm:presLayoutVars>
      </dgm:prSet>
      <dgm:spPr/>
    </dgm:pt>
    <dgm:pt modelId="{6AB526B6-B4B2-4E44-BCD0-8DF0F4BD7C3B}" type="pres">
      <dgm:prSet presAssocID="{8B475A20-D249-4136-AB93-7F3EFDD1C8ED}" presName="sibTrans" presStyleLbl="sibTrans2D1" presStyleIdx="0" presStyleCnt="0"/>
      <dgm:spPr/>
    </dgm:pt>
    <dgm:pt modelId="{404AB931-446D-4D4F-90B1-B60519A06386}" type="pres">
      <dgm:prSet presAssocID="{9C34CD40-5520-4AB2-9A09-B2B75E7814B0}" presName="compNode" presStyleCnt="0"/>
      <dgm:spPr/>
    </dgm:pt>
    <dgm:pt modelId="{516F303B-B9F1-4D45-B149-D5F9C25EE2EE}" type="pres">
      <dgm:prSet presAssocID="{9C34CD40-5520-4AB2-9A09-B2B75E7814B0}" presName="iconBgRect" presStyleLbl="bgShp" presStyleIdx="3" presStyleCnt="4"/>
      <dgm:spPr/>
    </dgm:pt>
    <dgm:pt modelId="{44FECCB4-E497-475D-9CD0-B9584E7BD1D4}" type="pres">
      <dgm:prSet presAssocID="{9C34CD40-5520-4AB2-9A09-B2B75E7814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567DB8-B4DC-4160-8082-5733FC7F60EF}" type="pres">
      <dgm:prSet presAssocID="{9C34CD40-5520-4AB2-9A09-B2B75E7814B0}" presName="spaceRect" presStyleCnt="0"/>
      <dgm:spPr/>
    </dgm:pt>
    <dgm:pt modelId="{F2218C18-2AA5-420E-B88B-D49DABFE7B86}" type="pres">
      <dgm:prSet presAssocID="{9C34CD40-5520-4AB2-9A09-B2B75E7814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0BBD09-5566-4A2F-884A-8373C6427244}" type="presOf" srcId="{9C34CD40-5520-4AB2-9A09-B2B75E7814B0}" destId="{F2218C18-2AA5-420E-B88B-D49DABFE7B86}" srcOrd="0" destOrd="0" presId="urn:microsoft.com/office/officeart/2018/2/layout/IconCircleList"/>
    <dgm:cxn modelId="{51FF3C37-5047-4014-BDE8-6FFB65080728}" type="presOf" srcId="{BFAC051D-CF34-47FE-B097-E8A5A5ED673A}" destId="{44462D48-7564-4184-B262-317BC2792F48}" srcOrd="0" destOrd="0" presId="urn:microsoft.com/office/officeart/2018/2/layout/IconCircleList"/>
    <dgm:cxn modelId="{61E20B5F-7B4A-45B9-8F9F-8D73E42C4FE0}" type="presOf" srcId="{6EB3DBA0-C614-4179-A8DB-4EFB8AE7BA02}" destId="{CDFA7F95-9E88-4B93-B013-08769F89474F}" srcOrd="0" destOrd="0" presId="urn:microsoft.com/office/officeart/2018/2/layout/IconCircleList"/>
    <dgm:cxn modelId="{7F9C7C65-BE4C-4B87-BAF0-2D2FE696BCD0}" srcId="{8F77B5B1-FED7-4E76-9DF4-F1F0DB84134D}" destId="{B0C49895-05A5-4B91-B73E-2E0F8A0FF1CE}" srcOrd="0" destOrd="0" parTransId="{5A0B8FE6-33DA-4791-9904-2724EB4C665C}" sibTransId="{383A0334-CF89-48FA-98E2-1F1EA9C965D7}"/>
    <dgm:cxn modelId="{C03B7C46-0EA3-4F2C-AAC1-A31E2684D413}" type="presOf" srcId="{8F77B5B1-FED7-4E76-9DF4-F1F0DB84134D}" destId="{9AA546ED-FECB-4160-B3AC-8383CFF18D5B}" srcOrd="0" destOrd="0" presId="urn:microsoft.com/office/officeart/2018/2/layout/IconCircleList"/>
    <dgm:cxn modelId="{5C355691-18E7-4F6B-B172-C1C2C085C8D8}" srcId="{8F77B5B1-FED7-4E76-9DF4-F1F0DB84134D}" destId="{77B89D02-41CA-4D1E-9383-BA2D8AB7737A}" srcOrd="1" destOrd="0" parTransId="{D08BC0A4-08F2-418A-B391-7C15F24B7173}" sibTransId="{6EB3DBA0-C614-4179-A8DB-4EFB8AE7BA02}"/>
    <dgm:cxn modelId="{93B0B994-BE88-4782-9E2C-E47D2B1B8757}" type="presOf" srcId="{B0C49895-05A5-4B91-B73E-2E0F8A0FF1CE}" destId="{7EA82578-884C-46D0-9B31-DD631311CDEC}" srcOrd="0" destOrd="0" presId="urn:microsoft.com/office/officeart/2018/2/layout/IconCircleList"/>
    <dgm:cxn modelId="{FC22CA98-4E52-4361-B39A-E3CCE114CE12}" srcId="{8F77B5B1-FED7-4E76-9DF4-F1F0DB84134D}" destId="{BFAC051D-CF34-47FE-B097-E8A5A5ED673A}" srcOrd="2" destOrd="0" parTransId="{C712E627-18ED-4C0B-ABD2-00178C61858E}" sibTransId="{8B475A20-D249-4136-AB93-7F3EFDD1C8ED}"/>
    <dgm:cxn modelId="{A84948B1-A51B-49AA-B414-A4D6B20C7E8C}" type="presOf" srcId="{77B89D02-41CA-4D1E-9383-BA2D8AB7737A}" destId="{A994E135-08F9-4380-AEAD-0EB2F7DE0DD5}" srcOrd="0" destOrd="0" presId="urn:microsoft.com/office/officeart/2018/2/layout/IconCircleList"/>
    <dgm:cxn modelId="{4A8912DD-27CC-439D-A636-B1F213D855D0}" type="presOf" srcId="{8B475A20-D249-4136-AB93-7F3EFDD1C8ED}" destId="{6AB526B6-B4B2-4E44-BCD0-8DF0F4BD7C3B}" srcOrd="0" destOrd="0" presId="urn:microsoft.com/office/officeart/2018/2/layout/IconCircleList"/>
    <dgm:cxn modelId="{672160DD-767F-45FB-AF7D-7183914EE1E7}" srcId="{8F77B5B1-FED7-4E76-9DF4-F1F0DB84134D}" destId="{9C34CD40-5520-4AB2-9A09-B2B75E7814B0}" srcOrd="3" destOrd="0" parTransId="{5524A5BA-E9EA-467A-B0D7-DD9D2F01AA3F}" sibTransId="{BA69038A-6C8A-4A36-94F4-8AA62A789EF2}"/>
    <dgm:cxn modelId="{203F6AE5-70D6-4524-9A92-AA983D465D87}" type="presOf" srcId="{383A0334-CF89-48FA-98E2-1F1EA9C965D7}" destId="{581B3D90-8DFC-448B-BD71-BFE7563FA2EA}" srcOrd="0" destOrd="0" presId="urn:microsoft.com/office/officeart/2018/2/layout/IconCircleList"/>
    <dgm:cxn modelId="{ACB99FE1-9CD9-4BB0-92A8-D9751FBD4797}" type="presParOf" srcId="{9AA546ED-FECB-4160-B3AC-8383CFF18D5B}" destId="{D193BDB6-EC03-4EBE-930A-C218E3A6FC5E}" srcOrd="0" destOrd="0" presId="urn:microsoft.com/office/officeart/2018/2/layout/IconCircleList"/>
    <dgm:cxn modelId="{3A5A7773-F037-46C0-AC78-4B1941631D05}" type="presParOf" srcId="{D193BDB6-EC03-4EBE-930A-C218E3A6FC5E}" destId="{30E69ACB-C4D6-404B-A4F4-D7965BAA1DBA}" srcOrd="0" destOrd="0" presId="urn:microsoft.com/office/officeart/2018/2/layout/IconCircleList"/>
    <dgm:cxn modelId="{2D4CAD0C-1A74-4758-A0B0-087F97BC2EED}" type="presParOf" srcId="{30E69ACB-C4D6-404B-A4F4-D7965BAA1DBA}" destId="{2EC146A4-7E37-4AE0-80ED-783A93E7FADF}" srcOrd="0" destOrd="0" presId="urn:microsoft.com/office/officeart/2018/2/layout/IconCircleList"/>
    <dgm:cxn modelId="{B618D9AA-F835-4FB1-8B38-B7F53AFD2494}" type="presParOf" srcId="{30E69ACB-C4D6-404B-A4F4-D7965BAA1DBA}" destId="{9E8AC598-BDFE-47DD-96E4-AE30957A53BF}" srcOrd="1" destOrd="0" presId="urn:microsoft.com/office/officeart/2018/2/layout/IconCircleList"/>
    <dgm:cxn modelId="{B2F83E62-314E-40CC-B69F-9195B92BC71C}" type="presParOf" srcId="{30E69ACB-C4D6-404B-A4F4-D7965BAA1DBA}" destId="{F97B9C17-7A76-4F79-827C-ECA0C95AA2F9}" srcOrd="2" destOrd="0" presId="urn:microsoft.com/office/officeart/2018/2/layout/IconCircleList"/>
    <dgm:cxn modelId="{5946E811-5AA3-4CB9-94B5-C48D6600A6E1}" type="presParOf" srcId="{30E69ACB-C4D6-404B-A4F4-D7965BAA1DBA}" destId="{7EA82578-884C-46D0-9B31-DD631311CDEC}" srcOrd="3" destOrd="0" presId="urn:microsoft.com/office/officeart/2018/2/layout/IconCircleList"/>
    <dgm:cxn modelId="{AB67FC75-36B5-4B9D-8363-C948F20192BB}" type="presParOf" srcId="{D193BDB6-EC03-4EBE-930A-C218E3A6FC5E}" destId="{581B3D90-8DFC-448B-BD71-BFE7563FA2EA}" srcOrd="1" destOrd="0" presId="urn:microsoft.com/office/officeart/2018/2/layout/IconCircleList"/>
    <dgm:cxn modelId="{18DF740A-ADEA-4901-BFD6-36708AA4CB2F}" type="presParOf" srcId="{D193BDB6-EC03-4EBE-930A-C218E3A6FC5E}" destId="{BA297F4C-539F-4B12-A7F6-76616425BB32}" srcOrd="2" destOrd="0" presId="urn:microsoft.com/office/officeart/2018/2/layout/IconCircleList"/>
    <dgm:cxn modelId="{B956E70D-341B-493A-9915-31817E9ADEA3}" type="presParOf" srcId="{BA297F4C-539F-4B12-A7F6-76616425BB32}" destId="{2F0A14E9-90F6-4FF5-925F-1D6981AF307E}" srcOrd="0" destOrd="0" presId="urn:microsoft.com/office/officeart/2018/2/layout/IconCircleList"/>
    <dgm:cxn modelId="{F52B9C53-518E-4FFE-B07A-A78DF4622D02}" type="presParOf" srcId="{BA297F4C-539F-4B12-A7F6-76616425BB32}" destId="{C4CA63F7-DA3B-4F35-94A3-1166CD091EF4}" srcOrd="1" destOrd="0" presId="urn:microsoft.com/office/officeart/2018/2/layout/IconCircleList"/>
    <dgm:cxn modelId="{EBAEE8E7-8B71-4E90-97AE-40BD766326BA}" type="presParOf" srcId="{BA297F4C-539F-4B12-A7F6-76616425BB32}" destId="{2F76DDEC-EB51-491E-81A6-5C3D951B0B91}" srcOrd="2" destOrd="0" presId="urn:microsoft.com/office/officeart/2018/2/layout/IconCircleList"/>
    <dgm:cxn modelId="{FE08DD29-0684-4B0A-A4C2-2E9CFA2BB471}" type="presParOf" srcId="{BA297F4C-539F-4B12-A7F6-76616425BB32}" destId="{A994E135-08F9-4380-AEAD-0EB2F7DE0DD5}" srcOrd="3" destOrd="0" presId="urn:microsoft.com/office/officeart/2018/2/layout/IconCircleList"/>
    <dgm:cxn modelId="{324DA774-1697-4FF2-A63A-FFD42E380D27}" type="presParOf" srcId="{D193BDB6-EC03-4EBE-930A-C218E3A6FC5E}" destId="{CDFA7F95-9E88-4B93-B013-08769F89474F}" srcOrd="3" destOrd="0" presId="urn:microsoft.com/office/officeart/2018/2/layout/IconCircleList"/>
    <dgm:cxn modelId="{4B087260-DE82-4633-9A4B-8610E45E4E52}" type="presParOf" srcId="{D193BDB6-EC03-4EBE-930A-C218E3A6FC5E}" destId="{DEC7B37E-F8D1-4D31-B549-AAEA4EAD944A}" srcOrd="4" destOrd="0" presId="urn:microsoft.com/office/officeart/2018/2/layout/IconCircleList"/>
    <dgm:cxn modelId="{2B41D381-F8A0-4B54-9A15-5FD0308D5ED9}" type="presParOf" srcId="{DEC7B37E-F8D1-4D31-B549-AAEA4EAD944A}" destId="{01FF73DE-91D8-48C8-A1CC-56619275162D}" srcOrd="0" destOrd="0" presId="urn:microsoft.com/office/officeart/2018/2/layout/IconCircleList"/>
    <dgm:cxn modelId="{D7207D97-EA3A-43F9-9191-EFD6F0D541CD}" type="presParOf" srcId="{DEC7B37E-F8D1-4D31-B549-AAEA4EAD944A}" destId="{739EA526-24D3-47AC-AF54-52874A51331B}" srcOrd="1" destOrd="0" presId="urn:microsoft.com/office/officeart/2018/2/layout/IconCircleList"/>
    <dgm:cxn modelId="{FE28951A-B0C8-4527-AC6F-A96129458B80}" type="presParOf" srcId="{DEC7B37E-F8D1-4D31-B549-AAEA4EAD944A}" destId="{E463CC8B-9A16-4825-8730-7318B722B504}" srcOrd="2" destOrd="0" presId="urn:microsoft.com/office/officeart/2018/2/layout/IconCircleList"/>
    <dgm:cxn modelId="{D50513E2-21D6-455D-9749-88E91F89D35F}" type="presParOf" srcId="{DEC7B37E-F8D1-4D31-B549-AAEA4EAD944A}" destId="{44462D48-7564-4184-B262-317BC2792F48}" srcOrd="3" destOrd="0" presId="urn:microsoft.com/office/officeart/2018/2/layout/IconCircleList"/>
    <dgm:cxn modelId="{87EC2E28-1D0A-4A04-A462-858892A71701}" type="presParOf" srcId="{D193BDB6-EC03-4EBE-930A-C218E3A6FC5E}" destId="{6AB526B6-B4B2-4E44-BCD0-8DF0F4BD7C3B}" srcOrd="5" destOrd="0" presId="urn:microsoft.com/office/officeart/2018/2/layout/IconCircleList"/>
    <dgm:cxn modelId="{F58E89CA-F9DF-465E-986C-1BD3AED0CA84}" type="presParOf" srcId="{D193BDB6-EC03-4EBE-930A-C218E3A6FC5E}" destId="{404AB931-446D-4D4F-90B1-B60519A06386}" srcOrd="6" destOrd="0" presId="urn:microsoft.com/office/officeart/2018/2/layout/IconCircleList"/>
    <dgm:cxn modelId="{566BA7B1-8E83-43EC-B714-83C6CD932616}" type="presParOf" srcId="{404AB931-446D-4D4F-90B1-B60519A06386}" destId="{516F303B-B9F1-4D45-B149-D5F9C25EE2EE}" srcOrd="0" destOrd="0" presId="urn:microsoft.com/office/officeart/2018/2/layout/IconCircleList"/>
    <dgm:cxn modelId="{34EB6EA4-D4E0-473F-BD2F-8DAF2EAB59A9}" type="presParOf" srcId="{404AB931-446D-4D4F-90B1-B60519A06386}" destId="{44FECCB4-E497-475D-9CD0-B9584E7BD1D4}" srcOrd="1" destOrd="0" presId="urn:microsoft.com/office/officeart/2018/2/layout/IconCircleList"/>
    <dgm:cxn modelId="{52FAA92D-1B3E-48C3-BEE2-F86D99888F29}" type="presParOf" srcId="{404AB931-446D-4D4F-90B1-B60519A06386}" destId="{2C567DB8-B4DC-4160-8082-5733FC7F60EF}" srcOrd="2" destOrd="0" presId="urn:microsoft.com/office/officeart/2018/2/layout/IconCircleList"/>
    <dgm:cxn modelId="{F1850E08-9D37-4EDA-B234-ED02DEB8D88D}" type="presParOf" srcId="{404AB931-446D-4D4F-90B1-B60519A06386}" destId="{F2218C18-2AA5-420E-B88B-D49DABFE7B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971DF-4E32-43C9-A16C-72FA62D680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5CB445-B6CB-49F4-99FF-72CA2A3BD177}">
      <dgm:prSet/>
      <dgm:spPr/>
      <dgm:t>
        <a:bodyPr/>
        <a:lstStyle/>
        <a:p>
          <a:r>
            <a:rPr lang="fr-FR" b="0" i="0"/>
            <a:t>Excluded CDR from the algorithm</a:t>
          </a:r>
          <a:endParaRPr lang="en-US"/>
        </a:p>
      </dgm:t>
    </dgm:pt>
    <dgm:pt modelId="{F8E4DB96-3CBF-4D28-994E-343791A86FEF}" type="parTrans" cxnId="{77695AE8-C494-429F-A959-85C8E6151675}">
      <dgm:prSet/>
      <dgm:spPr/>
      <dgm:t>
        <a:bodyPr/>
        <a:lstStyle/>
        <a:p>
          <a:endParaRPr lang="en-US"/>
        </a:p>
      </dgm:t>
    </dgm:pt>
    <dgm:pt modelId="{8EE47E62-633F-414C-8CA9-5958A8ABEE6F}" type="sibTrans" cxnId="{77695AE8-C494-429F-A959-85C8E6151675}">
      <dgm:prSet/>
      <dgm:spPr/>
      <dgm:t>
        <a:bodyPr/>
        <a:lstStyle/>
        <a:p>
          <a:endParaRPr lang="en-US"/>
        </a:p>
      </dgm:t>
    </dgm:pt>
    <dgm:pt modelId="{B87E853D-7AA7-46E6-AD05-923327CCD866}">
      <dgm:prSet/>
      <dgm:spPr/>
      <dgm:t>
        <a:bodyPr/>
        <a:lstStyle/>
        <a:p>
          <a:r>
            <a:rPr lang="fr-FR" b="0" i="0"/>
            <a:t>We used Normalization to standardize the data because of there were big intervals between the values</a:t>
          </a:r>
          <a:endParaRPr lang="en-US"/>
        </a:p>
      </dgm:t>
    </dgm:pt>
    <dgm:pt modelId="{845B4FB7-077F-42ED-9A85-A07A4EB0C4FD}" type="parTrans" cxnId="{C5898C18-69AA-4A1A-B056-423B2F380562}">
      <dgm:prSet/>
      <dgm:spPr/>
      <dgm:t>
        <a:bodyPr/>
        <a:lstStyle/>
        <a:p>
          <a:endParaRPr lang="en-US"/>
        </a:p>
      </dgm:t>
    </dgm:pt>
    <dgm:pt modelId="{85FC9DCC-3BD9-4498-B306-56ADCC6A773B}" type="sibTrans" cxnId="{C5898C18-69AA-4A1A-B056-423B2F380562}">
      <dgm:prSet/>
      <dgm:spPr/>
      <dgm:t>
        <a:bodyPr/>
        <a:lstStyle/>
        <a:p>
          <a:endParaRPr lang="en-US"/>
        </a:p>
      </dgm:t>
    </dgm:pt>
    <dgm:pt modelId="{3708F07F-4F79-4B15-BC8F-C7CA74D687FC}" type="pres">
      <dgm:prSet presAssocID="{6C7971DF-4E32-43C9-A16C-72FA62D68002}" presName="linear" presStyleCnt="0">
        <dgm:presLayoutVars>
          <dgm:animLvl val="lvl"/>
          <dgm:resizeHandles val="exact"/>
        </dgm:presLayoutVars>
      </dgm:prSet>
      <dgm:spPr/>
    </dgm:pt>
    <dgm:pt modelId="{731245F8-8923-4FE9-BE72-F08A98E68047}" type="pres">
      <dgm:prSet presAssocID="{F55CB445-B6CB-49F4-99FF-72CA2A3BD177}" presName="parentText" presStyleLbl="node1" presStyleIdx="0" presStyleCnt="2" custLinFactNeighborX="2046">
        <dgm:presLayoutVars>
          <dgm:chMax val="0"/>
          <dgm:bulletEnabled val="1"/>
        </dgm:presLayoutVars>
      </dgm:prSet>
      <dgm:spPr/>
    </dgm:pt>
    <dgm:pt modelId="{10520AF1-05DD-45E8-B32A-21627CEECC33}" type="pres">
      <dgm:prSet presAssocID="{8EE47E62-633F-414C-8CA9-5958A8ABEE6F}" presName="spacer" presStyleCnt="0"/>
      <dgm:spPr/>
    </dgm:pt>
    <dgm:pt modelId="{1A90C3EB-5F7C-40DE-A61D-E5AFBDC4B118}" type="pres">
      <dgm:prSet presAssocID="{B87E853D-7AA7-46E6-AD05-923327CCD8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2E0620F-BD77-4290-8041-3D3AEAAC199C}" type="presOf" srcId="{B87E853D-7AA7-46E6-AD05-923327CCD866}" destId="{1A90C3EB-5F7C-40DE-A61D-E5AFBDC4B118}" srcOrd="0" destOrd="0" presId="urn:microsoft.com/office/officeart/2005/8/layout/vList2"/>
    <dgm:cxn modelId="{C5898C18-69AA-4A1A-B056-423B2F380562}" srcId="{6C7971DF-4E32-43C9-A16C-72FA62D68002}" destId="{B87E853D-7AA7-46E6-AD05-923327CCD866}" srcOrd="1" destOrd="0" parTransId="{845B4FB7-077F-42ED-9A85-A07A4EB0C4FD}" sibTransId="{85FC9DCC-3BD9-4498-B306-56ADCC6A773B}"/>
    <dgm:cxn modelId="{F96F4393-2915-484D-8F60-907AD55A02ED}" type="presOf" srcId="{F55CB445-B6CB-49F4-99FF-72CA2A3BD177}" destId="{731245F8-8923-4FE9-BE72-F08A98E68047}" srcOrd="0" destOrd="0" presId="urn:microsoft.com/office/officeart/2005/8/layout/vList2"/>
    <dgm:cxn modelId="{77695AE8-C494-429F-A959-85C8E6151675}" srcId="{6C7971DF-4E32-43C9-A16C-72FA62D68002}" destId="{F55CB445-B6CB-49F4-99FF-72CA2A3BD177}" srcOrd="0" destOrd="0" parTransId="{F8E4DB96-3CBF-4D28-994E-343791A86FEF}" sibTransId="{8EE47E62-633F-414C-8CA9-5958A8ABEE6F}"/>
    <dgm:cxn modelId="{7BDF07EA-F214-4121-A2DB-3834C2F102F3}" type="presOf" srcId="{6C7971DF-4E32-43C9-A16C-72FA62D68002}" destId="{3708F07F-4F79-4B15-BC8F-C7CA74D687FC}" srcOrd="0" destOrd="0" presId="urn:microsoft.com/office/officeart/2005/8/layout/vList2"/>
    <dgm:cxn modelId="{24EF9665-064C-4E03-B6CB-65F36EAABB83}" type="presParOf" srcId="{3708F07F-4F79-4B15-BC8F-C7CA74D687FC}" destId="{731245F8-8923-4FE9-BE72-F08A98E68047}" srcOrd="0" destOrd="0" presId="urn:microsoft.com/office/officeart/2005/8/layout/vList2"/>
    <dgm:cxn modelId="{14F7F0CC-9386-414A-BE40-18B58EAB7B97}" type="presParOf" srcId="{3708F07F-4F79-4B15-BC8F-C7CA74D687FC}" destId="{10520AF1-05DD-45E8-B32A-21627CEECC33}" srcOrd="1" destOrd="0" presId="urn:microsoft.com/office/officeart/2005/8/layout/vList2"/>
    <dgm:cxn modelId="{03B9870A-7A31-4A32-833B-A81C72C192E7}" type="presParOf" srcId="{3708F07F-4F79-4B15-BC8F-C7CA74D687FC}" destId="{1A90C3EB-5F7C-40DE-A61D-E5AFBDC4B1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7120C2-FEFD-4AF7-AD45-0827FD86066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5A889B-732E-42CE-81AE-86DFF0C4E3B3}">
      <dgm:prSet/>
      <dgm:spPr/>
      <dgm:t>
        <a:bodyPr/>
        <a:lstStyle/>
        <a:p>
          <a:r>
            <a:rPr lang="fr-FR"/>
            <a:t>Comparison between Random Forest and other Machine Learning algorithm</a:t>
          </a:r>
          <a:endParaRPr lang="en-US"/>
        </a:p>
      </dgm:t>
    </dgm:pt>
    <dgm:pt modelId="{5FD1E628-ADE7-4D3B-80DA-60E3963B2FAD}" type="parTrans" cxnId="{2A63D3A6-F262-4F8A-9AAB-73FDAAA3321F}">
      <dgm:prSet/>
      <dgm:spPr/>
      <dgm:t>
        <a:bodyPr/>
        <a:lstStyle/>
        <a:p>
          <a:endParaRPr lang="en-US"/>
        </a:p>
      </dgm:t>
    </dgm:pt>
    <dgm:pt modelId="{83A49213-8F33-41E5-A6B6-26EC9CD414A3}" type="sibTrans" cxnId="{2A63D3A6-F262-4F8A-9AAB-73FDAAA3321F}">
      <dgm:prSet/>
      <dgm:spPr/>
      <dgm:t>
        <a:bodyPr/>
        <a:lstStyle/>
        <a:p>
          <a:endParaRPr lang="en-US"/>
        </a:p>
      </dgm:t>
    </dgm:pt>
    <dgm:pt modelId="{AD5E0257-CD2F-4B0F-890A-A01A3EB4C423}">
      <dgm:prSet/>
      <dgm:spPr/>
      <dgm:t>
        <a:bodyPr/>
        <a:lstStyle/>
        <a:p>
          <a:r>
            <a:rPr lang="fr-FR" dirty="0" err="1"/>
            <a:t>Comparison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performances with other Ensemble Methods</a:t>
          </a:r>
          <a:endParaRPr lang="en-US" dirty="0"/>
        </a:p>
      </dgm:t>
    </dgm:pt>
    <dgm:pt modelId="{3FF0A31E-AB03-439A-98FF-9B8347747A3B}" type="parTrans" cxnId="{00823A44-F618-4152-9F01-8ECB6DA011D7}">
      <dgm:prSet/>
      <dgm:spPr/>
      <dgm:t>
        <a:bodyPr/>
        <a:lstStyle/>
        <a:p>
          <a:endParaRPr lang="en-US"/>
        </a:p>
      </dgm:t>
    </dgm:pt>
    <dgm:pt modelId="{79C8339F-7EED-4D29-93B0-FEEE1811E646}" type="sibTrans" cxnId="{00823A44-F618-4152-9F01-8ECB6DA011D7}">
      <dgm:prSet/>
      <dgm:spPr/>
      <dgm:t>
        <a:bodyPr/>
        <a:lstStyle/>
        <a:p>
          <a:endParaRPr lang="en-US"/>
        </a:p>
      </dgm:t>
    </dgm:pt>
    <dgm:pt modelId="{F2AA35CE-9897-4CC0-B490-25DB6D52A562}">
      <dgm:prSet/>
      <dgm:spPr/>
      <dgm:t>
        <a:bodyPr/>
        <a:lstStyle/>
        <a:p>
          <a:r>
            <a:rPr lang="fr-FR"/>
            <a:t>Lack of data might have affected algorithm performances</a:t>
          </a:r>
          <a:endParaRPr lang="en-US"/>
        </a:p>
      </dgm:t>
    </dgm:pt>
    <dgm:pt modelId="{9EB7143C-1B6E-4962-A62B-A1BFA9291C2E}" type="parTrans" cxnId="{75504DDC-1489-4F3C-8EE2-CFDBA88125B9}">
      <dgm:prSet/>
      <dgm:spPr/>
      <dgm:t>
        <a:bodyPr/>
        <a:lstStyle/>
        <a:p>
          <a:endParaRPr lang="en-US"/>
        </a:p>
      </dgm:t>
    </dgm:pt>
    <dgm:pt modelId="{FA770152-38EA-49A1-A704-B958F6E63406}" type="sibTrans" cxnId="{75504DDC-1489-4F3C-8EE2-CFDBA88125B9}">
      <dgm:prSet/>
      <dgm:spPr/>
      <dgm:t>
        <a:bodyPr/>
        <a:lstStyle/>
        <a:p>
          <a:endParaRPr lang="en-US"/>
        </a:p>
      </dgm:t>
    </dgm:pt>
    <dgm:pt modelId="{6C528640-347F-4F4C-BCA1-2C7E0F8DFAD0}" type="pres">
      <dgm:prSet presAssocID="{7F7120C2-FEFD-4AF7-AD45-0827FD8606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121670-6F9F-44D2-8C28-33893F390735}" type="pres">
      <dgm:prSet presAssocID="{D35A889B-732E-42CE-81AE-86DFF0C4E3B3}" presName="hierRoot1" presStyleCnt="0"/>
      <dgm:spPr/>
    </dgm:pt>
    <dgm:pt modelId="{D22DA4DB-2933-4E15-A1DF-F1EF1AB95062}" type="pres">
      <dgm:prSet presAssocID="{D35A889B-732E-42CE-81AE-86DFF0C4E3B3}" presName="composite" presStyleCnt="0"/>
      <dgm:spPr/>
    </dgm:pt>
    <dgm:pt modelId="{21CA5F6F-B0E6-4D7D-9E5A-A3C1CE769A4D}" type="pres">
      <dgm:prSet presAssocID="{D35A889B-732E-42CE-81AE-86DFF0C4E3B3}" presName="background" presStyleLbl="node0" presStyleIdx="0" presStyleCnt="3"/>
      <dgm:spPr/>
    </dgm:pt>
    <dgm:pt modelId="{FD0D1FE3-B2D4-4CBC-9D88-5B48D2CD1D71}" type="pres">
      <dgm:prSet presAssocID="{D35A889B-732E-42CE-81AE-86DFF0C4E3B3}" presName="text" presStyleLbl="fgAcc0" presStyleIdx="0" presStyleCnt="3">
        <dgm:presLayoutVars>
          <dgm:chPref val="3"/>
        </dgm:presLayoutVars>
      </dgm:prSet>
      <dgm:spPr/>
    </dgm:pt>
    <dgm:pt modelId="{3FC2C203-D230-4C93-B0D4-752BC3331CF4}" type="pres">
      <dgm:prSet presAssocID="{D35A889B-732E-42CE-81AE-86DFF0C4E3B3}" presName="hierChild2" presStyleCnt="0"/>
      <dgm:spPr/>
    </dgm:pt>
    <dgm:pt modelId="{45FA4AD4-2A86-48B4-88E0-A56ADBF88E7B}" type="pres">
      <dgm:prSet presAssocID="{AD5E0257-CD2F-4B0F-890A-A01A3EB4C423}" presName="hierRoot1" presStyleCnt="0"/>
      <dgm:spPr/>
    </dgm:pt>
    <dgm:pt modelId="{EAA08D68-E78A-4EB4-B32E-ABDC7A0A713B}" type="pres">
      <dgm:prSet presAssocID="{AD5E0257-CD2F-4B0F-890A-A01A3EB4C423}" presName="composite" presStyleCnt="0"/>
      <dgm:spPr/>
    </dgm:pt>
    <dgm:pt modelId="{BAFFB5AA-0CC4-413A-890A-5D7804E6DF5E}" type="pres">
      <dgm:prSet presAssocID="{AD5E0257-CD2F-4B0F-890A-A01A3EB4C423}" presName="background" presStyleLbl="node0" presStyleIdx="1" presStyleCnt="3"/>
      <dgm:spPr/>
    </dgm:pt>
    <dgm:pt modelId="{B6C81A68-99EC-45F1-A336-82BF4C0D8D49}" type="pres">
      <dgm:prSet presAssocID="{AD5E0257-CD2F-4B0F-890A-A01A3EB4C423}" presName="text" presStyleLbl="fgAcc0" presStyleIdx="1" presStyleCnt="3">
        <dgm:presLayoutVars>
          <dgm:chPref val="3"/>
        </dgm:presLayoutVars>
      </dgm:prSet>
      <dgm:spPr/>
    </dgm:pt>
    <dgm:pt modelId="{84EB4C72-D73E-4A76-861A-F59593359EA6}" type="pres">
      <dgm:prSet presAssocID="{AD5E0257-CD2F-4B0F-890A-A01A3EB4C423}" presName="hierChild2" presStyleCnt="0"/>
      <dgm:spPr/>
    </dgm:pt>
    <dgm:pt modelId="{FF558EA5-EC1D-4C11-87FC-CA8395FD8B2B}" type="pres">
      <dgm:prSet presAssocID="{F2AA35CE-9897-4CC0-B490-25DB6D52A562}" presName="hierRoot1" presStyleCnt="0"/>
      <dgm:spPr/>
    </dgm:pt>
    <dgm:pt modelId="{910ADCE7-81AC-48F6-A11E-C1F992F7D6D7}" type="pres">
      <dgm:prSet presAssocID="{F2AA35CE-9897-4CC0-B490-25DB6D52A562}" presName="composite" presStyleCnt="0"/>
      <dgm:spPr/>
    </dgm:pt>
    <dgm:pt modelId="{8549318E-DB10-4F8C-98F7-30AAF6AED3FB}" type="pres">
      <dgm:prSet presAssocID="{F2AA35CE-9897-4CC0-B490-25DB6D52A562}" presName="background" presStyleLbl="node0" presStyleIdx="2" presStyleCnt="3"/>
      <dgm:spPr/>
    </dgm:pt>
    <dgm:pt modelId="{9F1712D3-B8BB-4DB1-A59D-B977D65B4943}" type="pres">
      <dgm:prSet presAssocID="{F2AA35CE-9897-4CC0-B490-25DB6D52A562}" presName="text" presStyleLbl="fgAcc0" presStyleIdx="2" presStyleCnt="3">
        <dgm:presLayoutVars>
          <dgm:chPref val="3"/>
        </dgm:presLayoutVars>
      </dgm:prSet>
      <dgm:spPr/>
    </dgm:pt>
    <dgm:pt modelId="{AAE26C35-1E58-41A6-8768-57D858859C04}" type="pres">
      <dgm:prSet presAssocID="{F2AA35CE-9897-4CC0-B490-25DB6D52A562}" presName="hierChild2" presStyleCnt="0"/>
      <dgm:spPr/>
    </dgm:pt>
  </dgm:ptLst>
  <dgm:cxnLst>
    <dgm:cxn modelId="{00823A44-F618-4152-9F01-8ECB6DA011D7}" srcId="{7F7120C2-FEFD-4AF7-AD45-0827FD860667}" destId="{AD5E0257-CD2F-4B0F-890A-A01A3EB4C423}" srcOrd="1" destOrd="0" parTransId="{3FF0A31E-AB03-439A-98FF-9B8347747A3B}" sibTransId="{79C8339F-7EED-4D29-93B0-FEEE1811E646}"/>
    <dgm:cxn modelId="{57B6FA47-8855-46C3-B2ED-459909F4C593}" type="presOf" srcId="{F2AA35CE-9897-4CC0-B490-25DB6D52A562}" destId="{9F1712D3-B8BB-4DB1-A59D-B977D65B4943}" srcOrd="0" destOrd="0" presId="urn:microsoft.com/office/officeart/2005/8/layout/hierarchy1"/>
    <dgm:cxn modelId="{A531B197-0167-41EF-8CA0-09CDC5FA824E}" type="presOf" srcId="{AD5E0257-CD2F-4B0F-890A-A01A3EB4C423}" destId="{B6C81A68-99EC-45F1-A336-82BF4C0D8D49}" srcOrd="0" destOrd="0" presId="urn:microsoft.com/office/officeart/2005/8/layout/hierarchy1"/>
    <dgm:cxn modelId="{C31E83A5-A71C-4CF8-864D-B49374F3DDEB}" type="presOf" srcId="{D35A889B-732E-42CE-81AE-86DFF0C4E3B3}" destId="{FD0D1FE3-B2D4-4CBC-9D88-5B48D2CD1D71}" srcOrd="0" destOrd="0" presId="urn:microsoft.com/office/officeart/2005/8/layout/hierarchy1"/>
    <dgm:cxn modelId="{2A63D3A6-F262-4F8A-9AAB-73FDAAA3321F}" srcId="{7F7120C2-FEFD-4AF7-AD45-0827FD860667}" destId="{D35A889B-732E-42CE-81AE-86DFF0C4E3B3}" srcOrd="0" destOrd="0" parTransId="{5FD1E628-ADE7-4D3B-80DA-60E3963B2FAD}" sibTransId="{83A49213-8F33-41E5-A6B6-26EC9CD414A3}"/>
    <dgm:cxn modelId="{8CA1AFDA-A491-4FFB-8ADC-E5F3521A1996}" type="presOf" srcId="{7F7120C2-FEFD-4AF7-AD45-0827FD860667}" destId="{6C528640-347F-4F4C-BCA1-2C7E0F8DFAD0}" srcOrd="0" destOrd="0" presId="urn:microsoft.com/office/officeart/2005/8/layout/hierarchy1"/>
    <dgm:cxn modelId="{75504DDC-1489-4F3C-8EE2-CFDBA88125B9}" srcId="{7F7120C2-FEFD-4AF7-AD45-0827FD860667}" destId="{F2AA35CE-9897-4CC0-B490-25DB6D52A562}" srcOrd="2" destOrd="0" parTransId="{9EB7143C-1B6E-4962-A62B-A1BFA9291C2E}" sibTransId="{FA770152-38EA-49A1-A704-B958F6E63406}"/>
    <dgm:cxn modelId="{1134AF42-DB39-44BF-A926-3DCF0391DEDA}" type="presParOf" srcId="{6C528640-347F-4F4C-BCA1-2C7E0F8DFAD0}" destId="{18121670-6F9F-44D2-8C28-33893F390735}" srcOrd="0" destOrd="0" presId="urn:microsoft.com/office/officeart/2005/8/layout/hierarchy1"/>
    <dgm:cxn modelId="{A48DEA7A-95E3-4ECC-99F6-DCFC3E1FFB8D}" type="presParOf" srcId="{18121670-6F9F-44D2-8C28-33893F390735}" destId="{D22DA4DB-2933-4E15-A1DF-F1EF1AB95062}" srcOrd="0" destOrd="0" presId="urn:microsoft.com/office/officeart/2005/8/layout/hierarchy1"/>
    <dgm:cxn modelId="{99136ED4-F9BC-40D4-83A6-4B8C70844B91}" type="presParOf" srcId="{D22DA4DB-2933-4E15-A1DF-F1EF1AB95062}" destId="{21CA5F6F-B0E6-4D7D-9E5A-A3C1CE769A4D}" srcOrd="0" destOrd="0" presId="urn:microsoft.com/office/officeart/2005/8/layout/hierarchy1"/>
    <dgm:cxn modelId="{D715E2AD-223F-4021-9244-D79B32066CB6}" type="presParOf" srcId="{D22DA4DB-2933-4E15-A1DF-F1EF1AB95062}" destId="{FD0D1FE3-B2D4-4CBC-9D88-5B48D2CD1D71}" srcOrd="1" destOrd="0" presId="urn:microsoft.com/office/officeart/2005/8/layout/hierarchy1"/>
    <dgm:cxn modelId="{A6488791-FDE1-4BC7-86D7-F804AE9DA2C1}" type="presParOf" srcId="{18121670-6F9F-44D2-8C28-33893F390735}" destId="{3FC2C203-D230-4C93-B0D4-752BC3331CF4}" srcOrd="1" destOrd="0" presId="urn:microsoft.com/office/officeart/2005/8/layout/hierarchy1"/>
    <dgm:cxn modelId="{A4F44D50-932C-46D6-86DC-4B219FD157EB}" type="presParOf" srcId="{6C528640-347F-4F4C-BCA1-2C7E0F8DFAD0}" destId="{45FA4AD4-2A86-48B4-88E0-A56ADBF88E7B}" srcOrd="1" destOrd="0" presId="urn:microsoft.com/office/officeart/2005/8/layout/hierarchy1"/>
    <dgm:cxn modelId="{423AD41B-EFD3-4EB4-BE61-B441AA33F4B2}" type="presParOf" srcId="{45FA4AD4-2A86-48B4-88E0-A56ADBF88E7B}" destId="{EAA08D68-E78A-4EB4-B32E-ABDC7A0A713B}" srcOrd="0" destOrd="0" presId="urn:microsoft.com/office/officeart/2005/8/layout/hierarchy1"/>
    <dgm:cxn modelId="{26217A01-1394-454A-822A-F0554794136F}" type="presParOf" srcId="{EAA08D68-E78A-4EB4-B32E-ABDC7A0A713B}" destId="{BAFFB5AA-0CC4-413A-890A-5D7804E6DF5E}" srcOrd="0" destOrd="0" presId="urn:microsoft.com/office/officeart/2005/8/layout/hierarchy1"/>
    <dgm:cxn modelId="{D17AA920-D717-432D-B735-8861AF8C7EFB}" type="presParOf" srcId="{EAA08D68-E78A-4EB4-B32E-ABDC7A0A713B}" destId="{B6C81A68-99EC-45F1-A336-82BF4C0D8D49}" srcOrd="1" destOrd="0" presId="urn:microsoft.com/office/officeart/2005/8/layout/hierarchy1"/>
    <dgm:cxn modelId="{473C243D-5F1A-485B-A9E1-32B08E651F08}" type="presParOf" srcId="{45FA4AD4-2A86-48B4-88E0-A56ADBF88E7B}" destId="{84EB4C72-D73E-4A76-861A-F59593359EA6}" srcOrd="1" destOrd="0" presId="urn:microsoft.com/office/officeart/2005/8/layout/hierarchy1"/>
    <dgm:cxn modelId="{62D95D28-039B-4CC0-A074-CDCD0B6E19BF}" type="presParOf" srcId="{6C528640-347F-4F4C-BCA1-2C7E0F8DFAD0}" destId="{FF558EA5-EC1D-4C11-87FC-CA8395FD8B2B}" srcOrd="2" destOrd="0" presId="urn:microsoft.com/office/officeart/2005/8/layout/hierarchy1"/>
    <dgm:cxn modelId="{AA3D4D34-1AFF-4657-AD53-EA5E217B3EEF}" type="presParOf" srcId="{FF558EA5-EC1D-4C11-87FC-CA8395FD8B2B}" destId="{910ADCE7-81AC-48F6-A11E-C1F992F7D6D7}" srcOrd="0" destOrd="0" presId="urn:microsoft.com/office/officeart/2005/8/layout/hierarchy1"/>
    <dgm:cxn modelId="{3E7B143A-12DF-4E64-8052-F7CCE35FE34B}" type="presParOf" srcId="{910ADCE7-81AC-48F6-A11E-C1F992F7D6D7}" destId="{8549318E-DB10-4F8C-98F7-30AAF6AED3FB}" srcOrd="0" destOrd="0" presId="urn:microsoft.com/office/officeart/2005/8/layout/hierarchy1"/>
    <dgm:cxn modelId="{6BF4DDC8-1624-45EF-A06F-3D832537BCE8}" type="presParOf" srcId="{910ADCE7-81AC-48F6-A11E-C1F992F7D6D7}" destId="{9F1712D3-B8BB-4DB1-A59D-B977D65B4943}" srcOrd="1" destOrd="0" presId="urn:microsoft.com/office/officeart/2005/8/layout/hierarchy1"/>
    <dgm:cxn modelId="{498DA399-B6C5-4EEE-A594-A9F2EAF78024}" type="presParOf" srcId="{FF558EA5-EC1D-4C11-87FC-CA8395FD8B2B}" destId="{AAE26C35-1E58-41A6-8768-57D858859C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146A4-7E37-4AE0-80ED-783A93E7FADF}">
      <dsp:nvSpPr>
        <dsp:cNvPr id="0" name=""/>
        <dsp:cNvSpPr/>
      </dsp:nvSpPr>
      <dsp:spPr>
        <a:xfrm>
          <a:off x="22812" y="1247675"/>
          <a:ext cx="627792" cy="6277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AC598-BDFE-47DD-96E4-AE30957A53BF}">
      <dsp:nvSpPr>
        <dsp:cNvPr id="0" name=""/>
        <dsp:cNvSpPr/>
      </dsp:nvSpPr>
      <dsp:spPr>
        <a:xfrm>
          <a:off x="154649" y="1379512"/>
          <a:ext cx="364119" cy="364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82578-884C-46D0-9B31-DD631311CDEC}">
      <dsp:nvSpPr>
        <dsp:cNvPr id="0" name=""/>
        <dsp:cNvSpPr/>
      </dsp:nvSpPr>
      <dsp:spPr>
        <a:xfrm>
          <a:off x="785132" y="1247675"/>
          <a:ext cx="1479796" cy="6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</a:t>
          </a:r>
          <a:r>
            <a:rPr lang="en-US" sz="1100" b="0" i="0" kern="1200" dirty="0" err="1"/>
            <a:t>oasis_longitudinal</a:t>
          </a:r>
          <a:r>
            <a:rPr lang="en-US" sz="1100" b="0" i="0" kern="1200" dirty="0"/>
            <a:t> had 3 more columns (MRI ID, Group and Visit) but they were not relevant to the problem so we dropped them and also renamed EDUC to Educ to merge with </a:t>
          </a:r>
          <a:r>
            <a:rPr lang="en-US" sz="1100" b="0" i="0" kern="1200" dirty="0" err="1"/>
            <a:t>oasis_cross</a:t>
          </a:r>
          <a:r>
            <a:rPr lang="en-US" sz="1100" b="0" i="0" kern="1200" dirty="0"/>
            <a:t>-sectional. Dropped MR delay (lots of null values and unknown feature)</a:t>
          </a:r>
          <a:endParaRPr lang="en-US" sz="1100" kern="1200" dirty="0"/>
        </a:p>
      </dsp:txBody>
      <dsp:txXfrm>
        <a:off x="785132" y="1247675"/>
        <a:ext cx="1479796" cy="627792"/>
      </dsp:txXfrm>
    </dsp:sp>
    <dsp:sp modelId="{2F0A14E9-90F6-4FF5-925F-1D6981AF307E}">
      <dsp:nvSpPr>
        <dsp:cNvPr id="0" name=""/>
        <dsp:cNvSpPr/>
      </dsp:nvSpPr>
      <dsp:spPr>
        <a:xfrm>
          <a:off x="2522771" y="1247675"/>
          <a:ext cx="627792" cy="6277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A63F7-DA3B-4F35-94A3-1166CD091EF4}">
      <dsp:nvSpPr>
        <dsp:cNvPr id="0" name=""/>
        <dsp:cNvSpPr/>
      </dsp:nvSpPr>
      <dsp:spPr>
        <a:xfrm>
          <a:off x="2654608" y="1379512"/>
          <a:ext cx="364119" cy="364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4E135-08F9-4380-AEAD-0EB2F7DE0DD5}">
      <dsp:nvSpPr>
        <dsp:cNvPr id="0" name=""/>
        <dsp:cNvSpPr/>
      </dsp:nvSpPr>
      <dsp:spPr>
        <a:xfrm>
          <a:off x="3285090" y="1247675"/>
          <a:ext cx="1479796" cy="6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Dropped rows where CDR is null, dropped hand because there were only Right handed people, dropped na on SES because discrete values and only a few rows affected</a:t>
          </a:r>
          <a:endParaRPr lang="en-US" sz="1100" kern="1200"/>
        </a:p>
      </dsp:txBody>
      <dsp:txXfrm>
        <a:off x="3285090" y="1247675"/>
        <a:ext cx="1479796" cy="627792"/>
      </dsp:txXfrm>
    </dsp:sp>
    <dsp:sp modelId="{01FF73DE-91D8-48C8-A1CC-56619275162D}">
      <dsp:nvSpPr>
        <dsp:cNvPr id="0" name=""/>
        <dsp:cNvSpPr/>
      </dsp:nvSpPr>
      <dsp:spPr>
        <a:xfrm>
          <a:off x="22812" y="2643732"/>
          <a:ext cx="627792" cy="6277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EA526-24D3-47AC-AF54-52874A51331B}">
      <dsp:nvSpPr>
        <dsp:cNvPr id="0" name=""/>
        <dsp:cNvSpPr/>
      </dsp:nvSpPr>
      <dsp:spPr>
        <a:xfrm>
          <a:off x="154649" y="2775568"/>
          <a:ext cx="364119" cy="364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62D48-7564-4184-B262-317BC2792F48}">
      <dsp:nvSpPr>
        <dsp:cNvPr id="0" name=""/>
        <dsp:cNvSpPr/>
      </dsp:nvSpPr>
      <dsp:spPr>
        <a:xfrm>
          <a:off x="785132" y="2643732"/>
          <a:ext cx="1479796" cy="6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One-hot Encoded M/F Data, Label encoded CDR and Label encoded SES</a:t>
          </a:r>
          <a:endParaRPr lang="en-US" sz="1100" kern="1200"/>
        </a:p>
      </dsp:txBody>
      <dsp:txXfrm>
        <a:off x="785132" y="2643732"/>
        <a:ext cx="1479796" cy="627792"/>
      </dsp:txXfrm>
    </dsp:sp>
    <dsp:sp modelId="{516F303B-B9F1-4D45-B149-D5F9C25EE2EE}">
      <dsp:nvSpPr>
        <dsp:cNvPr id="0" name=""/>
        <dsp:cNvSpPr/>
      </dsp:nvSpPr>
      <dsp:spPr>
        <a:xfrm>
          <a:off x="2522771" y="2643732"/>
          <a:ext cx="627792" cy="6277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ECCB4-E497-475D-9CD0-B9584E7BD1D4}">
      <dsp:nvSpPr>
        <dsp:cNvPr id="0" name=""/>
        <dsp:cNvSpPr/>
      </dsp:nvSpPr>
      <dsp:spPr>
        <a:xfrm>
          <a:off x="2654608" y="2775568"/>
          <a:ext cx="364119" cy="364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8C18-2AA5-420E-B88B-D49DABFE7B86}">
      <dsp:nvSpPr>
        <dsp:cNvPr id="0" name=""/>
        <dsp:cNvSpPr/>
      </dsp:nvSpPr>
      <dsp:spPr>
        <a:xfrm>
          <a:off x="3285090" y="2643732"/>
          <a:ext cx="1479796" cy="62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After all the cleaning we ended up with 570 rows and 10 columns</a:t>
          </a:r>
          <a:endParaRPr lang="en-US" sz="1100" kern="1200"/>
        </a:p>
      </dsp:txBody>
      <dsp:txXfrm>
        <a:off x="3285090" y="2643732"/>
        <a:ext cx="1479796" cy="627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245F8-8923-4FE9-BE72-F08A98E68047}">
      <dsp:nvSpPr>
        <dsp:cNvPr id="0" name=""/>
        <dsp:cNvSpPr/>
      </dsp:nvSpPr>
      <dsp:spPr>
        <a:xfrm>
          <a:off x="0" y="151097"/>
          <a:ext cx="4001496" cy="170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Excluded CDR from the algorithm</a:t>
          </a:r>
          <a:endParaRPr lang="en-US" sz="2400" kern="1200"/>
        </a:p>
      </dsp:txBody>
      <dsp:txXfrm>
        <a:off x="83016" y="234113"/>
        <a:ext cx="3835464" cy="1534563"/>
      </dsp:txXfrm>
    </dsp:sp>
    <dsp:sp modelId="{1A90C3EB-5F7C-40DE-A61D-E5AFBDC4B118}">
      <dsp:nvSpPr>
        <dsp:cNvPr id="0" name=""/>
        <dsp:cNvSpPr/>
      </dsp:nvSpPr>
      <dsp:spPr>
        <a:xfrm>
          <a:off x="0" y="1920812"/>
          <a:ext cx="4001496" cy="170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We used Normalization to standardize the data because of there were big intervals between the values</a:t>
          </a:r>
          <a:endParaRPr lang="en-US" sz="2400" kern="1200"/>
        </a:p>
      </dsp:txBody>
      <dsp:txXfrm>
        <a:off x="83016" y="2003828"/>
        <a:ext cx="3835464" cy="153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5F6F-B0E6-4D7D-9E5A-A3C1CE769A4D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D1FE3-B2D4-4CBC-9D88-5B48D2CD1D71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Comparison between Random Forest and other Machine Learning algorithm</a:t>
          </a:r>
          <a:endParaRPr lang="en-US" sz="2300" kern="1200"/>
        </a:p>
      </dsp:txBody>
      <dsp:txXfrm>
        <a:off x="366939" y="1196774"/>
        <a:ext cx="2723696" cy="1691139"/>
      </dsp:txXfrm>
    </dsp:sp>
    <dsp:sp modelId="{BAFFB5AA-0CC4-413A-890A-5D7804E6DF5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81A68-99EC-45F1-A336-82BF4C0D8D49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Comparison</a:t>
          </a:r>
          <a:r>
            <a:rPr lang="fr-FR" sz="2300" kern="1200" dirty="0"/>
            <a:t> </a:t>
          </a:r>
          <a:r>
            <a:rPr lang="fr-FR" sz="2300" kern="1200" dirty="0" err="1"/>
            <a:t>between</a:t>
          </a:r>
          <a:r>
            <a:rPr lang="fr-FR" sz="2300" kern="1200" dirty="0"/>
            <a:t> performances with other Ensemble Methods</a:t>
          </a:r>
          <a:endParaRPr lang="en-US" sz="2300" kern="1200" dirty="0"/>
        </a:p>
      </dsp:txBody>
      <dsp:txXfrm>
        <a:off x="3824513" y="1196774"/>
        <a:ext cx="2723696" cy="1691139"/>
      </dsp:txXfrm>
    </dsp:sp>
    <dsp:sp modelId="{8549318E-DB10-4F8C-98F7-30AAF6AED3FB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712D3-B8BB-4DB1-A59D-B977D65B4943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Lack of data might have affected algorithm performances</a:t>
          </a:r>
          <a:endParaRPr lang="en-US" sz="23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05f5079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05f5079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e05f50798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33A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75" name="Google Shape;1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05f507987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2e05f50798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05f50798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05f507987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e05f507987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05f50798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05f50798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95" name="Google Shape;95;g2e05f50798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5f50798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5f507987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g2e05f507987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05f5079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05f50798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2e05f50798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05f5079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05f507987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e05f507987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05f5079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05f507987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2e05f507987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5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1174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4955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67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3906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63945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560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524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00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2338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06901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5837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4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1DC39AC-85D3-A8AE-5504-30A414BEF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0" r="23037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Google Shape;89;g2e05f507987_0_0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3873302" cy="320413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Alzheimer's</a:t>
            </a:r>
            <a:r>
              <a:rPr lang="fr-FR" sz="4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r>
              <a:rPr lang="fr-FR" sz="4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90" name="Google Shape;90;g2e05f507987_0_0"/>
          <p:cNvSpPr txBox="1"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</a:rPr>
              <a:t>Fleur LAURENS, Laura SAYAPHOMMY, Zyad TAOUIL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/>
                </a:solidFill>
              </a:rPr>
              <a:t>M2 IKSEM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Google Shape;91;g2e05f507987_0_0"/>
          <p:cNvSpPr txBox="1">
            <a:spLocks noGrp="1"/>
          </p:cNvSpPr>
          <p:nvPr>
            <p:ph type="sldNum" idx="12"/>
          </p:nvPr>
        </p:nvSpPr>
        <p:spPr>
          <a:xfrm>
            <a:off x="8970819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</a:t>
            </a:fld>
            <a:endParaRPr lang="fr-FR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/>
        </p:nvSpPr>
        <p:spPr>
          <a:xfrm>
            <a:off x="485774" y="370497"/>
            <a:ext cx="1035494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fr-FR" sz="3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Forest – Bagging (Bootstrap </a:t>
            </a:r>
            <a:r>
              <a:rPr lang="fr-FR" sz="3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Aggregating</a:t>
            </a:r>
            <a:r>
              <a:rPr lang="fr-FR" sz="3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fr-F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3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421" y="1294124"/>
            <a:ext cx="9979157" cy="4943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Google Shape;184;p6"/>
          <p:cNvSpPr txBox="1"/>
          <p:nvPr/>
        </p:nvSpPr>
        <p:spPr>
          <a:xfrm>
            <a:off x="7859485" y="634946"/>
            <a:ext cx="3690257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SzPts val="1100"/>
            </a:pPr>
            <a:r>
              <a:rPr lang="en-US" sz="30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Explanation of Ensemble Method for Classification</a:t>
            </a:r>
            <a:endParaRPr lang="en-US" sz="3000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  <a:sym typeface="Calibri"/>
            </a:endParaRPr>
          </a:p>
          <a:p>
            <a:pPr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000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999" y="706109"/>
            <a:ext cx="6909801" cy="5182350"/>
          </a:xfrm>
          <a:prstGeom prst="rect">
            <a:avLst/>
          </a:prstGeom>
          <a:noFill/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187;p6"/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Techniques that aim at improving the accuracy of results in models by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combining 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multiple models instead of using a single model.</a:t>
            </a: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Reduce bias and variance 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5" name="Google Shape;185;p6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Google Shape;192;g2e05f507987_0_62"/>
          <p:cNvSpPr txBox="1"/>
          <p:nvPr/>
        </p:nvSpPr>
        <p:spPr>
          <a:xfrm>
            <a:off x="6729999" y="639097"/>
            <a:ext cx="4813073" cy="38447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200" b="0" i="0" u="none" strike="noStrike" kern="1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Random Forest – OASIS</a:t>
            </a:r>
          </a:p>
          <a:p>
            <a:pPr marL="0"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200" b="0" i="0" u="none" strike="noStrike" kern="1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Analysis</a:t>
            </a:r>
            <a:endParaRPr lang="en-US" sz="6200" kern="12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6200" b="0" kern="12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93" name="Google Shape;193;g2e05f507987_0_62"/>
          <p:cNvPicPr preferRelativeResize="0"/>
          <p:nvPr/>
        </p:nvPicPr>
        <p:blipFill rotWithShape="1">
          <a:blip r:embed="rId3"/>
          <a:srcRect r="6792" b="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  <a:noFill/>
        </p:spPr>
      </p:pic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4" name="Google Shape;194;g2e05f507987_0_62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264830-5856-58EC-CDF4-34F92A70B079}"/>
              </a:ext>
            </a:extLst>
          </p:cNvPr>
          <p:cNvSpPr/>
          <p:nvPr/>
        </p:nvSpPr>
        <p:spPr>
          <a:xfrm>
            <a:off x="6805053" y="3756276"/>
            <a:ext cx="1576948" cy="1505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Legend</a:t>
            </a:r>
            <a:r>
              <a:rPr lang="fr-FR" dirty="0">
                <a:solidFill>
                  <a:schemeClr val="bg1"/>
                </a:solidFill>
              </a:rPr>
              <a:t> : 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</a:rPr>
              <a:t>0 = no dementia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</a:rPr>
              <a:t>1 = mild AD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</a:rPr>
              <a:t>2 = moderate AD</a:t>
            </a:r>
          </a:p>
          <a:p>
            <a:r>
              <a:rPr lang="en-US" sz="1400" b="0" i="0" u="none" strike="noStrike" dirty="0">
                <a:solidFill>
                  <a:schemeClr val="bg1"/>
                </a:solidFill>
                <a:effectLst/>
              </a:rPr>
              <a:t>3 = severe AD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200;p5"/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i="0" u="none" strike="noStrike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Explanation of Ensemble Method for Classification</a:t>
            </a:r>
            <a:endParaRPr lang="en-US" sz="4800" b="0" kern="12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2465598" y="2098515"/>
            <a:ext cx="3237472" cy="46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24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Usage of VotingClassifier</a:t>
            </a:r>
            <a:r>
              <a:rPr lang="en-US" sz="1224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combining</a:t>
            </a:r>
            <a:r>
              <a:rPr lang="en-US" sz="1224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: Random Forest, Gradient Boosting, KNeighbors and SVC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598" y="2616372"/>
            <a:ext cx="3484508" cy="295991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 txBox="1"/>
          <p:nvPr/>
        </p:nvSpPr>
        <p:spPr>
          <a:xfrm>
            <a:off x="6294656" y="2100436"/>
            <a:ext cx="3601184" cy="46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24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Usage of VotingClassifier</a:t>
            </a:r>
            <a:r>
              <a:rPr lang="en-US" sz="1224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combining</a:t>
            </a:r>
            <a:r>
              <a:rPr lang="en-US" sz="1224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: Random Forest, Gradient Boosting and Kneighbors (without SVC)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656" y="2619558"/>
            <a:ext cx="3484507" cy="30347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/>
          </p:cNvSpPr>
          <p:nvPr/>
        </p:nvSpPr>
        <p:spPr>
          <a:xfrm>
            <a:off x="8891252" y="5635392"/>
            <a:ext cx="895476" cy="24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fr-FR" sz="952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/>
              <a:t>13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19E172-EEE0-3C9A-F196-64CB1F0A775A}"/>
              </a:ext>
            </a:extLst>
          </p:cNvPr>
          <p:cNvSpPr/>
          <p:nvPr/>
        </p:nvSpPr>
        <p:spPr>
          <a:xfrm>
            <a:off x="10322560" y="4009946"/>
            <a:ext cx="1351280" cy="705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without SVC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05f507987_0_9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spcAft>
                <a:spcPts val="0"/>
              </a:spcAft>
            </a:pPr>
            <a:r>
              <a:rPr lang="en-US" b="1">
                <a:sym typeface="Calibri"/>
              </a:rPr>
              <a:t>Conclusion</a:t>
            </a:r>
            <a:endParaRPr lang="en-US"/>
          </a:p>
        </p:txBody>
      </p:sp>
      <p:sp>
        <p:nvSpPr>
          <p:cNvPr id="212" name="Google Shape;212;g2e05f507987_0_92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 defTabSz="45720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5" name="Google Shape;213;g2e05f507987_0_92">
            <a:extLst>
              <a:ext uri="{FF2B5EF4-FFF2-40B4-BE49-F238E27FC236}">
                <a16:creationId xmlns:a16="http://schemas.microsoft.com/office/drawing/2014/main" id="{79E7925D-BFE5-339D-2BFC-1F8A321DF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2279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5f507987_0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>
                <a:latin typeface="Calibri"/>
                <a:ea typeface="Calibri"/>
                <a:cs typeface="Calibri"/>
                <a:sym typeface="Calibri"/>
              </a:rPr>
              <a:t>Problem Explanation and Task Identification</a:t>
            </a:r>
            <a:endParaRPr b="1"/>
          </a:p>
        </p:txBody>
      </p:sp>
      <p:sp>
        <p:nvSpPr>
          <p:cNvPr id="98" name="Google Shape;98;g2e05f507987_0_7"/>
          <p:cNvSpPr txBox="1">
            <a:spLocks noGrp="1"/>
          </p:cNvSpPr>
          <p:nvPr>
            <p:ph idx="1"/>
          </p:nvPr>
        </p:nvSpPr>
        <p:spPr>
          <a:xfrm>
            <a:off x="838200" y="3186050"/>
            <a:ext cx="3802800" cy="299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In our dataset the patients are classified into different stages of dementia (CDR attribute). 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</a:rPr>
              <a:t>Clinical Dementia Rating (0 = no dementia, 1 = mild AD, 2 = moderate AD, 3 = severe AD)</a:t>
            </a:r>
            <a:endParaRPr lang="en-US" sz="1400" b="0" dirty="0">
              <a:solidFill>
                <a:schemeClr val="tx1"/>
              </a:solidFill>
              <a:effectLst/>
            </a:endParaRPr>
          </a:p>
          <a:p>
            <a:br>
              <a:rPr lang="en-US" sz="1600" dirty="0"/>
            </a:br>
            <a:endParaRPr lang="en-US" dirty="0"/>
          </a:p>
        </p:txBody>
      </p:sp>
      <p:sp>
        <p:nvSpPr>
          <p:cNvPr id="99" name="Google Shape;99;g2e05f507987_0_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00" name="Google Shape;100;g2e05f507987_0_7"/>
          <p:cNvSpPr txBox="1">
            <a:spLocks noGrp="1"/>
          </p:cNvSpPr>
          <p:nvPr>
            <p:ph type="body" idx="4294967295"/>
          </p:nvPr>
        </p:nvSpPr>
        <p:spPr>
          <a:xfrm>
            <a:off x="838568" y="2510087"/>
            <a:ext cx="3802063" cy="4937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700" b="1" dirty="0"/>
              <a:t>Classification for Alzheimer </a:t>
            </a:r>
            <a:r>
              <a:rPr lang="fr-FR" sz="1700" b="1" dirty="0" err="1"/>
              <a:t>Disease</a:t>
            </a:r>
            <a:r>
              <a:rPr lang="fr-FR" sz="1700" b="1" dirty="0"/>
              <a:t> (AD)</a:t>
            </a:r>
            <a:endParaRPr b="1" dirty="0"/>
          </a:p>
        </p:txBody>
      </p:sp>
      <p:sp>
        <p:nvSpPr>
          <p:cNvPr id="102" name="Google Shape;102;g2e05f507987_0_7"/>
          <p:cNvSpPr txBox="1">
            <a:spLocks noGrp="1"/>
          </p:cNvSpPr>
          <p:nvPr>
            <p:ph type="body" idx="4294967295"/>
          </p:nvPr>
        </p:nvSpPr>
        <p:spPr>
          <a:xfrm>
            <a:off x="7423664" y="3222686"/>
            <a:ext cx="3933825" cy="29908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err="1"/>
              <a:t>Random</a:t>
            </a:r>
            <a:r>
              <a:rPr lang="fr-FR" sz="1600" dirty="0"/>
              <a:t> </a:t>
            </a:r>
            <a:r>
              <a:rPr lang="fr-FR" sz="1600" dirty="0" err="1"/>
              <a:t>Forests</a:t>
            </a:r>
            <a:r>
              <a:rPr lang="fr-FR" sz="1600" dirty="0"/>
              <a:t> </a:t>
            </a:r>
            <a:r>
              <a:rPr lang="fr-FR" sz="1600" dirty="0" err="1"/>
              <a:t>algorithm</a:t>
            </a:r>
            <a:r>
              <a:rPr lang="fr-FR" sz="1600" dirty="0"/>
              <a:t> has high </a:t>
            </a:r>
            <a:r>
              <a:rPr lang="fr-FR" sz="1600" dirty="0" err="1"/>
              <a:t>accuracy</a:t>
            </a:r>
            <a:r>
              <a:rPr lang="fr-FR" sz="1600" dirty="0"/>
              <a:t> and </a:t>
            </a:r>
            <a:r>
              <a:rPr lang="fr-FR" sz="1600" dirty="0" err="1"/>
              <a:t>robustness</a:t>
            </a:r>
            <a:r>
              <a:rPr lang="fr-FR" sz="1600" dirty="0"/>
              <a:t> in classification </a:t>
            </a:r>
            <a:r>
              <a:rPr lang="fr-FR" sz="1600" dirty="0" err="1"/>
              <a:t>tasks</a:t>
            </a:r>
            <a:r>
              <a:rPr lang="fr-FR" sz="1600" dirty="0"/>
              <a:t>.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err="1"/>
              <a:t>Aggregate</a:t>
            </a:r>
            <a:r>
              <a:rPr lang="fr-FR" sz="1600" dirty="0"/>
              <a:t> the </a:t>
            </a:r>
            <a:r>
              <a:rPr lang="fr-FR" sz="1600" dirty="0" err="1"/>
              <a:t>results</a:t>
            </a:r>
            <a:r>
              <a:rPr lang="fr-FR" sz="1600" dirty="0"/>
              <a:t> of multiple </a:t>
            </a:r>
            <a:r>
              <a:rPr lang="fr-FR" sz="1600" dirty="0" err="1"/>
              <a:t>decision</a:t>
            </a:r>
            <a:r>
              <a:rPr lang="fr-FR" sz="1600" dirty="0"/>
              <a:t> </a:t>
            </a:r>
            <a:r>
              <a:rPr lang="fr-FR" sz="1600" dirty="0" err="1"/>
              <a:t>trees</a:t>
            </a:r>
            <a:r>
              <a:rPr lang="fr-FR" sz="1600" dirty="0"/>
              <a:t>, </a:t>
            </a:r>
            <a:r>
              <a:rPr lang="fr-FR" sz="1600" dirty="0" err="1"/>
              <a:t>reducing</a:t>
            </a:r>
            <a:r>
              <a:rPr lang="fr-FR" sz="1600" dirty="0"/>
              <a:t> the </a:t>
            </a:r>
            <a:r>
              <a:rPr lang="fr-FR" sz="1600" dirty="0" err="1"/>
              <a:t>risk</a:t>
            </a:r>
            <a:r>
              <a:rPr lang="fr-FR" sz="1600" dirty="0"/>
              <a:t> of </a:t>
            </a:r>
            <a:r>
              <a:rPr lang="fr-FR" sz="1600" dirty="0" err="1"/>
              <a:t>overfitting</a:t>
            </a:r>
            <a:r>
              <a:rPr lang="fr-FR" sz="1600" dirty="0"/>
              <a:t> and </a:t>
            </a:r>
            <a:r>
              <a:rPr lang="fr-FR" sz="1600" dirty="0" err="1"/>
              <a:t>improving</a:t>
            </a:r>
            <a:r>
              <a:rPr lang="fr-FR" sz="1600" dirty="0"/>
              <a:t> </a:t>
            </a:r>
            <a:r>
              <a:rPr lang="fr-FR" sz="1600" dirty="0" err="1"/>
              <a:t>generalization</a:t>
            </a:r>
            <a:r>
              <a:rPr lang="fr-FR" sz="1600" dirty="0"/>
              <a:t> to new data.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7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103" name="Google Shape;103;g2e05f507987_0_7"/>
          <p:cNvSpPr txBox="1">
            <a:spLocks noGrp="1"/>
          </p:cNvSpPr>
          <p:nvPr>
            <p:ph type="body" idx="4294967295"/>
          </p:nvPr>
        </p:nvSpPr>
        <p:spPr>
          <a:xfrm>
            <a:off x="7889195" y="2490800"/>
            <a:ext cx="3802062" cy="365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600" b="1" dirty="0" err="1"/>
              <a:t>Random</a:t>
            </a:r>
            <a:r>
              <a:rPr lang="fr-FR" sz="1600" b="1" dirty="0"/>
              <a:t> Forest for AD</a:t>
            </a:r>
            <a:endParaRPr sz="1600" b="1" dirty="0"/>
          </a:p>
        </p:txBody>
      </p:sp>
      <p:cxnSp>
        <p:nvCxnSpPr>
          <p:cNvPr id="101" name="Google Shape;101;g2e05f507987_0_7"/>
          <p:cNvCxnSpPr/>
          <p:nvPr/>
        </p:nvCxnSpPr>
        <p:spPr>
          <a:xfrm>
            <a:off x="834325" y="2995550"/>
            <a:ext cx="39342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g2e05f507987_0_7"/>
          <p:cNvCxnSpPr/>
          <p:nvPr/>
        </p:nvCxnSpPr>
        <p:spPr>
          <a:xfrm>
            <a:off x="7423477" y="2979050"/>
            <a:ext cx="39342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5f507987_0_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>
                <a:latin typeface="Calibri"/>
                <a:ea typeface="Calibri"/>
                <a:cs typeface="Calibri"/>
                <a:sym typeface="Calibri"/>
              </a:rPr>
              <a:t>Used Dataset</a:t>
            </a:r>
            <a:endParaRPr b="1"/>
          </a:p>
        </p:txBody>
      </p:sp>
      <p:sp>
        <p:nvSpPr>
          <p:cNvPr id="111" name="Google Shape;111;g2e05f507987_0_73"/>
          <p:cNvSpPr txBox="1">
            <a:spLocks noGrp="1"/>
          </p:cNvSpPr>
          <p:nvPr>
            <p:ph idx="1"/>
          </p:nvPr>
        </p:nvSpPr>
        <p:spPr>
          <a:xfrm>
            <a:off x="870857" y="1838447"/>
            <a:ext cx="4732751" cy="480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from OASIS DATASET : '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oasis_cross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-sectional'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merged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with '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oasis_longitudinal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'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dropped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renamed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well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handled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fr-FR" sz="1600" dirty="0">
                <a:latin typeface="Calibri"/>
                <a:ea typeface="Calibri"/>
                <a:cs typeface="Calibri"/>
                <a:sym typeface="Calibri"/>
              </a:rPr>
              <a:t> values.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Demographics</a:t>
            </a:r>
            <a:r>
              <a:rPr lang="fr-FR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Info :</a:t>
            </a:r>
            <a:endParaRPr sz="1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M.F -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Gender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Hand -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Handedness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actually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all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subjects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were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right-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handed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drop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Age - in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years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EDUC -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Years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education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Range: 1 to 23.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SES -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Socioeconomic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assessed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by the Hollingshead Index of Social Position and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classified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categories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1 (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) to 5 (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lowest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400" dirty="0" err="1"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fr-FR" sz="14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e05f507987_0_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2" name="Google Shape;111;g2e05f507987_0_73">
            <a:extLst>
              <a:ext uri="{FF2B5EF4-FFF2-40B4-BE49-F238E27FC236}">
                <a16:creationId xmlns:a16="http://schemas.microsoft.com/office/drawing/2014/main" id="{EEB5E341-8750-0EEC-B4CE-899E61A5E3E8}"/>
              </a:ext>
            </a:extLst>
          </p:cNvPr>
          <p:cNvSpPr txBox="1">
            <a:spLocks/>
          </p:cNvSpPr>
          <p:nvPr/>
        </p:nvSpPr>
        <p:spPr>
          <a:xfrm>
            <a:off x="5803725" y="1590828"/>
            <a:ext cx="5782849" cy="48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fr-FR" sz="1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r>
              <a:rPr lang="fr-FR" sz="1400" b="1" dirty="0" err="1">
                <a:latin typeface="Calibri"/>
                <a:ea typeface="Calibri"/>
                <a:cs typeface="Calibri"/>
                <a:sym typeface="Calibri"/>
              </a:rPr>
              <a:t>Clinical</a:t>
            </a:r>
            <a:r>
              <a:rPr lang="fr-FR" sz="1400" b="1" dirty="0">
                <a:latin typeface="Calibri"/>
                <a:ea typeface="Calibri"/>
                <a:cs typeface="Calibri"/>
                <a:sym typeface="Calibri"/>
              </a:rPr>
              <a:t> Info :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•"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MMSE - Mini-Mental State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Examination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score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commonly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medicine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measure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cognitive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impairment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(range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from 0 =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worst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to 30 = best)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CDR -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Clinical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Dementia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Rating (0 = no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dementia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, 0.5 =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mild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AD, 1 =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mild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AD, 2 =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moderate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AD, 3 =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severe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AD)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Derived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anatomic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volumes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eTIV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Estimated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Total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Intracranial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Volume) -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Estimated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total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intracranial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volume, mm3.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Range: 1106 to 2084.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nWBV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Normalized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Whole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Brain Volume) -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Normalized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whole-brain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volume,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expressed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as a percent of all voxels in the atlas-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masked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image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labeled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as gray or white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matter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by the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tissue segmentation process.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Range: 0.644 to 0.893 (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 ratio,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no unit).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ASF (Atlas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Scaling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Factor) -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Computed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scaling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factor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transforms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native-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space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brain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skull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to the atlas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(i.e., the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determinant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matrix)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Range: 0.876 to 1.587 (</a:t>
            </a:r>
            <a:r>
              <a:rPr lang="fr-FR" sz="1200" dirty="0" err="1">
                <a:latin typeface="Calibri"/>
                <a:ea typeface="Calibri"/>
                <a:cs typeface="Calibri"/>
                <a:sym typeface="Calibri"/>
              </a:rPr>
              <a:t>unitless</a:t>
            </a:r>
            <a:r>
              <a:rPr lang="fr-FR" sz="1200" dirty="0">
                <a:latin typeface="Calibri"/>
                <a:ea typeface="Calibri"/>
                <a:cs typeface="Calibri"/>
                <a:sym typeface="Calibri"/>
              </a:rPr>
              <a:t> ratio).</a:t>
            </a:r>
            <a:endParaRPr lang="fr-FR" sz="1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endParaRPr lang="fr-FR"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05f507987_0_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lang="fr-FR"/>
          </a:p>
        </p:txBody>
      </p:sp>
      <p:sp>
        <p:nvSpPr>
          <p:cNvPr id="119" name="Google Shape;119;g2e05f507987_0_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120" name="Google Shape;120;g2e05f50798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575" y="2508152"/>
            <a:ext cx="3212600" cy="30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e05f507987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000" y="2508148"/>
            <a:ext cx="3238805" cy="30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e05f507987_0_14"/>
          <p:cNvSpPr txBox="1"/>
          <p:nvPr/>
        </p:nvSpPr>
        <p:spPr>
          <a:xfrm>
            <a:off x="592275" y="2710337"/>
            <a:ext cx="42612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 on the two datasets: '</a:t>
            </a:r>
            <a:r>
              <a:rPr lang="en-US" sz="17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oasis_cross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-sectional' and '</a:t>
            </a:r>
            <a:r>
              <a:rPr lang="en-US" sz="17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oasis_longitudinal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b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7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7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oasis_cross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-sectional' has 436 rows and 12 columns</a:t>
            </a:r>
            <a:b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7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7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oasis_longitudinal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has 373 rows and 15 columns</a:t>
            </a:r>
            <a:b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7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were some extra attributes in </a:t>
            </a:r>
            <a:r>
              <a:rPr lang="en-US" sz="17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oasis_longitudinal</a:t>
            </a:r>
            <a:endParaRPr lang="en-US" sz="17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5f507987_0_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lang="fr-FR"/>
          </a:p>
        </p:txBody>
      </p:sp>
      <p:sp>
        <p:nvSpPr>
          <p:cNvPr id="130" name="Google Shape;130;g2e05f507987_0_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33" name="Google Shape;133;g2e05f50798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525" y="1690825"/>
            <a:ext cx="5409275" cy="301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e05f507987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531" y="5050934"/>
            <a:ext cx="2657475" cy="55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1;g2e05f507987_0_30">
            <a:extLst>
              <a:ext uri="{FF2B5EF4-FFF2-40B4-BE49-F238E27FC236}">
                <a16:creationId xmlns:a16="http://schemas.microsoft.com/office/drawing/2014/main" id="{932D6191-189F-8977-3B9C-C83BDB20C02D}"/>
              </a:ext>
            </a:extLst>
          </p:cNvPr>
          <p:cNvGraphicFramePr/>
          <p:nvPr/>
        </p:nvGraphicFramePr>
        <p:xfrm>
          <a:off x="592275" y="2149325"/>
          <a:ext cx="4787700" cy="45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5f507987_0_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1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</p:txBody>
      </p:sp>
      <p:sp>
        <p:nvSpPr>
          <p:cNvPr id="141" name="Google Shape;141;g2e05f507987_0_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44" name="Google Shape;144;g2e05f507987_0_42" descr="A screenshot of a computer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00" y="1857126"/>
            <a:ext cx="6749775" cy="3378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2;g2e05f507987_0_42">
            <a:extLst>
              <a:ext uri="{FF2B5EF4-FFF2-40B4-BE49-F238E27FC236}">
                <a16:creationId xmlns:a16="http://schemas.microsoft.com/office/drawing/2014/main" id="{AE7C4A80-1758-E2F2-062C-3AA70EAA7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951612"/>
              </p:ext>
            </p:extLst>
          </p:nvPr>
        </p:nvGraphicFramePr>
        <p:xfrm>
          <a:off x="592275" y="2149325"/>
          <a:ext cx="4001496" cy="377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Google Shape;160;p2"/>
          <p:cNvSpPr txBox="1"/>
          <p:nvPr/>
        </p:nvSpPr>
        <p:spPr>
          <a:xfrm>
            <a:off x="7859485" y="634946"/>
            <a:ext cx="3690257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i="0" u="none" strike="noStrike" kern="1200" cap="none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Random Forest</a:t>
            </a:r>
            <a:endParaRPr lang="en-US" sz="4800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0" i="0" u="none" strike="noStrike" kern="1200" cap="none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61" name="Google Shape;161;p2" descr="Random Forest. Random Forest is an ensemble machine… | by Deniz Gunay |  Medium"/>
          <p:cNvPicPr preferRelativeResize="0"/>
          <p:nvPr/>
        </p:nvPicPr>
        <p:blipFill rotWithShape="1">
          <a:blip r:embed="rId3"/>
          <a:srcRect l="3607" r="4080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  <a:noFill/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162;p2"/>
          <p:cNvSpPr txBox="1"/>
          <p:nvPr/>
        </p:nvSpPr>
        <p:spPr>
          <a:xfrm>
            <a:off x="7859485" y="2198913"/>
            <a:ext cx="3690257" cy="375556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marR="0" lvl="0" indent="-133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None/>
            </a:pPr>
            <a:endParaRPr lang="en-US" b="0" i="0" u="none" strike="noStrike" kern="1200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0" i="0" u="none" strike="noStrike" kern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Random Forests can be regarded as ensemble learning with decision trees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1" i="0" u="none" strike="noStrike" kern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 X</a:t>
            </a:r>
            <a:r>
              <a:rPr lang="en-US" b="0" i="0" u="none" strike="noStrike" kern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 Building a single decision tree and use it to make predictions 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→</a:t>
            </a:r>
            <a:r>
              <a:rPr lang="en-US" b="0" i="0" u="none" strike="noStrike" kern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 Build many slightly different trees 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marR="0" lvl="1" indent="-133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None/>
            </a:pPr>
            <a:endParaRPr lang="en-US" b="0" i="0" u="none" strike="noStrike" kern="1200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0" i="0" u="none" strike="noStrike" kern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Combine their predictions using majority voting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b="0" i="0" u="none" strike="noStrike" kern="1200" cap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360000"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3" name="Google Shape;163;p2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Google Shape;160;p2"/>
          <p:cNvSpPr txBox="1"/>
          <p:nvPr/>
        </p:nvSpPr>
        <p:spPr>
          <a:xfrm>
            <a:off x="7859485" y="634946"/>
            <a:ext cx="3690257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i="0" u="none" strike="noStrike" kern="1200" cap="none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Random Forest</a:t>
            </a:r>
            <a:endParaRPr lang="en-US" sz="4800" kern="12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inden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0" i="0" u="none" strike="noStrike" kern="1200" cap="none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61" name="Google Shape;161;p2" descr="Random Forest. Random Forest is an ensemble machine… | by Deniz Gunay |  Medium"/>
          <p:cNvPicPr preferRelativeResize="0"/>
          <p:nvPr/>
        </p:nvPicPr>
        <p:blipFill rotWithShape="1">
          <a:blip r:embed="rId3"/>
          <a:srcRect l="3607" r="4080" b="2"/>
          <a:stretch/>
        </p:blipFill>
        <p:spPr>
          <a:xfrm>
            <a:off x="593092" y="634946"/>
            <a:ext cx="6909801" cy="5314406"/>
          </a:xfrm>
          <a:prstGeom prst="rect">
            <a:avLst/>
          </a:prstGeom>
          <a:noFill/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162;p2"/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marR="0" lvl="0" indent="-133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None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Accurate predictions </a:t>
            </a:r>
          </a:p>
          <a:p>
            <a:pPr marL="4381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Standard decision trees often have high variance and low bias</a:t>
            </a:r>
          </a:p>
          <a:p>
            <a:pPr marL="4381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High chance of overfitting (with ‘deep trees’, many nodes) </a:t>
            </a:r>
          </a:p>
          <a:p>
            <a:pPr marL="4381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With a Random Forest, the bias remains low and the variance is reduced thus we decrease the chances of overfitting</a:t>
            </a:r>
          </a:p>
          <a:p>
            <a:pPr marL="4381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Flexible </a:t>
            </a:r>
          </a:p>
          <a:p>
            <a:pPr marL="285750" marR="0" lvl="0" indent="-1333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None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Disadvantages: </a:t>
            </a:r>
          </a:p>
          <a:p>
            <a:pPr marL="438150" marR="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Calibri" panose="020F0502020204030204" pitchFamily="34" charset="0"/>
              <a:buChar char="•"/>
            </a:pPr>
            <a:r>
              <a:rPr lang="en-US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When the number of variables is large, but the fraction of relevant variables is small, random forests are likely to perform poorly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3" name="Google Shape;163;p2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5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85775" y="370497"/>
            <a:ext cx="500297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- Boosting</a:t>
            </a:r>
            <a:endParaRPr sz="36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238" y="1330572"/>
            <a:ext cx="10189509" cy="478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107</TotalTime>
  <Words>839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Play</vt:lpstr>
      <vt:lpstr>Calibri Light</vt:lpstr>
      <vt:lpstr>Thème Office</vt:lpstr>
      <vt:lpstr>Retrospect</vt:lpstr>
      <vt:lpstr>Alzheimer's Disease Detection</vt:lpstr>
      <vt:lpstr>Problem Explanation and Task Identification</vt:lpstr>
      <vt:lpstr>Used Dataset</vt:lpstr>
      <vt:lpstr>Data preparation</vt:lpstr>
      <vt:lpstr>Data preparation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Alzheimer's Disease Stages Classification</dc:title>
  <dc:creator>Fleur Laurens</dc:creator>
  <cp:lastModifiedBy>Zyad TAOUIL</cp:lastModifiedBy>
  <cp:revision>5</cp:revision>
  <dcterms:created xsi:type="dcterms:W3CDTF">2024-05-27T08:02:43Z</dcterms:created>
  <dcterms:modified xsi:type="dcterms:W3CDTF">2024-05-27T12:40:47Z</dcterms:modified>
</cp:coreProperties>
</file>