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3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75488-7216-40FC-A30D-49C944514F35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C26B-37AF-4D0D-81F8-C7C25FB528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17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B8DA7-E3BE-5910-DC0E-41DB58F57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E2AE33-021F-A54F-32E6-6E2B557EA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CB8637-CC49-507D-52D1-EB898B11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626B-D4BB-4D1C-A55F-673540EF5C5A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589A22-71C9-44DB-5A22-BADF0E31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7CD786-EDD6-F27D-D18A-34F8755A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A476-74B2-4320-8873-4FAE72EB02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74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2EBCC-EC62-B7C8-BBEE-2207A715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96E864-5646-7C3A-70CB-890298287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28EFF0-D322-A962-6107-DC9106EB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626B-D4BB-4D1C-A55F-673540EF5C5A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634D2-3A93-178A-A9E2-D6411B09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AF81B3-E818-CB1F-D254-7DA85D35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A476-74B2-4320-8873-4FAE72EB02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15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A1C7CE-1794-602A-458C-6C4C1CAC2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D55FAD-2B81-E499-E680-6CBFA087B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E56EAF-C22F-7685-C6E0-009C756C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626B-D4BB-4D1C-A55F-673540EF5C5A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495FC2-7352-A69C-74F9-C02EEF5C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6275F-D0BC-8A0F-0585-CF929BC7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A476-74B2-4320-8873-4FAE72EB02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60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ACDB7-2859-FE26-FB68-6933F0C7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6D087B-5D1B-42CE-2E36-866CD07DC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F24373-A0A5-F29A-626E-A53E9BB3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626B-D4BB-4D1C-A55F-673540EF5C5A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BB3D1D-05B2-E8F7-C4B9-B4DAE925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08E7DC-A40C-46C6-65EA-706E6664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A476-74B2-4320-8873-4FAE72EB02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59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DA77F-5170-3726-D791-83F9867F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8C83EC-6FAC-889A-D714-0ADB76D41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688F0B-C166-1348-ABF8-3B4774E4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626B-D4BB-4D1C-A55F-673540EF5C5A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B9746-982B-CD85-B520-D92E24C2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A6ADEA-C158-05AC-FFB1-44846BB9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A476-74B2-4320-8873-4FAE72EB02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50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1F0B9-2F79-DD6C-895E-06B63582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A01498-7960-8304-404A-E6D190285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2A4587-C31D-2D67-3F5B-560F60609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E8333E-8F13-3078-7D60-3E37235A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626B-D4BB-4D1C-A55F-673540EF5C5A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0A1A25-6A58-EED0-CFE8-2EF64938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B00972-4FC7-AB57-E758-FE62F9AA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A476-74B2-4320-8873-4FAE72EB02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77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42C37-5B08-72D7-72D9-72FF3288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2C60D4-500C-DADB-5DC6-1D4A840BC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AAB90C-8C1E-2BB4-0B5C-BEBDD048F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3EA07E-C07E-BA47-B4B7-48FBB557B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4A0C2B-432B-8F5C-8B3B-420AFF25A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09D30E-97DE-1311-B258-39A86738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626B-D4BB-4D1C-A55F-673540EF5C5A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D117C2F-346D-8E8A-911A-43F25E33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68C64A-54CF-52B3-3F0B-3CDA91A2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A476-74B2-4320-8873-4FAE72EB02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09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94577-DC71-DC5E-9701-602D7F72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981A59-97B4-EAAC-D20E-AB3EB16E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626B-D4BB-4D1C-A55F-673540EF5C5A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B9BFDD-8C3B-5D4F-7E98-1FE4FC5D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333174-B7B0-2A6E-9AAE-C240F111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A476-74B2-4320-8873-4FAE72EB02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42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A3A4533-97CC-8689-B249-91CADA55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626B-D4BB-4D1C-A55F-673540EF5C5A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4D2BDB-D85A-B097-37F2-FB75E25F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EC2112-A545-5083-8E72-1EB382ED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A476-74B2-4320-8873-4FAE72EB02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90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7A4C6-FF65-FCE0-518B-B3A614CA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26E31-6419-E7FE-850B-F6A2CB9E8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11B2F7-08BA-B73B-6A48-41708EB68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8C5947-3E8D-82A0-CC2B-3653BDE3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626B-D4BB-4D1C-A55F-673540EF5C5A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72A288-E991-C6F3-7623-369681CB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C8D8F8-4A16-7FF5-25F8-ABAF6180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A476-74B2-4320-8873-4FAE72EB02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8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78913-EDDC-FE9D-7031-4F28AEA1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DFA1EC-7411-D8FA-DDEF-A11209CE5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E371B9-2877-99CC-2883-FF896818D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986F24-40A9-362A-503E-B471B5CA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626B-D4BB-4D1C-A55F-673540EF5C5A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0E769E-1A6D-F06B-9872-0B25D3B1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23417-B6C5-CEB4-74C7-4F382C00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A476-74B2-4320-8873-4FAE72EB02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61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006849-D1C7-A7DE-E58C-50F0BFEFD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6E365F-DBDF-6BDC-100A-F4CDC1CB7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2E3927-84DE-BDEE-8EFE-409DE4BDC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5B626B-D4BB-4D1C-A55F-673540EF5C5A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2E671-43F1-26F3-C5F2-A7CE3299F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813DE-45E0-85EB-DAF7-D80569753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20A476-74B2-4320-8873-4FAE72EB02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74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Grafik 4" descr="Ein Bild, das Blau, Screenshot, Electric Blue (Farbe), Kunst enthält.&#10;&#10;KI-generierte Inhalte können fehlerhaft sein.">
            <a:extLst>
              <a:ext uri="{FF2B5EF4-FFF2-40B4-BE49-F238E27FC236}">
                <a16:creationId xmlns:a16="http://schemas.microsoft.com/office/drawing/2014/main" id="{AEB2D52F-4933-2509-22A7-9B0ECD91D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13CDD47-458A-31FF-720D-F6A7E5EA12F6}"/>
              </a:ext>
            </a:extLst>
          </p:cNvPr>
          <p:cNvSpPr txBox="1"/>
          <p:nvPr/>
        </p:nvSpPr>
        <p:spPr>
          <a:xfrm>
            <a:off x="1861457" y="2998113"/>
            <a:ext cx="105428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00" dirty="0">
                <a:solidFill>
                  <a:schemeClr val="bg1"/>
                </a:solidFill>
                <a:latin typeface="Bauhaus 93" panose="04030905020B02020C02" pitchFamily="82" charset="0"/>
              </a:rPr>
              <a:t>PAT – (</a:t>
            </a:r>
            <a:r>
              <a:rPr lang="de-DE" sz="4500" b="0" i="0" dirty="0">
                <a:solidFill>
                  <a:schemeClr val="bg1"/>
                </a:solidFill>
                <a:effectLst/>
                <a:latin typeface="Bauhaus 93" panose="04030905020B02020C02" pitchFamily="82" charset="0"/>
              </a:rPr>
              <a:t>Port Address Translation</a:t>
            </a:r>
            <a:r>
              <a:rPr lang="de-DE" sz="4500" dirty="0">
                <a:solidFill>
                  <a:schemeClr val="bg1"/>
                </a:solidFill>
                <a:latin typeface="Bauhaus 93" panose="04030905020B02020C02" pitchFamily="82" charset="0"/>
              </a:rPr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40210FD-ABAF-B877-53D9-3A0968B82284}"/>
              </a:ext>
            </a:extLst>
          </p:cNvPr>
          <p:cNvSpPr txBox="1"/>
          <p:nvPr/>
        </p:nvSpPr>
        <p:spPr>
          <a:xfrm>
            <a:off x="2743200" y="3924442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Von: Philipp, Phil, Mike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7899C99C-CB4C-1255-990D-D04CE4ED361C}"/>
              </a:ext>
            </a:extLst>
          </p:cNvPr>
          <p:cNvSpPr/>
          <p:nvPr/>
        </p:nvSpPr>
        <p:spPr>
          <a:xfrm>
            <a:off x="2013857" y="3956317"/>
            <a:ext cx="729343" cy="33745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766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reenshot, Blau, Vektorgrafiken, Licht enthält.&#10;&#10;KI-generierte Inhalte können fehlerhaft sein.">
            <a:extLst>
              <a:ext uri="{FF2B5EF4-FFF2-40B4-BE49-F238E27FC236}">
                <a16:creationId xmlns:a16="http://schemas.microsoft.com/office/drawing/2014/main" id="{5FA026BE-032D-ABF0-3F9B-4AF2BA59E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7"/>
          <a:stretch/>
        </p:blipFill>
        <p:spPr>
          <a:xfrm>
            <a:off x="0" y="0"/>
            <a:ext cx="12192000" cy="6858000"/>
          </a:xfr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E35CA125-BCB4-90DE-A189-436C1C84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Einleitung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810F495-0E57-2AB5-E054-4E366760C28D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bg1"/>
                </a:solidFill>
              </a:rPr>
              <a:t>- Die steigende Anzahl internetfähiger Geräte führt zu einer Verknappung der IPv4-Adressen.</a:t>
            </a:r>
          </a:p>
          <a:p>
            <a:r>
              <a:rPr lang="de-DE">
                <a:solidFill>
                  <a:schemeClr val="bg1"/>
                </a:solidFill>
              </a:rPr>
              <a:t>- Netzwerkadressübersetzungstechniken (NAT &amp; PAT) helfen, dieses Problem zu lösen.</a:t>
            </a:r>
          </a:p>
          <a:p>
            <a:r>
              <a:rPr lang="de-DE">
                <a:solidFill>
                  <a:schemeClr val="bg1"/>
                </a:solidFill>
              </a:rPr>
              <a:t>- PAT spielt eine zentrale Rolle in modernen Netzwerken.</a:t>
            </a:r>
          </a:p>
        </p:txBody>
      </p:sp>
    </p:spTree>
    <p:extLst>
      <p:ext uri="{BB962C8B-B14F-4D97-AF65-F5344CB8AC3E}">
        <p14:creationId xmlns:p14="http://schemas.microsoft.com/office/powerpoint/2010/main" val="95878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65471-CB7D-5AF6-047A-9184D8FFE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reenshot, Blau, Vektorgrafiken, Licht enthält.&#10;&#10;KI-generierte Inhalte können fehlerhaft sein.">
            <a:extLst>
              <a:ext uri="{FF2B5EF4-FFF2-40B4-BE49-F238E27FC236}">
                <a16:creationId xmlns:a16="http://schemas.microsoft.com/office/drawing/2014/main" id="{0DBF7B78-04A9-8A24-6A2D-1C4B96E48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7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DA738-1C01-8FCA-EFA1-15078F6B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596" y="359405"/>
            <a:ext cx="8229600" cy="1143000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Was </a:t>
            </a:r>
            <a:r>
              <a:rPr dirty="0" err="1">
                <a:solidFill>
                  <a:schemeClr val="bg1"/>
                </a:solidFill>
              </a:rPr>
              <a:t>ist</a:t>
            </a:r>
            <a:r>
              <a:rPr dirty="0">
                <a:solidFill>
                  <a:schemeClr val="bg1"/>
                </a:solidFill>
              </a:rPr>
              <a:t> PAT?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62365-1F1B-6515-05C7-2FA80DE6ED0B}"/>
              </a:ext>
            </a:extLst>
          </p:cNvPr>
          <p:cNvSpPr txBox="1">
            <a:spLocks/>
          </p:cNvSpPr>
          <p:nvPr/>
        </p:nvSpPr>
        <p:spPr>
          <a:xfrm>
            <a:off x="459596" y="166274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</a:rPr>
              <a:t>- PAT (auch NAPT oder NAT </a:t>
            </a:r>
            <a:r>
              <a:rPr lang="de-DE" dirty="0" err="1">
                <a:solidFill>
                  <a:schemeClr val="bg1"/>
                </a:solidFill>
              </a:rPr>
              <a:t>Overload</a:t>
            </a:r>
            <a:r>
              <a:rPr lang="de-DE" dirty="0">
                <a:solidFill>
                  <a:schemeClr val="bg1"/>
                </a:solidFill>
              </a:rPr>
              <a:t> genannt) ist eine Erweiterung von NAT.</a:t>
            </a:r>
          </a:p>
          <a:p>
            <a:r>
              <a:rPr lang="de-DE" dirty="0">
                <a:solidFill>
                  <a:schemeClr val="bg1"/>
                </a:solidFill>
              </a:rPr>
              <a:t>- Ermöglicht mehreren Geräten den Zugriff auf das Internet mit einer einzigen öffentlichen IP-Adresse.</a:t>
            </a:r>
          </a:p>
          <a:p>
            <a:r>
              <a:rPr lang="de-DE" dirty="0">
                <a:solidFill>
                  <a:schemeClr val="bg1"/>
                </a:solidFill>
              </a:rPr>
              <a:t>- Zuweisung einer eindeutigen Portnummer zur Identifikation der Verbindungen.</a:t>
            </a:r>
          </a:p>
        </p:txBody>
      </p:sp>
    </p:spTree>
    <p:extLst>
      <p:ext uri="{BB962C8B-B14F-4D97-AF65-F5344CB8AC3E}">
        <p14:creationId xmlns:p14="http://schemas.microsoft.com/office/powerpoint/2010/main" val="295045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99738-7028-9D71-2B18-77817CE00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reenshot, Blau, Vektorgrafiken, Licht enthält.&#10;&#10;KI-generierte Inhalte können fehlerhaft sein.">
            <a:extLst>
              <a:ext uri="{FF2B5EF4-FFF2-40B4-BE49-F238E27FC236}">
                <a16:creationId xmlns:a16="http://schemas.microsoft.com/office/drawing/2014/main" id="{1C99A6EE-A5F8-1777-6837-126A8CA72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7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58E43-5FAD-3B62-CECD-154D0602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>
                <a:solidFill>
                  <a:schemeClr val="bg1"/>
                </a:solidFill>
              </a:rPr>
              <a:t>Wie funktioniert PAT?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D05E9-EC72-B7BF-8763-0CE2AD629218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bg1"/>
                </a:solidFill>
              </a:rPr>
              <a:t>- Der Router weist jeder Verbindung eine Portnummer zu.</a:t>
            </a:r>
          </a:p>
          <a:p>
            <a:r>
              <a:rPr lang="de-DE">
                <a:solidFill>
                  <a:schemeClr val="bg1"/>
                </a:solidFill>
              </a:rPr>
              <a:t>- Die PAT-Tabelle speichert private IP-Adressen und zugehörige Portnummern.</a:t>
            </a:r>
          </a:p>
          <a:p>
            <a:r>
              <a:rPr lang="de-DE">
                <a:solidFill>
                  <a:schemeClr val="bg1"/>
                </a:solidFill>
              </a:rPr>
              <a:t>- Ermöglicht die korrekte Weiterleitung von Datenpaketen an die internen Geräte.</a:t>
            </a:r>
          </a:p>
        </p:txBody>
      </p:sp>
    </p:spTree>
    <p:extLst>
      <p:ext uri="{BB962C8B-B14F-4D97-AF65-F5344CB8AC3E}">
        <p14:creationId xmlns:p14="http://schemas.microsoft.com/office/powerpoint/2010/main" val="372557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8B5AC-4BCC-8A21-4664-A68861410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reenshot, Blau, Vektorgrafiken, Licht enthält.&#10;&#10;KI-generierte Inhalte können fehlerhaft sein.">
            <a:extLst>
              <a:ext uri="{FF2B5EF4-FFF2-40B4-BE49-F238E27FC236}">
                <a16:creationId xmlns:a16="http://schemas.microsoft.com/office/drawing/2014/main" id="{259B47D1-6B8D-1DDA-A585-A96F63365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7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6B218E-2538-C4BB-0CC3-A4111F65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>
                <a:solidFill>
                  <a:schemeClr val="bg1"/>
                </a:solidFill>
              </a:rPr>
              <a:t>Arten von 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7652-2F7C-F68B-278C-97F0A77A9F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bg1"/>
                </a:solidFill>
              </a:rPr>
              <a:t>1. Statisches NAT: Feste Zuordnung zwischen privater und öffentlicher IP-Adresse.</a:t>
            </a:r>
          </a:p>
          <a:p>
            <a:r>
              <a:rPr lang="de-DE">
                <a:solidFill>
                  <a:schemeClr val="bg1"/>
                </a:solidFill>
              </a:rPr>
              <a:t>2. Dynamisches NAT: Dynamische Zuordnung aus einem Pool öffentlicher IP-Adressen.</a:t>
            </a:r>
          </a:p>
          <a:p>
            <a:r>
              <a:rPr lang="de-DE">
                <a:solidFill>
                  <a:schemeClr val="bg1"/>
                </a:solidFill>
              </a:rPr>
              <a:t>3. NAT mit PAT: Gemeinsame Nutzung einer öffentlichen IP-Adresse durch mehrere Geräte.</a:t>
            </a:r>
          </a:p>
          <a:p>
            <a:r>
              <a:rPr lang="de-DE">
                <a:solidFill>
                  <a:schemeClr val="bg1"/>
                </a:solidFill>
              </a:rPr>
              <a:t>4. NAPT: Übersetzt sowohl IP-Adressen als auch Protokolle.</a:t>
            </a:r>
          </a:p>
        </p:txBody>
      </p:sp>
    </p:spTree>
    <p:extLst>
      <p:ext uri="{BB962C8B-B14F-4D97-AF65-F5344CB8AC3E}">
        <p14:creationId xmlns:p14="http://schemas.microsoft.com/office/powerpoint/2010/main" val="138800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38AA1-C73A-FC68-0755-0F91BE991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reenshot, Blau, Vektorgrafiken, Licht enthält.&#10;&#10;KI-generierte Inhalte können fehlerhaft sein.">
            <a:extLst>
              <a:ext uri="{FF2B5EF4-FFF2-40B4-BE49-F238E27FC236}">
                <a16:creationId xmlns:a16="http://schemas.microsoft.com/office/drawing/2014/main" id="{FEB26A52-FE8D-D50B-0B2E-A200F7515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7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A13AD3-029F-E7AE-276C-5221889A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>
                <a:solidFill>
                  <a:schemeClr val="bg1"/>
                </a:solidFill>
              </a:rPr>
              <a:t>Arten von 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297E6-7F3B-9CDC-5727-DF161F7136E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chemeClr val="bg1"/>
                </a:solidFill>
              </a:rPr>
              <a:t>1. Statisches NAT: Feste Zuordnung zwischen privater und öffentlicher IP-Adresse.</a:t>
            </a:r>
          </a:p>
          <a:p>
            <a:r>
              <a:rPr lang="de-DE">
                <a:solidFill>
                  <a:schemeClr val="bg1"/>
                </a:solidFill>
              </a:rPr>
              <a:t>2. Dynamisches NAT: Dynamische Zuordnung aus einem Pool öffentlicher IP-Adressen.</a:t>
            </a:r>
          </a:p>
          <a:p>
            <a:r>
              <a:rPr lang="de-DE">
                <a:solidFill>
                  <a:schemeClr val="bg1"/>
                </a:solidFill>
              </a:rPr>
              <a:t>3. NAT mit PAT: Gemeinsame Nutzung einer öffentlichen IP-Adresse durch mehrere Geräte.</a:t>
            </a:r>
          </a:p>
          <a:p>
            <a:r>
              <a:rPr lang="de-DE">
                <a:solidFill>
                  <a:schemeClr val="bg1"/>
                </a:solidFill>
              </a:rPr>
              <a:t>4. NAPT: Übersetzt sowohl IP-Adressen als auch Protokolle.</a:t>
            </a:r>
          </a:p>
        </p:txBody>
      </p:sp>
    </p:spTree>
    <p:extLst>
      <p:ext uri="{BB962C8B-B14F-4D97-AF65-F5344CB8AC3E}">
        <p14:creationId xmlns:p14="http://schemas.microsoft.com/office/powerpoint/2010/main" val="149583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C611F8C-7AED-4EF4-820B-9EE825BC3572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Bauhaus 93</vt:lpstr>
      <vt:lpstr>Calibri</vt:lpstr>
      <vt:lpstr>Office</vt:lpstr>
      <vt:lpstr>PowerPoint Presentation</vt:lpstr>
      <vt:lpstr>Einleitung</vt:lpstr>
      <vt:lpstr>Was ist PAT?</vt:lpstr>
      <vt:lpstr>Wie funktioniert PAT?</vt:lpstr>
      <vt:lpstr>Arten von NAT</vt:lpstr>
      <vt:lpstr>Arten von NAT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Hempel</dc:creator>
  <cp:lastModifiedBy>Mike Nehlis</cp:lastModifiedBy>
  <cp:revision>4</cp:revision>
  <dcterms:created xsi:type="dcterms:W3CDTF">2025-02-13T11:06:22Z</dcterms:created>
  <dcterms:modified xsi:type="dcterms:W3CDTF">2025-02-14T09:23:37Z</dcterms:modified>
</cp:coreProperties>
</file>