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2" r:id="rId28"/>
    <p:sldId id="282" r:id="rId29"/>
    <p:sldId id="283" r:id="rId30"/>
    <p:sldId id="293" r:id="rId31"/>
    <p:sldId id="294" r:id="rId32"/>
    <p:sldId id="284" r:id="rId33"/>
    <p:sldId id="285" r:id="rId34"/>
    <p:sldId id="286" r:id="rId35"/>
    <p:sldId id="295" r:id="rId36"/>
    <p:sldId id="287" r:id="rId37"/>
    <p:sldId id="288" r:id="rId38"/>
    <p:sldId id="296" r:id="rId39"/>
    <p:sldId id="289" r:id="rId40"/>
    <p:sldId id="290" r:id="rId41"/>
    <p:sldId id="291"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custDataLst>
    <p:tags r:id="rId5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B1254-7F4C-402B-A8AE-A59C8B0687F1}" type="datetimeFigureOut">
              <a:rPr lang="en-GB" smtClean="0"/>
              <a:t>19/07/2025</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209F8-6779-48E1-9FE9-41AEF6EAD97E}" type="slidenum">
              <a:rPr lang="en-GB" smtClean="0"/>
              <a:t>‹#›</a:t>
            </a:fld>
            <a:endParaRPr lang="en-GB" dirty="0"/>
          </a:p>
        </p:txBody>
      </p:sp>
    </p:spTree>
    <p:extLst>
      <p:ext uri="{BB962C8B-B14F-4D97-AF65-F5344CB8AC3E}">
        <p14:creationId xmlns:p14="http://schemas.microsoft.com/office/powerpoint/2010/main" val="214560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opening of the module so that the services have time to start before they begin the lab.</a:t>
            </a:r>
          </a:p>
        </p:txBody>
      </p:sp>
      <p:sp>
        <p:nvSpPr>
          <p:cNvPr id="4" name="Slide Number Placeholder 3"/>
          <p:cNvSpPr>
            <a:spLocks noGrp="1"/>
          </p:cNvSpPr>
          <p:nvPr>
            <p:ph type="sldNum" sz="quarter" idx="10"/>
          </p:nvPr>
        </p:nvSpPr>
        <p:spPr/>
        <p:txBody>
          <a:bodyPr/>
          <a:lstStyle/>
          <a:p>
            <a:fld id="{C04209F8-6779-48E1-9FE9-41AEF6EAD97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18352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95281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topic to ensure that all students understand why the business key from the source system is not used as a unique key in dimension tables.</a:t>
            </a:r>
          </a:p>
        </p:txBody>
      </p:sp>
      <p:sp>
        <p:nvSpPr>
          <p:cNvPr id="4" name="Slide Number Placeholder 3"/>
          <p:cNvSpPr>
            <a:spLocks noGrp="1"/>
          </p:cNvSpPr>
          <p:nvPr>
            <p:ph type="sldNum" sz="quarter" idx="10"/>
          </p:nvPr>
        </p:nvSpPr>
        <p:spPr/>
        <p:txBody>
          <a:bodyPr/>
          <a:lstStyle/>
          <a:p>
            <a:fld id="{C04209F8-6779-48E1-9FE9-41AEF6EAD97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98913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categorization of attributes in this topic is simply used to help identify reasons why a data value would be included as a dimension attribute column. You do not need to apply any specific configuration to define an attribute as a slicer or a member of a hierarchy.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levels of the hierarchy are all stored within a single dimension table, resulting in duplication. This is preferable to normalizing the data to create a table for each hierarchy in a snowflake schema. OLTP database developers might find this preference for duplication over normalization unintuitive. However, you should remind them that dimension data is generally denormalized from multiple tables before being loaded, and does not experience the same level of transactional updates as would occur in an OLTP database. Therefore, the performance benefits of storing the data in a single table generally outweigh the reduced duplication benefits of normalizing the data.</a:t>
            </a:r>
          </a:p>
        </p:txBody>
      </p:sp>
      <p:sp>
        <p:nvSpPr>
          <p:cNvPr id="4" name="Slide Number Placeholder 3"/>
          <p:cNvSpPr>
            <a:spLocks noGrp="1"/>
          </p:cNvSpPr>
          <p:nvPr>
            <p:ph type="sldNum" sz="quarter" idx="10"/>
          </p:nvPr>
        </p:nvSpPr>
        <p:spPr/>
        <p:txBody>
          <a:bodyPr/>
          <a:lstStyle/>
          <a:p>
            <a:fld id="{C04209F8-6779-48E1-9FE9-41AEF6EAD97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609511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example on the slide, the dimension data is not normalized in the source system, so there is no business key. Instead, the value itself is used as the alternate key for rows where the value is not “Unknown” or “None”.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example, ask students to consider a scenario where a foreign key relationship in the source data references a lookup table for the </a:t>
            </a:r>
            <a:r>
              <a:rPr lang="en-GB" sz="1000" b="1" dirty="0">
                <a:latin typeface="Arial" panose="020B0604020202020204" pitchFamily="34" charset="0"/>
                <a:ea typeface="Calibri" panose="020F0502020204030204" pitchFamily="34" charset="0"/>
                <a:cs typeface="Times New Roman" panose="02020603050405020304" pitchFamily="18" charset="0"/>
              </a:rPr>
              <a:t>DiscountType</a:t>
            </a:r>
            <a:r>
              <a:rPr lang="en-GB" sz="1000" dirty="0">
                <a:latin typeface="Arial" panose="020B0604020202020204" pitchFamily="34" charset="0"/>
                <a:ea typeface="Calibri" panose="020F0502020204030204" pitchFamily="34" charset="0"/>
                <a:cs typeface="Times New Roman" panose="02020603050405020304" pitchFamily="18" charset="0"/>
              </a:rPr>
              <a:t> column. The foreign key table includes a numeric primary key column with the values, 0, 1, 2, and 3 for the discount types “N/A,” “Bulk Discount,” “Promotion,” and “Other,” respectively. How would this affect the design of the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One answer is that the primary key values in the source system would serve as the alternate key values in the dimension table; an unused value (such as -1) would be used for the “Unknown” row. The source foreign key and dimension alternate key could then be compared using a similar ISNULL expression, as shown in the student notes (except that the value -1 would be used instead of “Unknown”).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additional consideration, what if the lookup table in the source system did not include the 0 value for “N/A,” and both “None” and “Unknown” are indicated by a NULL in the source table? If users want to differentiate between “None” and “Unknown” in reports or analyses, you could implement some logic in the ETL load process to match NULL values to the dimension row for “Unknown” when the </a:t>
            </a:r>
            <a:r>
              <a:rPr lang="en-GB" sz="1000" b="1" dirty="0">
                <a:latin typeface="Arial" panose="020B0604020202020204" pitchFamily="34" charset="0"/>
                <a:ea typeface="Calibri" panose="020F0502020204030204" pitchFamily="34" charset="0"/>
                <a:cs typeface="Times New Roman" panose="02020603050405020304" pitchFamily="18" charset="0"/>
              </a:rPr>
              <a:t>Discount </a:t>
            </a:r>
            <a:r>
              <a:rPr lang="en-GB" sz="1000" dirty="0">
                <a:latin typeface="Arial" panose="020B0604020202020204" pitchFamily="34" charset="0"/>
                <a:ea typeface="Calibri" panose="020F0502020204030204" pitchFamily="34" charset="0"/>
                <a:cs typeface="Times New Roman" panose="02020603050405020304" pitchFamily="18" charset="0"/>
              </a:rPr>
              <a:t>value is non-zero, and to “N/A” when the discount is 0.00. However, unless this level of differentiation has business value, it would be easier to include only a single row for “None or Unknown” in the dimension table.</a:t>
            </a:r>
          </a:p>
        </p:txBody>
      </p:sp>
      <p:sp>
        <p:nvSpPr>
          <p:cNvPr id="4" name="Slide Number Placeholder 3"/>
          <p:cNvSpPr>
            <a:spLocks noGrp="1"/>
          </p:cNvSpPr>
          <p:nvPr>
            <p:ph type="sldNum" sz="quarter" idx="10"/>
          </p:nvPr>
        </p:nvSpPr>
        <p:spPr/>
        <p:txBody>
          <a:bodyPr/>
          <a:lstStyle/>
          <a:p>
            <a:fld id="{C04209F8-6779-48E1-9FE9-41AEF6EAD97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16236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Type 2 slowly changing dimensions can be implemented by using a current flag, and start time stamp—or both. Point out the following considerations: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only a current flag is used, there is no way to match a new fact row to a dimension row, based on the time that the fact was recorded. The ETL process must assume that the current version of the dimension entity should be used.</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If only a start date is used, identifying the current row requires that you find the row with the most recent start date, typically by using the MAX function.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Using an end date column makes it easier to find the right version of a dimension entity for fact, based on the point in time when the fact event occurred. Without the end date column, the appropriate dimension table row can only be determined by finding the most recent start date occurring before the date of the fact event.</a:t>
            </a:r>
          </a:p>
        </p:txBody>
      </p:sp>
      <p:sp>
        <p:nvSpPr>
          <p:cNvPr id="4" name="Slide Number Placeholder 3"/>
          <p:cNvSpPr>
            <a:spLocks noGrp="1"/>
          </p:cNvSpPr>
          <p:nvPr>
            <p:ph type="sldNum" sz="quarter" idx="10"/>
          </p:nvPr>
        </p:nvSpPr>
        <p:spPr/>
        <p:txBody>
          <a:bodyPr/>
          <a:lstStyle/>
          <a:p>
            <a:fld id="{C04209F8-6779-48E1-9FE9-41AEF6EAD97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7575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88230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issues in the bulleted list in the student content. In some cases, you might choose to include a column for the parent alternate key in addition to the parent key, because this can be useful in some load techniques.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Some techniques for loading self-referencing dimension tables are discussed in Module 6 of this course:</a:t>
            </a:r>
            <a:r>
              <a:rPr lang="en-GB" sz="1000" i="1" dirty="0">
                <a:latin typeface="Arial" panose="020B0604020202020204" pitchFamily="34" charset="0"/>
                <a:ea typeface="Calibri" panose="020F0502020204030204" pitchFamily="34" charset="0"/>
                <a:cs typeface="Times New Roman" panose="02020603050405020304" pitchFamily="18" charset="0"/>
              </a:rPr>
              <a:t> Creating an ETL Solution</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04209F8-6779-48E1-9FE9-41AEF6EAD97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01414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alternative to a junk dimension, fact-specific attributes can be used to create degenerate dimensions in the fact table. This approach is discussed in the next lesson.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item into the appropriate category which is a dimension type.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Slicer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(1)Gender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Time Dimension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(1)Fiscal 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(2)Month</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Junk Dimension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(1)Invoice Number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(2)Out of Stock Indicator</a:t>
            </a:r>
          </a:p>
        </p:txBody>
      </p:sp>
      <p:sp>
        <p:nvSpPr>
          <p:cNvPr id="4" name="Slide Number Placeholder 3"/>
          <p:cNvSpPr>
            <a:spLocks noGrp="1"/>
          </p:cNvSpPr>
          <p:nvPr>
            <p:ph type="sldNum" sz="quarter" idx="10"/>
          </p:nvPr>
        </p:nvSpPr>
        <p:spPr/>
        <p:txBody>
          <a:bodyPr/>
          <a:lstStyle/>
          <a:p>
            <a:fld id="{C04209F8-6779-48E1-9FE9-41AEF6EAD97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98444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68699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degenerate dimension columns provide the same capability as a junk dimension table. In a scenario where only one fact table requires the additional miscellaneous attributes for analysis and reporting, it is generally more efficient to include them as degenerate dimension columns. Conversely, if the additional attributes are relevant for multiple fact tables, a junk dimension is probably a better choice.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note about fact table primary keys in the student manual. Students with a strong background in relational database design might feel uncomfortable about not defining a primary key for every table. If, however, there is no need to uniquely identify individual fact rows, and the ETL process can be relied on to eliminate accidental duplicate entries, defining a primary key adds unnecessary overhead to the table definition and generates an index, which can negatively affect the performance of data loads.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Similarly, note that declaring foreign key constraints on dimension-key columns in a fact table is not necessary to enforce referential integrity in most data warehouses, and can negatively impact load performance. You can declare them, and then drop and recreate them during each load, but this creates its own overhead and adds little value if the ETL process is correctly implemented. The query optimizer can use foreign key constraints to identify the fact table in a star join query but, in their absence, selects the largest table, which is usually correct.</a:t>
            </a:r>
          </a:p>
        </p:txBody>
      </p:sp>
      <p:sp>
        <p:nvSpPr>
          <p:cNvPr id="4" name="Slide Number Placeholder 3"/>
          <p:cNvSpPr>
            <a:spLocks noGrp="1"/>
          </p:cNvSpPr>
          <p:nvPr>
            <p:ph type="sldNum" sz="quarter" idx="10"/>
          </p:nvPr>
        </p:nvSpPr>
        <p:spPr/>
        <p:txBody>
          <a:bodyPr/>
          <a:lstStyle/>
          <a:p>
            <a:fld id="{C04209F8-6779-48E1-9FE9-41AEF6EAD97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9799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679848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examples on the slide and in the student notes to show how summing semi-additive and non-additive measures produces meaningless results.</a:t>
            </a:r>
          </a:p>
        </p:txBody>
      </p:sp>
      <p:sp>
        <p:nvSpPr>
          <p:cNvPr id="4" name="Slide Number Placeholder 3"/>
          <p:cNvSpPr>
            <a:spLocks noGrp="1"/>
          </p:cNvSpPr>
          <p:nvPr>
            <p:ph type="sldNum" sz="quarter" idx="10"/>
          </p:nvPr>
        </p:nvSpPr>
        <p:spPr/>
        <p:txBody>
          <a:bodyPr/>
          <a:lstStyle/>
          <a:p>
            <a:fld id="{C04209F8-6779-48E1-9FE9-41AEF6EAD97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572357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importance of including a row for “Unknown” or “None” in the time dimension table when using accumulating snapshot fact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accumulating snapshot fact tables must be updated after the initial load. This requirement can affect the physical design of the table, especially if partitions or column store indexes are used. These considerations are discussed in the next lesson and in Module 6: </a:t>
            </a:r>
            <a:r>
              <a:rPr lang="en-GB" sz="1000" i="1" dirty="0">
                <a:latin typeface="Arial" panose="020B0604020202020204" pitchFamily="34" charset="0"/>
                <a:ea typeface="Calibri" panose="020F0502020204030204" pitchFamily="34" charset="0"/>
                <a:cs typeface="Times New Roman" panose="02020603050405020304" pitchFamily="18" charset="0"/>
              </a:rPr>
              <a:t>Creating an ETL Solution</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kind of measure is a stock 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Additive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Semi-additive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Non-additive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Semi-additive</a:t>
            </a:r>
          </a:p>
        </p:txBody>
      </p:sp>
      <p:sp>
        <p:nvSpPr>
          <p:cNvPr id="4" name="Slide Number Placeholder 3"/>
          <p:cNvSpPr>
            <a:spLocks noGrp="1"/>
          </p:cNvSpPr>
          <p:nvPr>
            <p:ph type="sldNum" sz="quarter" idx="10"/>
          </p:nvPr>
        </p:nvSpPr>
        <p:spPr/>
        <p:txBody>
          <a:bodyPr/>
          <a:lstStyle/>
          <a:p>
            <a:fld id="{C04209F8-6779-48E1-9FE9-41AEF6EAD97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67479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081276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key to producing an effective physical database design is workload predictability. If the likely workloads are known when the database is designed, the physical data structures can be optimized to support them. The logical star schema favored by the dimensional model is already optimized for typical data warehouse query workloads; however, understanding the specific I/O activity that the data warehouse must support will help you determine whether any additional physical design considerations are necessary.</a:t>
            </a:r>
          </a:p>
        </p:txBody>
      </p:sp>
      <p:sp>
        <p:nvSpPr>
          <p:cNvPr id="4" name="Slide Number Placeholder 3"/>
          <p:cNvSpPr>
            <a:spLocks noGrp="1"/>
          </p:cNvSpPr>
          <p:nvPr>
            <p:ph type="sldNum" sz="quarter" idx="10"/>
          </p:nvPr>
        </p:nvSpPr>
        <p:spPr/>
        <p:txBody>
          <a:bodyPr/>
          <a:lstStyle/>
          <a:p>
            <a:fld id="{C04209F8-6779-48E1-9FE9-41AEF6EAD97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933221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these guidelines are designed to provide optimal performance for an enterprise data warehouse. A small data warehouse may perform adequately with all data files on a single RAID array. However, the advice about initializing the size of the data files, disabling autogrowth, and keeping log files on a separate logical disk should generally be followed.</a:t>
            </a:r>
          </a:p>
        </p:txBody>
      </p:sp>
      <p:sp>
        <p:nvSpPr>
          <p:cNvPr id="4" name="Slide Number Placeholder 3"/>
          <p:cNvSpPr>
            <a:spLocks noGrp="1"/>
          </p:cNvSpPr>
          <p:nvPr>
            <p:ph type="sldNum" sz="quarter" idx="10"/>
          </p:nvPr>
        </p:nvSpPr>
        <p:spPr/>
        <p:txBody>
          <a:bodyPr/>
          <a:lstStyle/>
          <a:p>
            <a:fld id="{C04209F8-6779-48E1-9FE9-41AEF6EAD97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48762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teaching this topic, read </a:t>
            </a:r>
            <a:r>
              <a:rPr lang="en-GB" sz="1000" i="1" dirty="0">
                <a:latin typeface="Arial" panose="020B0604020202020204" pitchFamily="34" charset="0"/>
                <a:ea typeface="Calibri" panose="020F0502020204030204" pitchFamily="34" charset="0"/>
                <a:cs typeface="Times New Roman" panose="02020603050405020304" pitchFamily="18" charset="0"/>
              </a:rPr>
              <a:t>Best Practices: Partitioning section of Best Practices for Data Warehousing with SQL Server 2008 R2</a:t>
            </a:r>
            <a:r>
              <a:rPr lang="en-GB" sz="1000" dirty="0">
                <a:latin typeface="Arial" panose="020B0604020202020204" pitchFamily="34" charset="0"/>
                <a:ea typeface="Calibri" panose="020F0502020204030204" pitchFamily="34" charset="0"/>
                <a:cs typeface="Times New Roman" panose="02020603050405020304" pitchFamily="18" charset="0"/>
              </a:rPr>
              <a:t> at http://msdn.microsoft.com/en-us/library/gg567302.</a:t>
            </a:r>
          </a:p>
        </p:txBody>
      </p:sp>
      <p:sp>
        <p:nvSpPr>
          <p:cNvPr id="4" name="Slide Number Placeholder 3"/>
          <p:cNvSpPr>
            <a:spLocks noGrp="1"/>
          </p:cNvSpPr>
          <p:nvPr>
            <p:ph type="sldNum" sz="quarter" idx="10"/>
          </p:nvPr>
        </p:nvSpPr>
        <p:spPr/>
        <p:txBody>
          <a:bodyPr/>
          <a:lstStyle/>
          <a:p>
            <a:fld id="{C04209F8-6779-48E1-9FE9-41AEF6EAD97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147078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Create a Partitioned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all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 folder</a:t>
            </a:r>
            <a:r>
              <a:rPr lang="en-US" sz="1000" dirty="0">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the database engine by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Partitions.sql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partition function and scheme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creates a partition function that defines four ranges of values (less than 20140101, 20140101 to 20150100, 20150101 to 20160100, and 20160101 and higher), and a partition scheme that maps these ranges to the FG0000, FG2014, FG2015, and FG2016 filegroups. </a:t>
            </a:r>
          </a:p>
          <a:p>
            <a:pPr marL="342900" lvl="0" indent="-342900">
              <a:lnSpc>
                <a:spcPct val="115000"/>
              </a:lnSpc>
              <a:spcAft>
                <a:spcPts val="995"/>
              </a:spcAft>
              <a:buFont typeface="+mj-lt"/>
              <a:buAutoNum type="arabicPeriod" startAt="7"/>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partitioned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partitioned table on the partition scheme you created previously.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Insert data into the partitioned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inserts four records into the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View Partition Metadata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Query the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retrieves rows from the table and uses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a:t>
            </a:r>
            <a:r>
              <a:rPr lang="en-US" sz="1000" dirty="0">
                <a:latin typeface="Arial" panose="020B0604020202020204" pitchFamily="34" charset="0"/>
                <a:ea typeface="Times New Roman" panose="02020603050405020304" pitchFamily="18" charset="0"/>
                <a:cs typeface="Times New Roman" panose="02020603050405020304" pitchFamily="18" charset="0"/>
              </a:rPr>
              <a:t> function to show which partition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latin typeface="Arial" panose="020B0604020202020204" pitchFamily="34" charset="0"/>
                <a:ea typeface="Times New Roman" panose="02020603050405020304" pitchFamily="18" charset="0"/>
                <a:cs typeface="Times New Roman" panose="02020603050405020304" pitchFamily="18" charset="0"/>
              </a:rPr>
              <a:t> value in each row is assigned to. This function is useful for determining which partition of a partition function a specific value belongs in.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3722437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filegroups, partitions, and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uses system tables to show the partitioned storage and the number of rows in each partition. Note that there are two empty partitions, one at the beginning of the table, and one at the end.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a Partition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new filegroup and make it the next used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new filegroup</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named FG2017 and adds it to the partition scheme as the next used partition.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the empty partition at the end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new partition for values of 20170101 and higher and assigns it to the next used filegroup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leaving an empty partition for values between 20160101 and 20170100.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inserts two new rows into the partitioned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shows that the two rows inserted in the previous step are in partition 4, and that partition 5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empty.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Merge Partitions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Merge the 2014 and 2015 partitions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merges the partition that contains the value 20140101 into the previous partition.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shows that partition 2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now contains four rows, and that the partition previously on FG2015 has been removed.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27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61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query performance in a data warehouse is degraded by fragmentation, and having many indexes on tables in a data warehouse can lead to significant fragmentation after each ETL data load. Additionally, the loads take longer because index keys must be stored on the correct page. To reduce the fragmentation caused by a data load, you can use a fill factor to leave space for inserts. Periodically, however, you will still need to either reorganize or rebuild indexes, which will affect performance and might require some indexes to be taken offline. Alternatively, you can drop all indexes before each load and recreate them afterwards, an action that improves load performance, but incurs the overhead of recreating the indexes and, depending on the volume of data loaded, may be very time-consuming.</a:t>
            </a:r>
          </a:p>
        </p:txBody>
      </p:sp>
      <p:sp>
        <p:nvSpPr>
          <p:cNvPr id="4" name="Slide Number Placeholder 3"/>
          <p:cNvSpPr>
            <a:spLocks noGrp="1"/>
          </p:cNvSpPr>
          <p:nvPr>
            <p:ph type="sldNum" sz="quarter" idx="10"/>
          </p:nvPr>
        </p:nvSpPr>
        <p:spPr/>
        <p:txBody>
          <a:bodyPr/>
          <a:lstStyle/>
          <a:p>
            <a:fld id="{C04209F8-6779-48E1-9FE9-41AEF6EAD97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23517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Create Indexes on Dimension Tables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DimDate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commonly queried attribute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DimCustomer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commonly queried attribute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DimProduct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a commonly queried attribute column.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View Index Usage and Execution Statistics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fact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fact table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latin typeface="Arial" panose="020B0604020202020204" pitchFamily="34" charset="0"/>
                <a:ea typeface="Times New Roman" panose="02020603050405020304" pitchFamily="18" charset="0"/>
                <a:cs typeface="Times New Roman" panose="02020603050405020304" pitchFamily="18" charset="0"/>
              </a:rPr>
              <a:t> that contains more than 7.5 million rows from the existing data in the dimension tables.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Include Actual Execution Plan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View index usage and execution statistics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This enables statistics messages, and then queries the tables in the data warehouse to view orders for the previous six months.</a:t>
            </a: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12847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208325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query execution completes, in the Results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the CPU time and elapsed time for the query. Note the logical reads from each table. The number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should be considerably higher than the number from the dimension tables.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which shows a visualization of the steps the query optimizer used to execute the query. Scroll to the right-hand side and to the bottom, and note that a table scan was used to read data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Hold the mouse pointer over each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Index Scan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icons for the dimension tables to see which indexes were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Indexes on a Fact Table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traditional indexes on the fact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clustered index on the date dimension key, and nonclustered indexes on the other dimension keys (the operation can take a long time).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Empty the cache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clears any cached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the traditional 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the same query as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number of logical reads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 CPU and elapsed time values with the previous execution. They should all be lower.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clustered index on the date key in the fact table was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Columnstore Index</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copy of the fact table with no 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an unindexed copy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columnstore index on the copied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columnstore index on all columns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Empty the cache again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clears any cached data.</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956008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the columnstore index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the same query as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number of logical reads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FactOrdersCS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 CPU and elapsed time values with the previous execution. They should all be lower.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columnstore index on the fact table was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Indexes.sql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4210198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963443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 addition to data compression, SQL Server supports backup compression, which significantly reduces the disk space required for backup files. Backup operations are discussed in Modules 5 to 7 of Course 20473-2: </a:t>
            </a:r>
            <a:r>
              <a:rPr lang="en-GB" sz="1000" i="1" dirty="0">
                <a:latin typeface="Arial" panose="020B0604020202020204" pitchFamily="34" charset="0"/>
                <a:ea typeface="Calibri" panose="020F0502020204030204" pitchFamily="34" charset="0"/>
                <a:cs typeface="Times New Roman" panose="02020603050405020304" pitchFamily="18" charset="0"/>
              </a:rPr>
              <a:t>Administering a SQL Server Database Infrastructure</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04209F8-6779-48E1-9FE9-41AEF6EAD97E}"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828728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Create Uncompressed Tables and Indexes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Explorer to view the contents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set the folder window to </a:t>
            </a:r>
            <a:r>
              <a:rPr lang="en-US" sz="1000" b="1" dirty="0">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latin typeface="Arial" panose="020B0604020202020204" pitchFamily="34" charset="0"/>
                <a:ea typeface="Times New Roman" panose="02020603050405020304" pitchFamily="18" charset="0"/>
                <a:cs typeface="Times New Roman" panose="02020603050405020304" pitchFamily="18" charset="0"/>
              </a:rPr>
              <a:t> view and resize it if necessary, so that you can see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Size</a:t>
            </a:r>
            <a:r>
              <a:rPr lang="en-US" sz="1000" dirty="0">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Compression.sql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the data warehouse</a:t>
            </a:r>
            <a:r>
              <a:rPr lang="en-US" sz="1000" dirty="0">
                <a:latin typeface="Arial" panose="020B0604020202020204" pitchFamily="34" charset="0"/>
                <a:ea typeface="Times New Roman" panose="02020603050405020304" pitchFamily="18" charset="0"/>
                <a:cs typeface="Times New Roman" panose="02020603050405020304" pitchFamily="18" charset="0"/>
              </a:rPr>
              <a:t> (from line 2 to line 113 in the script),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database with uncompressed tables.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While the script is still executing, view the contents of the D:\Demofiles\Mod03 folder and note the increasing size of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data file for the database.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execution is complete (after approximately three minutes), note the final size of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Estimate Compression Savings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Estimate size saving</a:t>
            </a:r>
            <a:r>
              <a:rPr lang="en-US" sz="1000" dirty="0">
                <a:latin typeface="Arial" panose="020B0604020202020204" pitchFamily="34" charset="0"/>
                <a:ea typeface="Times New Roman" panose="02020603050405020304" pitchFamily="18" charset="0"/>
                <a:cs typeface="Times New Roman" panose="02020603050405020304" pitchFamily="18" charset="0"/>
              </a:rPr>
              <a:t> (line 119 in the script),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uses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sp_estimate_data_compression_savings</a:t>
            </a:r>
            <a:r>
              <a:rPr lang="en-US" sz="1000" dirty="0">
                <a:latin typeface="Arial" panose="020B0604020202020204" pitchFamily="34" charset="0"/>
                <a:ea typeface="Times New Roman" panose="02020603050405020304" pitchFamily="18" charset="0"/>
                <a:cs typeface="Times New Roman" panose="02020603050405020304" pitchFamily="18" charset="0"/>
              </a:rPr>
              <a:t> system stored procedure to compress a sample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latin typeface="Arial" panose="020B0604020202020204" pitchFamily="34" charset="0"/>
                <a:ea typeface="Times New Roman" panose="02020603050405020304" pitchFamily="18" charset="0"/>
                <a:cs typeface="Times New Roman" panose="02020603050405020304" pitchFamily="18" charset="0"/>
              </a:rPr>
              <a:t> table (which consists of one clustered and two nonclustered indexes).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View the results returned by the stored procedure, noting the current size and estimated compressed size of each index.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425562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Compressed Tables and Indexes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compressed version of the data warehouse</a:t>
            </a:r>
            <a:r>
              <a:rPr lang="en-US" sz="1000" dirty="0">
                <a:latin typeface="Arial" panose="020B0604020202020204" pitchFamily="34" charset="0"/>
                <a:ea typeface="Times New Roman" panose="02020603050405020304" pitchFamily="18" charset="0"/>
                <a:cs typeface="Times New Roman" panose="02020603050405020304" pitchFamily="18" charset="0"/>
              </a:rPr>
              <a:t> (from</a:t>
            </a:r>
            <a:r>
              <a:rPr lang="en-GB"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 125 to line 250 in the script),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database with compressed tables and indexes.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While the script is still executing, 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note the increasing size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CompressedDemoDW.mdf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is the data file for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(after approximately one minute), compare the final size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CompressedDemoDW.mdf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file for the compressed database should be significantly smaller).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Compare Query Performance</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Compare query performance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line 255 to line 277 in the script),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an identical query in the compressed and uncompressed databases and displays execution statistics.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statistics for the two queries. The execution time statistics (the second and third set of figures labeled “SQL Server Execution Time”) should be similar, but the second query (in the compressed database) should have used considerably fewer logical reads for each table than the first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194267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if referential constraints are defined between fact and dimension tables, these constraints are detected by some client tools (including SQL Server Data Tools and PowerPivot) to create joins. If a layer of views is used, the relationships are not automatically detected and must be manually defined in the client tools.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List three reasons for partitioning a large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Improved query performance.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More granular manageability.</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Improved data load performance.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Students might think of other equally valid reasons for partitioning a table, such as more efficient use of disk storage space.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787453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lab instructions are deliberately designed to be high level so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Implementing a Star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Adventure Works Cycles requires a data warehouse that helps information workers and executives to create reports and perform analysis of key business measures. The company has identified two sets of related measures that it wants to include in fact tables. These are separate sales order measures relating to sales to resellers, and Internet sales. The measures will be aggregated by product, reseller (in the case of reseller sales), and customer (for Internet sales) dimensions.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data warehouse has been partially completed; you must now add the necessary dimension and fact tables to complete a star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Implementing a Snowflake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Having created a star schema, you have identified two dimensions that would benefit from being normalized to create a snowflake schema. Specifically, you want to create a hierarchy of related tables for product category, product subcategory, and product. You also want to create a separate geography dimension table that can be shared between the reseller and customer dimensions.</a:t>
            </a:r>
          </a:p>
        </p:txBody>
      </p:sp>
      <p:sp>
        <p:nvSpPr>
          <p:cNvPr id="4" name="Slide Number Placeholder 3"/>
          <p:cNvSpPr>
            <a:spLocks noGrp="1"/>
          </p:cNvSpPr>
          <p:nvPr>
            <p:ph type="sldNum" sz="quarter" idx="10"/>
          </p:nvPr>
        </p:nvSpPr>
        <p:spPr/>
        <p:txBody>
          <a:bodyPr/>
          <a:lstStyle/>
          <a:p>
            <a:fld id="{C04209F8-6779-48E1-9FE9-41AEF6EAD97E}"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Tree>
    <p:extLst>
      <p:ext uri="{BB962C8B-B14F-4D97-AF65-F5344CB8AC3E}">
        <p14:creationId xmlns:p14="http://schemas.microsoft.com/office/powerpoint/2010/main" val="2386848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Implementing a Time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schema for the Adventure Works data warehouse now contains two fact tables and several dimension tables. However, users need to be able to analyze the fact table measures across consistent time periods. To make this happen, you must create a time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Users should be able to aggregate measures across calendar years (which run from January to December) and fiscal years (which run from July to June). Your time dimension must include the following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attributes: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 (this should be the business key).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week (for example, 1 for Sunday, 2 for Monday).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name of week (for example, Sunday, Monday, Tuesday).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month.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Week number of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name (for example, January, February).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number of year (for example, 1 for January, 2 for February).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quarter (for example, 1 for dates in January, February, and March).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semester (for example, 1 for dates between January and June).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quarter (for example, 1 for dates in July, August, and September).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semester (for example, 1 for dates between July and December).</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852033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94370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students want to better understand how the star join query optimizations in the SQL Server query optimizer work, they should review the articles referenced in their notes. However, emphasize that the optimizations are automatic and that students do not need to do anything, other than use a star schema for the data warehouse tables, to benefit from them.</a:t>
            </a:r>
          </a:p>
        </p:txBody>
      </p:sp>
      <p:sp>
        <p:nvSpPr>
          <p:cNvPr id="4" name="Slide Number Placeholder 3"/>
          <p:cNvSpPr>
            <a:spLocks noGrp="1"/>
          </p:cNvSpPr>
          <p:nvPr>
            <p:ph type="sldNum" sz="quarter" idx="10"/>
          </p:nvPr>
        </p:nvSpPr>
        <p:spPr/>
        <p:txBody>
          <a:bodyPr/>
          <a:lstStyle/>
          <a:p>
            <a:fld id="{C04209F8-6779-48E1-9FE9-41AEF6EAD97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97769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865274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designing a data warehouse, is it better or worse to have a strong background in transactional database design?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The point of the question is to get students to consider the differences and similarities between transactional database and data warehouse design. In general, a good understanding of fundamental database concepts, such as tables, keys, relationships, and indexes, is critical when designing a data warehouse. Knowledge of transactional database schema techniques and Transact-SQL is also useful when exploring source systems. However, there is a danger that a transactional database developer can easily fall into the trap of instinctively normalizing data, so that a data warehouse that would best suit a star schema ends up with snowflake dimensions and queries require multiple joins to retrieve deduplicated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Ideally, a data warehouse developer should have some knowledge of general database design principles, combined with an ability to understand business processes and priorities. To design a successful data warehouse you must apply dimensional modeling techniques, while being pragmatic about meeting the analytical and reporting priorities of the business.</a:t>
            </a:r>
          </a:p>
        </p:txBody>
      </p:sp>
      <p:sp>
        <p:nvSpPr>
          <p:cNvPr id="4" name="Slide Number Placeholder 3"/>
          <p:cNvSpPr>
            <a:spLocks noGrp="1"/>
          </p:cNvSpPr>
          <p:nvPr>
            <p:ph type="sldNum" sz="quarter" idx="10"/>
          </p:nvPr>
        </p:nvSpPr>
        <p:spPr/>
        <p:txBody>
          <a:bodyPr/>
          <a:lstStyle/>
          <a:p>
            <a:fld id="{C04209F8-6779-48E1-9FE9-41AEF6EAD97E}"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09575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330911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1833033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reference to “The Microsoft Data Warehouse Toolkit” in the student notes. The principles described in this book underpin most of the generally accepted best practices for designing data warehouses with SQL Server. Therefore, this book is highly recommended reading for any instructor teaching this course.</a:t>
            </a:r>
          </a:p>
        </p:txBody>
      </p:sp>
      <p:sp>
        <p:nvSpPr>
          <p:cNvPr id="4" name="Slide Number Placeholder 3"/>
          <p:cNvSpPr>
            <a:spLocks noGrp="1"/>
          </p:cNvSpPr>
          <p:nvPr>
            <p:ph type="sldNum" sz="quarter" idx="10"/>
          </p:nvPr>
        </p:nvSpPr>
        <p:spPr/>
        <p:txBody>
          <a:bodyPr/>
          <a:lstStyle/>
          <a:p>
            <a:fld id="{C04209F8-6779-48E1-9FE9-41AEF6EAD97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232017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7197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a snowflake schema and a star schema?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star schema has all the dimension attributes linked directly to the fact measures. A snowflake schema has some of the dimension attributes linked to each other, in addition to others linked directly to the fact measures.</a:t>
            </a:r>
          </a:p>
        </p:txBody>
      </p:sp>
      <p:sp>
        <p:nvSpPr>
          <p:cNvPr id="4" name="Slide Number Placeholder 3"/>
          <p:cNvSpPr>
            <a:spLocks noGrp="1"/>
          </p:cNvSpPr>
          <p:nvPr>
            <p:ph type="sldNum" sz="quarter" idx="10"/>
          </p:nvPr>
        </p:nvSpPr>
        <p:spPr/>
        <p:txBody>
          <a:bodyPr/>
          <a:lstStyle/>
          <a:p>
            <a:fld id="{C04209F8-6779-48E1-9FE9-41AEF6EAD97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20767C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3: Designing and Implementing a Data Warehouse</a:t>
            </a:r>
          </a:p>
        </p:txBody>
      </p:sp>
    </p:spTree>
    <p:extLst>
      <p:ext uri="{BB962C8B-B14F-4D97-AF65-F5344CB8AC3E}">
        <p14:creationId xmlns:p14="http://schemas.microsoft.com/office/powerpoint/2010/main" val="95918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9818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86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196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449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19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03447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4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93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96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59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6593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999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59633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3</a:t>
            </a:r>
          </a:p>
        </p:txBody>
      </p:sp>
      <p:sp>
        <p:nvSpPr>
          <p:cNvPr id="3" name="Subtitle 2"/>
          <p:cNvSpPr>
            <a:spLocks noGrp="1"/>
          </p:cNvSpPr>
          <p:nvPr>
            <p:ph type="subTitle" sz="quarter" idx="1"/>
          </p:nvPr>
        </p:nvSpPr>
        <p:spPr/>
        <p:txBody>
          <a:bodyPr/>
          <a:lstStyle/>
          <a:p>
            <a:r>
              <a:rPr lang="en-GB" dirty="0"/>
              <a:t>Designing and Implementing a Data Warehouse
</a:t>
            </a:r>
          </a:p>
        </p:txBody>
      </p:sp>
      <p:pic>
        <p:nvPicPr>
          <p:cNvPr id="7" name="Picture 6">
            <a:extLst>
              <a:ext uri="{FF2B5EF4-FFF2-40B4-BE49-F238E27FC236}">
                <a16:creationId xmlns:a16="http://schemas.microsoft.com/office/drawing/2014/main" id="{E301719B-1817-478E-36EC-54614483CF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71" y="5899355"/>
            <a:ext cx="850489" cy="850489"/>
          </a:xfrm>
          <a:prstGeom prst="rect">
            <a:avLst/>
          </a:prstGeom>
        </p:spPr>
      </p:pic>
      <p:sp>
        <p:nvSpPr>
          <p:cNvPr id="8" name="TextBox 7">
            <a:extLst>
              <a:ext uri="{FF2B5EF4-FFF2-40B4-BE49-F238E27FC236}">
                <a16:creationId xmlns:a16="http://schemas.microsoft.com/office/drawing/2014/main" id="{257A4157-71DF-007A-58A7-A231431BCADC}"/>
              </a:ext>
            </a:extLst>
          </p:cNvPr>
          <p:cNvSpPr txBox="1"/>
          <p:nvPr/>
        </p:nvSpPr>
        <p:spPr>
          <a:xfrm>
            <a:off x="1170039" y="6016822"/>
            <a:ext cx="5483940" cy="615553"/>
          </a:xfrm>
          <a:prstGeom prst="rect">
            <a:avLst/>
          </a:prstGeom>
          <a:noFill/>
        </p:spPr>
        <p:txBody>
          <a:bodyPr wrap="square" rtlCol="0">
            <a:spAutoFit/>
          </a:bodyPr>
          <a:lstStyle/>
          <a:p>
            <a:r>
              <a:rPr lang="en-US" sz="1600" dirty="0" err="1">
                <a:solidFill>
                  <a:schemeClr val="bg1"/>
                </a:solidFill>
              </a:rPr>
              <a:t>Zyead</a:t>
            </a:r>
            <a:r>
              <a:rPr lang="en-US" sz="1600" dirty="0">
                <a:solidFill>
                  <a:schemeClr val="bg1"/>
                </a:solidFill>
              </a:rPr>
              <a:t> Ahmed.</a:t>
            </a:r>
          </a:p>
          <a:p>
            <a:r>
              <a:rPr lang="en-US" sz="1600" dirty="0">
                <a:solidFill>
                  <a:schemeClr val="bg1"/>
                </a:solidFill>
              </a:rPr>
              <a:t>Aspiring To Learning Data </a:t>
            </a:r>
            <a:r>
              <a:rPr lang="en-US" sz="1600" dirty="0" err="1">
                <a:solidFill>
                  <a:schemeClr val="bg1"/>
                </a:solidFill>
              </a:rPr>
              <a:t>Enngineer</a:t>
            </a:r>
            <a:r>
              <a:rPr lang="en-US" dirty="0">
                <a:solidFill>
                  <a:schemeClr val="bg1"/>
                </a:solidFill>
              </a:rPr>
              <a:t>.</a:t>
            </a:r>
          </a:p>
        </p:txBody>
      </p:sp>
    </p:spTree>
    <p:custDataLst>
      <p:tags r:id="rId1"/>
    </p:custDataLst>
    <p:extLst>
      <p:ext uri="{BB962C8B-B14F-4D97-AF65-F5344CB8AC3E}">
        <p14:creationId xmlns:p14="http://schemas.microsoft.com/office/powerpoint/2010/main" val="35152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Lesson 2: Designing Dimension Tables</a:t>
            </a:r>
            <a:endParaRPr lang="en-GB" dirty="0"/>
          </a:p>
        </p:txBody>
      </p:sp>
      <p:sp>
        <p:nvSpPr>
          <p:cNvPr id="3" name="Text Placeholder 2"/>
          <p:cNvSpPr>
            <a:spLocks noGrp="1"/>
          </p:cNvSpPr>
          <p:nvPr>
            <p:ph type="body" idx="1"/>
          </p:nvPr>
        </p:nvSpPr>
        <p:spPr/>
        <p:txBody>
          <a:bodyPr/>
          <a:lstStyle/>
          <a:p>
            <a:r>
              <a:rPr lang="en-GB" dirty="0"/>
              <a:t>Considerations for Dimension Keys
Dimension Attributes and Hierarchies
Unknown and None
Designing Slowly Changing Dimensions
Time Dimension Tables
Self-Referencing Dimension Tables
Junk Dimensions</a:t>
            </a:r>
          </a:p>
        </p:txBody>
      </p:sp>
    </p:spTree>
    <p:custDataLst>
      <p:tags r:id="rId1"/>
    </p:custDataLst>
    <p:extLst>
      <p:ext uri="{BB962C8B-B14F-4D97-AF65-F5344CB8AC3E}">
        <p14:creationId xmlns:p14="http://schemas.microsoft.com/office/powerpoint/2010/main" val="267073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Considerations for Dimension Keys</a:t>
            </a:r>
          </a:p>
        </p:txBody>
      </p:sp>
      <p:graphicFrame>
        <p:nvGraphicFramePr>
          <p:cNvPr id="4" name="Content Placeholder 1" descr="The slide shows a second table with a surrogate key named ProductKey and a business (or alternate) key named ProductAltKey.&#10;&#10;" title="Second Table with Surrogate Key named Product Key"/>
          <p:cNvGraphicFramePr>
            <a:graphicFrameLocks/>
          </p:cNvGraphicFramePr>
          <p:nvPr>
            <p:extLst>
              <p:ext uri="{D42A27DB-BD31-4B8C-83A1-F6EECF244321}">
                <p14:modId xmlns:p14="http://schemas.microsoft.com/office/powerpoint/2010/main" val="969044943"/>
              </p:ext>
            </p:extLst>
          </p:nvPr>
        </p:nvGraphicFramePr>
        <p:xfrm>
          <a:off x="710375" y="4627085"/>
          <a:ext cx="8182510" cy="1112520"/>
        </p:xfrm>
        <a:graphic>
          <a:graphicData uri="http://schemas.openxmlformats.org/drawingml/2006/table">
            <a:tbl>
              <a:tblPr firstRow="1" bandRow="1">
                <a:tableStyleId>{21E4AEA4-8DFA-4A89-87EB-49C32662AFE0}</a:tableStyleId>
              </a:tblPr>
              <a:tblGrid>
                <a:gridCol w="1741805">
                  <a:extLst>
                    <a:ext uri="{9D8B030D-6E8A-4147-A177-3AD203B41FA5}">
                      <a16:colId xmlns:a16="http://schemas.microsoft.com/office/drawing/2014/main" val="20000"/>
                    </a:ext>
                  </a:extLst>
                </a:gridCol>
                <a:gridCol w="2102168">
                  <a:extLst>
                    <a:ext uri="{9D8B030D-6E8A-4147-A177-3AD203B41FA5}">
                      <a16:colId xmlns:a16="http://schemas.microsoft.com/office/drawing/2014/main" val="20001"/>
                    </a:ext>
                  </a:extLst>
                </a:gridCol>
                <a:gridCol w="2665379">
                  <a:extLst>
                    <a:ext uri="{9D8B030D-6E8A-4147-A177-3AD203B41FA5}">
                      <a16:colId xmlns:a16="http://schemas.microsoft.com/office/drawing/2014/main" val="20002"/>
                    </a:ext>
                  </a:extLst>
                </a:gridCol>
                <a:gridCol w="905496">
                  <a:extLst>
                    <a:ext uri="{9D8B030D-6E8A-4147-A177-3AD203B41FA5}">
                      <a16:colId xmlns:a16="http://schemas.microsoft.com/office/drawing/2014/main" val="20003"/>
                    </a:ext>
                  </a:extLst>
                </a:gridCol>
                <a:gridCol w="767662">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GB" sz="1800" b="0" kern="1200" dirty="0">
                          <a:solidFill>
                            <a:schemeClr val="lt1"/>
                          </a:solidFill>
                          <a:latin typeface="+mn-lt"/>
                          <a:ea typeface="+mn-ea"/>
                          <a:cs typeface="+mn-cs"/>
                        </a:rPr>
                        <a:t>ProductKey</a:t>
                      </a:r>
                      <a:endParaRPr lang="en-US" sz="1800" b="0" kern="1200" dirty="0">
                        <a:solidFill>
                          <a:schemeClr val="lt1"/>
                        </a:solidFill>
                        <a:latin typeface="+mn-lt"/>
                        <a:ea typeface="+mn-ea"/>
                        <a:cs typeface="+mn-cs"/>
                      </a:endParaRPr>
                    </a:p>
                  </a:txBody>
                  <a:tcPr/>
                </a:tc>
                <a:tc>
                  <a:txBody>
                    <a:bodyPr/>
                    <a:lstStyle/>
                    <a:p>
                      <a:pPr marL="0" algn="l" defTabSz="914400" rtl="0" eaLnBrk="1" latinLnBrk="0" hangingPunct="1"/>
                      <a:r>
                        <a:rPr lang="en-GB" sz="1800" b="0" kern="1200" dirty="0">
                          <a:solidFill>
                            <a:schemeClr val="lt1"/>
                          </a:solidFill>
                          <a:latin typeface="+mn-lt"/>
                          <a:ea typeface="+mn-ea"/>
                          <a:cs typeface="+mn-cs"/>
                        </a:rPr>
                        <a:t>ProductAltKey</a:t>
                      </a:r>
                      <a:endParaRPr lang="en-US" sz="1800" b="0" kern="1200" dirty="0">
                        <a:solidFill>
                          <a:schemeClr val="lt1"/>
                        </a:solidFill>
                        <a:latin typeface="+mn-lt"/>
                        <a:ea typeface="+mn-ea"/>
                        <a:cs typeface="+mn-cs"/>
                      </a:endParaRPr>
                    </a:p>
                  </a:txBody>
                  <a:tcPr/>
                </a:tc>
                <a:tc>
                  <a:txBody>
                    <a:bodyPr/>
                    <a:lstStyle/>
                    <a:p>
                      <a:r>
                        <a:rPr lang="en-GB" b="0" dirty="0"/>
                        <a:t>ProductName</a:t>
                      </a:r>
                      <a:endParaRPr lang="en-US" b="0" dirty="0"/>
                    </a:p>
                  </a:txBody>
                  <a:tcPr/>
                </a:tc>
                <a:tc>
                  <a:txBody>
                    <a:bodyPr/>
                    <a:lstStyle/>
                    <a:p>
                      <a:r>
                        <a:rPr lang="en-GB" b="0" dirty="0"/>
                        <a:t>Color</a:t>
                      </a:r>
                      <a:endParaRPr lang="en-US" b="0" dirty="0"/>
                    </a:p>
                  </a:txBody>
                  <a:tcPr/>
                </a:tc>
                <a:tc>
                  <a:txBody>
                    <a:bodyPr/>
                    <a:lstStyle/>
                    <a:p>
                      <a:r>
                        <a:rPr lang="en-GB" b="0" dirty="0"/>
                        <a:t>Size</a:t>
                      </a:r>
                      <a:endParaRPr lang="en-US" b="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800" kern="1200" dirty="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GB" sz="1800" kern="1200" dirty="0">
                          <a:solidFill>
                            <a:schemeClr val="dk1"/>
                          </a:solidFill>
                          <a:latin typeface="+mn-lt"/>
                          <a:ea typeface="+mn-ea"/>
                          <a:cs typeface="+mn-cs"/>
                        </a:rPr>
                        <a:t>MB1-B-32</a:t>
                      </a:r>
                      <a:endParaRPr lang="en-US" sz="1800" kern="1200" dirty="0">
                        <a:solidFill>
                          <a:schemeClr val="dk1"/>
                        </a:solidFill>
                        <a:latin typeface="+mn-lt"/>
                        <a:ea typeface="+mn-ea"/>
                        <a:cs typeface="+mn-cs"/>
                      </a:endParaRPr>
                    </a:p>
                  </a:txBody>
                  <a:tcPr/>
                </a:tc>
                <a:tc>
                  <a:txBody>
                    <a:bodyPr/>
                    <a:lstStyle/>
                    <a:p>
                      <a:r>
                        <a:rPr lang="en-GB" dirty="0"/>
                        <a:t>MB1</a:t>
                      </a:r>
                      <a:r>
                        <a:rPr lang="en-GB" baseline="0" dirty="0"/>
                        <a:t> </a:t>
                      </a:r>
                      <a:r>
                        <a:rPr lang="en-GB" dirty="0"/>
                        <a:t>Mountain Bike</a:t>
                      </a:r>
                      <a:endParaRPr lang="en-US" dirty="0"/>
                    </a:p>
                  </a:txBody>
                  <a:tcPr/>
                </a:tc>
                <a:tc>
                  <a:txBody>
                    <a:bodyPr/>
                    <a:lstStyle/>
                    <a:p>
                      <a:r>
                        <a:rPr lang="en-GB" dirty="0"/>
                        <a:t>Blue</a:t>
                      </a:r>
                      <a:endParaRPr lang="en-US" dirty="0"/>
                    </a:p>
                  </a:txBody>
                  <a:tcPr/>
                </a:tc>
                <a:tc>
                  <a:txBody>
                    <a:bodyPr/>
                    <a:lstStyle/>
                    <a:p>
                      <a:r>
                        <a:rPr lang="en-GB" dirty="0"/>
                        <a:t>32</a:t>
                      </a:r>
                      <a:endParaRPr 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800" kern="1200" dirty="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GB" sz="1800" kern="1200" dirty="0">
                          <a:solidFill>
                            <a:schemeClr val="dk1"/>
                          </a:solidFill>
                          <a:latin typeface="+mn-lt"/>
                          <a:ea typeface="+mn-ea"/>
                          <a:cs typeface="+mn-cs"/>
                        </a:rPr>
                        <a:t>MB1-R-32</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MB1</a:t>
                      </a:r>
                      <a:r>
                        <a:rPr lang="en-GB" baseline="0" dirty="0"/>
                        <a:t> </a:t>
                      </a:r>
                      <a:r>
                        <a:rPr lang="en-GB" dirty="0"/>
                        <a:t>Mountain Bike</a:t>
                      </a:r>
                      <a:endParaRPr lang="en-US" dirty="0"/>
                    </a:p>
                  </a:txBody>
                  <a:tcPr/>
                </a:tc>
                <a:tc>
                  <a:txBody>
                    <a:bodyPr/>
                    <a:lstStyle/>
                    <a:p>
                      <a:r>
                        <a:rPr lang="en-GB" dirty="0"/>
                        <a:t>Red</a:t>
                      </a:r>
                      <a:endParaRPr lang="en-US" dirty="0"/>
                    </a:p>
                  </a:txBody>
                  <a:tcPr/>
                </a:tc>
                <a:tc>
                  <a:txBody>
                    <a:bodyPr/>
                    <a:lstStyle/>
                    <a:p>
                      <a:r>
                        <a:rPr lang="en-GB" dirty="0"/>
                        <a:t>32</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Content Placeholder 1" descr="The slide shows a table with a surrogate key named CustomerKey and a business (or alternate) key named CustomerAltKey.&#10;&#10;" title="Table with Surrogate Key CustomerKey"/>
          <p:cNvGraphicFramePr>
            <a:graphicFrameLocks/>
          </p:cNvGraphicFramePr>
          <p:nvPr>
            <p:extLst>
              <p:ext uri="{D42A27DB-BD31-4B8C-83A1-F6EECF244321}">
                <p14:modId xmlns:p14="http://schemas.microsoft.com/office/powerpoint/2010/main" val="3827524999"/>
              </p:ext>
            </p:extLst>
          </p:nvPr>
        </p:nvGraphicFramePr>
        <p:xfrm>
          <a:off x="1310246" y="1756822"/>
          <a:ext cx="6969727" cy="1112520"/>
        </p:xfrm>
        <a:graphic>
          <a:graphicData uri="http://schemas.openxmlformats.org/drawingml/2006/table">
            <a:tbl>
              <a:tblPr firstRow="1" bandRow="1">
                <a:tableStyleId>{21E4AEA4-8DFA-4A89-87EB-49C32662AFE0}</a:tableStyleId>
              </a:tblPr>
              <a:tblGrid>
                <a:gridCol w="1971993">
                  <a:extLst>
                    <a:ext uri="{9D8B030D-6E8A-4147-A177-3AD203B41FA5}">
                      <a16:colId xmlns:a16="http://schemas.microsoft.com/office/drawing/2014/main" val="20000"/>
                    </a:ext>
                  </a:extLst>
                </a:gridCol>
                <a:gridCol w="2332355">
                  <a:extLst>
                    <a:ext uri="{9D8B030D-6E8A-4147-A177-3AD203B41FA5}">
                      <a16:colId xmlns:a16="http://schemas.microsoft.com/office/drawing/2014/main" val="20001"/>
                    </a:ext>
                  </a:extLst>
                </a:gridCol>
                <a:gridCol w="2665379">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0" kern="1200" dirty="0">
                          <a:solidFill>
                            <a:schemeClr val="lt1"/>
                          </a:solidFill>
                          <a:latin typeface="+mn-lt"/>
                          <a:ea typeface="+mn-ea"/>
                          <a:cs typeface="+mn-cs"/>
                        </a:rPr>
                        <a:t>CustomerKey</a:t>
                      </a:r>
                      <a:endParaRPr lang="en-US" sz="1800" b="0" kern="1200" dirty="0">
                        <a:solidFill>
                          <a:schemeClr val="lt1"/>
                        </a:solidFill>
                        <a:latin typeface="+mn-lt"/>
                        <a:ea typeface="+mn-ea"/>
                        <a:cs typeface="+mn-cs"/>
                      </a:endParaRPr>
                    </a:p>
                  </a:txBody>
                  <a:tcPr/>
                </a:tc>
                <a:tc>
                  <a:txBody>
                    <a:bodyPr/>
                    <a:lstStyle/>
                    <a:p>
                      <a:pPr marL="0" algn="l" defTabSz="914400" rtl="0" eaLnBrk="1" latinLnBrk="0" hangingPunct="1"/>
                      <a:r>
                        <a:rPr lang="en-GB" sz="1800" b="0" kern="1200" dirty="0">
                          <a:solidFill>
                            <a:schemeClr val="lt1"/>
                          </a:solidFill>
                          <a:latin typeface="+mn-lt"/>
                          <a:ea typeface="+mn-ea"/>
                          <a:cs typeface="+mn-cs"/>
                        </a:rPr>
                        <a:t>CustomerAltKey</a:t>
                      </a:r>
                      <a:endParaRPr lang="en-US" sz="1800" b="0" kern="1200" dirty="0">
                        <a:solidFill>
                          <a:schemeClr val="lt1"/>
                        </a:solidFill>
                        <a:latin typeface="+mn-lt"/>
                        <a:ea typeface="+mn-ea"/>
                        <a:cs typeface="+mn-cs"/>
                      </a:endParaRPr>
                    </a:p>
                  </a:txBody>
                  <a:tcPr/>
                </a:tc>
                <a:tc>
                  <a:txBody>
                    <a:bodyPr/>
                    <a:lstStyle/>
                    <a:p>
                      <a:r>
                        <a:rPr lang="en-GB" b="0" dirty="0"/>
                        <a:t>Name</a:t>
                      </a:r>
                      <a:endParaRPr lang="en-US"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1002</a:t>
                      </a:r>
                      <a:endParaRPr lang="en-US" sz="1800" kern="1200" dirty="0">
                        <a:solidFill>
                          <a:schemeClr val="dk1"/>
                        </a:solidFill>
                        <a:latin typeface="+mn-lt"/>
                        <a:ea typeface="+mn-ea"/>
                        <a:cs typeface="+mn-cs"/>
                      </a:endParaRPr>
                    </a:p>
                  </a:txBody>
                  <a:tcPr/>
                </a:tc>
                <a:tc>
                  <a:txBody>
                    <a:bodyPr/>
                    <a:lstStyle/>
                    <a:p>
                      <a:r>
                        <a:rPr lang="en-GB" dirty="0"/>
                        <a:t>Amy Alberts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latin typeface="+mn-lt"/>
                          <a:ea typeface="+mn-ea"/>
                          <a:cs typeface="+mn-cs"/>
                        </a:rPr>
                        <a:t>1005</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Neil Black</a:t>
                      </a:r>
                      <a:endParaRPr lang="en-US"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144128" y="3389586"/>
            <a:ext cx="1842299" cy="369332"/>
          </a:xfrm>
          <a:prstGeom prst="rect">
            <a:avLst/>
          </a:prstGeom>
          <a:noFill/>
        </p:spPr>
        <p:txBody>
          <a:bodyPr wrap="none" rtlCol="0">
            <a:spAutoFit/>
          </a:bodyPr>
          <a:lstStyle/>
          <a:p>
            <a:pPr lvl="0"/>
            <a:r>
              <a:rPr lang="en-GB" b="0" dirty="0">
                <a:solidFill>
                  <a:srgbClr val="000000"/>
                </a:solidFill>
              </a:rPr>
              <a:t>Surrogate Key</a:t>
            </a:r>
            <a:endParaRPr lang="en-US" b="0" dirty="0">
              <a:solidFill>
                <a:srgbClr val="000000"/>
              </a:solidFill>
            </a:endParaRPr>
          </a:p>
        </p:txBody>
      </p:sp>
      <p:sp>
        <p:nvSpPr>
          <p:cNvPr id="7" name="TextBox 6"/>
          <p:cNvSpPr txBox="1"/>
          <p:nvPr/>
        </p:nvSpPr>
        <p:spPr>
          <a:xfrm>
            <a:off x="3111768" y="3405351"/>
            <a:ext cx="3121496" cy="369332"/>
          </a:xfrm>
          <a:prstGeom prst="rect">
            <a:avLst/>
          </a:prstGeom>
          <a:noFill/>
        </p:spPr>
        <p:txBody>
          <a:bodyPr wrap="none" rtlCol="0">
            <a:spAutoFit/>
          </a:bodyPr>
          <a:lstStyle/>
          <a:p>
            <a:pPr lvl="0"/>
            <a:r>
              <a:rPr lang="en-GB" b="0" dirty="0">
                <a:solidFill>
                  <a:srgbClr val="000000"/>
                </a:solidFill>
              </a:rPr>
              <a:t>Business (Alternate) Key</a:t>
            </a:r>
            <a:endParaRPr lang="en-US" b="0" dirty="0">
              <a:solidFill>
                <a:srgbClr val="000000"/>
              </a:solidFill>
            </a:endParaRPr>
          </a:p>
        </p:txBody>
      </p:sp>
      <p:cxnSp>
        <p:nvCxnSpPr>
          <p:cNvPr id="8" name="Straight Arrow Connector 7"/>
          <p:cNvCxnSpPr/>
          <p:nvPr/>
        </p:nvCxnSpPr>
        <p:spPr bwMode="auto">
          <a:xfrm flipV="1">
            <a:off x="2065278" y="2853559"/>
            <a:ext cx="0" cy="53602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flipH="1">
            <a:off x="2065277" y="3758918"/>
            <a:ext cx="1" cy="84461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193628" y="3774683"/>
            <a:ext cx="0" cy="82884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flipV="1">
            <a:off x="4193628" y="2853559"/>
            <a:ext cx="0" cy="55179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79923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Dimension Attributes and Hierarchies</a:t>
            </a:r>
          </a:p>
        </p:txBody>
      </p:sp>
      <p:graphicFrame>
        <p:nvGraphicFramePr>
          <p:cNvPr id="4" name="Content Placeholder 1" descr="The slide shows a table of customer data, which contains Country, State, and City columns that can be used to form a hierarchy, a Gender column that can be used as a slicer, and Name and Phone columns providing drill-through detail.  The CustKey and CustAltKey are also shown." title="Table of Customer Data"/>
          <p:cNvGraphicFramePr>
            <a:graphicFrameLocks/>
          </p:cNvGraphicFramePr>
          <p:nvPr>
            <p:extLst>
              <p:ext uri="{D42A27DB-BD31-4B8C-83A1-F6EECF244321}">
                <p14:modId xmlns:p14="http://schemas.microsoft.com/office/powerpoint/2010/main" val="3286489697"/>
              </p:ext>
            </p:extLst>
          </p:nvPr>
        </p:nvGraphicFramePr>
        <p:xfrm>
          <a:off x="194553" y="1756822"/>
          <a:ext cx="8799207" cy="148336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984291">
                  <a:extLst>
                    <a:ext uri="{9D8B030D-6E8A-4147-A177-3AD203B41FA5}">
                      <a16:colId xmlns:a16="http://schemas.microsoft.com/office/drawing/2014/main" val="20003"/>
                    </a:ext>
                  </a:extLst>
                </a:gridCol>
                <a:gridCol w="731871">
                  <a:extLst>
                    <a:ext uri="{9D8B030D-6E8A-4147-A177-3AD203B41FA5}">
                      <a16:colId xmlns:a16="http://schemas.microsoft.com/office/drawing/2014/main" val="20004"/>
                    </a:ext>
                  </a:extLst>
                </a:gridCol>
                <a:gridCol w="1119602">
                  <a:extLst>
                    <a:ext uri="{9D8B030D-6E8A-4147-A177-3AD203B41FA5}">
                      <a16:colId xmlns:a16="http://schemas.microsoft.com/office/drawing/2014/main" val="20005"/>
                    </a:ext>
                  </a:extLst>
                </a:gridCol>
                <a:gridCol w="1119602">
                  <a:extLst>
                    <a:ext uri="{9D8B030D-6E8A-4147-A177-3AD203B41FA5}">
                      <a16:colId xmlns:a16="http://schemas.microsoft.com/office/drawing/2014/main" val="20006"/>
                    </a:ext>
                  </a:extLst>
                </a:gridCol>
                <a:gridCol w="1119602">
                  <a:extLst>
                    <a:ext uri="{9D8B030D-6E8A-4147-A177-3AD203B41FA5}">
                      <a16:colId xmlns:a16="http://schemas.microsoft.com/office/drawing/2014/main" val="20007"/>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Country</a:t>
                      </a:r>
                      <a:endParaRPr lang="en-US" sz="1400" dirty="0"/>
                    </a:p>
                  </a:txBody>
                  <a:tcPr/>
                </a:tc>
                <a:tc>
                  <a:txBody>
                    <a:bodyPr/>
                    <a:lstStyle/>
                    <a:p>
                      <a:r>
                        <a:rPr lang="en-GB" sz="1400" dirty="0"/>
                        <a:t>State</a:t>
                      </a:r>
                      <a:endParaRPr lang="en-US" sz="1400" dirty="0"/>
                    </a:p>
                  </a:txBody>
                  <a:tcPr/>
                </a:tc>
                <a:tc>
                  <a:txBody>
                    <a:bodyPr/>
                    <a:lstStyle/>
                    <a:p>
                      <a:r>
                        <a:rPr lang="en-GB" sz="1400" dirty="0"/>
                        <a:t>City</a:t>
                      </a:r>
                      <a:endParaRPr lang="en-US" sz="1400" dirty="0"/>
                    </a:p>
                  </a:txBody>
                  <a:tcPr/>
                </a:tc>
                <a:tc>
                  <a:txBody>
                    <a:bodyPr/>
                    <a:lstStyle/>
                    <a:p>
                      <a:r>
                        <a:rPr lang="en-GB" sz="1400" dirty="0"/>
                        <a:t>Phone</a:t>
                      </a:r>
                      <a:endParaRPr lang="en-US" sz="1400" dirty="0"/>
                    </a:p>
                  </a:txBody>
                  <a:tcPr/>
                </a:tc>
                <a:tc>
                  <a:txBody>
                    <a:bodyPr/>
                    <a:lstStyle/>
                    <a:p>
                      <a:r>
                        <a:rPr lang="en-GB" sz="1400" dirty="0"/>
                        <a:t>Gender</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dirty="0"/>
                        <a:t>Canada</a:t>
                      </a:r>
                      <a:endParaRPr lang="en-US" sz="1400" dirty="0"/>
                    </a:p>
                  </a:txBody>
                  <a:tcPr/>
                </a:tc>
                <a:tc>
                  <a:txBody>
                    <a:bodyPr/>
                    <a:lstStyle/>
                    <a:p>
                      <a:r>
                        <a:rPr lang="en-GB" sz="1400" dirty="0"/>
                        <a:t>BC</a:t>
                      </a:r>
                      <a:endParaRPr lang="en-US" sz="1400" dirty="0"/>
                    </a:p>
                  </a:txBody>
                  <a:tcPr/>
                </a:tc>
                <a:tc>
                  <a:txBody>
                    <a:bodyPr/>
                    <a:lstStyle/>
                    <a:p>
                      <a:r>
                        <a:rPr lang="en-GB" sz="1400" dirty="0"/>
                        <a:t>Vancouver</a:t>
                      </a:r>
                      <a:endParaRPr lang="en-US" sz="1400" dirty="0"/>
                    </a:p>
                  </a:txBody>
                  <a:tcPr/>
                </a:tc>
                <a:tc>
                  <a:txBody>
                    <a:bodyPr/>
                    <a:lstStyle/>
                    <a:p>
                      <a:r>
                        <a:rPr lang="en-GB" sz="1400" dirty="0"/>
                        <a:t>555 123</a:t>
                      </a:r>
                      <a:endParaRPr lang="en-US" sz="1400" dirty="0"/>
                    </a:p>
                  </a:txBody>
                  <a:tcPr/>
                </a:tc>
                <a:tc>
                  <a:txBody>
                    <a:bodyPr/>
                    <a:lstStyle/>
                    <a:p>
                      <a:r>
                        <a:rPr lang="en-GB" sz="1400" dirty="0"/>
                        <a:t>F</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1005</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Neil Black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USA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CA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Irvine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555 321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M</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1006</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Ye Xu</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USA</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New York</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555 222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M</a:t>
                      </a:r>
                      <a:endParaRPr lang="en-US" sz="1400" dirty="0"/>
                    </a:p>
                  </a:txBody>
                  <a:tcPr/>
                </a:tc>
                <a:extLst>
                  <a:ext uri="{0D108BD9-81ED-4DB2-BD59-A6C34878D82A}">
                    <a16:rowId xmlns:a16="http://schemas.microsoft.com/office/drawing/2014/main" val="10003"/>
                  </a:ext>
                </a:extLst>
              </a:tr>
            </a:tbl>
          </a:graphicData>
        </a:graphic>
      </p:graphicFrame>
      <p:sp>
        <p:nvSpPr>
          <p:cNvPr id="5" name="Left Brace 4"/>
          <p:cNvSpPr/>
          <p:nvPr/>
        </p:nvSpPr>
        <p:spPr bwMode="auto">
          <a:xfrm rot="16200000">
            <a:off x="5170254" y="2203313"/>
            <a:ext cx="291829" cy="2675107"/>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6" name="TextBox 5"/>
          <p:cNvSpPr txBox="1"/>
          <p:nvPr/>
        </p:nvSpPr>
        <p:spPr>
          <a:xfrm>
            <a:off x="4671536" y="3677376"/>
            <a:ext cx="1289264" cy="369332"/>
          </a:xfrm>
          <a:prstGeom prst="rect">
            <a:avLst/>
          </a:prstGeom>
          <a:noFill/>
        </p:spPr>
        <p:txBody>
          <a:bodyPr wrap="none" rtlCol="0">
            <a:spAutoFit/>
          </a:bodyPr>
          <a:lstStyle/>
          <a:p>
            <a:pPr lvl="0"/>
            <a:r>
              <a:rPr lang="en-GB" b="0" dirty="0">
                <a:solidFill>
                  <a:srgbClr val="000000"/>
                </a:solidFill>
              </a:rPr>
              <a:t>Hierarchy</a:t>
            </a:r>
            <a:endParaRPr lang="en-US" b="0" dirty="0">
              <a:solidFill>
                <a:srgbClr val="000000"/>
              </a:solidFill>
            </a:endParaRPr>
          </a:p>
        </p:txBody>
      </p:sp>
      <p:sp>
        <p:nvSpPr>
          <p:cNvPr id="7" name="TextBox 6"/>
          <p:cNvSpPr txBox="1"/>
          <p:nvPr/>
        </p:nvSpPr>
        <p:spPr>
          <a:xfrm>
            <a:off x="7318613" y="4822545"/>
            <a:ext cx="1661203" cy="369332"/>
          </a:xfrm>
          <a:prstGeom prst="rect">
            <a:avLst/>
          </a:prstGeom>
          <a:noFill/>
        </p:spPr>
        <p:txBody>
          <a:bodyPr wrap="square" rtlCol="0">
            <a:spAutoFit/>
          </a:bodyPr>
          <a:lstStyle/>
          <a:p>
            <a:pPr lvl="0" algn="ctr"/>
            <a:r>
              <a:rPr lang="en-GB" b="0" dirty="0">
                <a:solidFill>
                  <a:srgbClr val="000000"/>
                </a:solidFill>
              </a:rPr>
              <a:t>Slicer</a:t>
            </a:r>
            <a:endParaRPr lang="en-US" b="0" dirty="0">
              <a:solidFill>
                <a:srgbClr val="000000"/>
              </a:solidFill>
            </a:endParaRPr>
          </a:p>
        </p:txBody>
      </p:sp>
      <p:cxnSp>
        <p:nvCxnSpPr>
          <p:cNvPr id="8" name="Straight Connector 7"/>
          <p:cNvCxnSpPr/>
          <p:nvPr/>
        </p:nvCxnSpPr>
        <p:spPr bwMode="auto">
          <a:xfrm flipV="1">
            <a:off x="8168551" y="3249038"/>
            <a:ext cx="0" cy="158981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121770" y="4823434"/>
            <a:ext cx="2388795" cy="369332"/>
          </a:xfrm>
          <a:prstGeom prst="rect">
            <a:avLst/>
          </a:prstGeom>
          <a:noFill/>
        </p:spPr>
        <p:txBody>
          <a:bodyPr wrap="none" rtlCol="0">
            <a:spAutoFit/>
          </a:bodyPr>
          <a:lstStyle/>
          <a:p>
            <a:pPr lvl="0"/>
            <a:r>
              <a:rPr lang="en-GB" b="0" dirty="0">
                <a:solidFill>
                  <a:srgbClr val="000000"/>
                </a:solidFill>
              </a:rPr>
              <a:t>Drill-through detail</a:t>
            </a:r>
            <a:endParaRPr lang="en-US" b="0" dirty="0">
              <a:solidFill>
                <a:srgbClr val="000000"/>
              </a:solidFill>
            </a:endParaRPr>
          </a:p>
        </p:txBody>
      </p:sp>
      <p:cxnSp>
        <p:nvCxnSpPr>
          <p:cNvPr id="10" name="Straight Arrow Connector 9"/>
          <p:cNvCxnSpPr/>
          <p:nvPr/>
        </p:nvCxnSpPr>
        <p:spPr bwMode="auto">
          <a:xfrm flipV="1">
            <a:off x="5316168" y="3249038"/>
            <a:ext cx="2018487" cy="157439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flipH="1" flipV="1">
            <a:off x="3190672" y="3394951"/>
            <a:ext cx="2125495" cy="142848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7897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Unknown and None</a:t>
            </a:r>
          </a:p>
        </p:txBody>
      </p:sp>
      <p:sp>
        <p:nvSpPr>
          <p:cNvPr id="4" name="Content Placeholder 1"/>
          <p:cNvSpPr txBox="1">
            <a:spLocks/>
          </p:cNvSpPr>
          <p:nvPr/>
        </p:nvSpPr>
        <p:spPr>
          <a:xfrm>
            <a:off x="538843" y="1092532"/>
            <a:ext cx="7413171" cy="283014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Identify the semantic meaning of NULL</a:t>
            </a:r>
          </a:p>
          <a:p>
            <a:pPr lvl="1"/>
            <a:r>
              <a:rPr lang="en-GB" b="0" kern="0" dirty="0">
                <a:solidFill>
                  <a:srgbClr val="000000"/>
                </a:solidFill>
              </a:rPr>
              <a:t>Unknown or None?</a:t>
            </a:r>
            <a:endParaRPr lang="en-US" b="0" kern="0" dirty="0">
              <a:solidFill>
                <a:srgbClr val="000000"/>
              </a:solidFill>
            </a:endParaRPr>
          </a:p>
          <a:p>
            <a:pPr lvl="0"/>
            <a:r>
              <a:rPr lang="en-GB" b="0" kern="0" dirty="0">
                <a:solidFill>
                  <a:srgbClr val="000000"/>
                </a:solidFill>
              </a:rPr>
              <a:t>Do not assume NULL equality</a:t>
            </a:r>
          </a:p>
          <a:p>
            <a:pPr lvl="1"/>
            <a:r>
              <a:rPr lang="en-GB" b="0" kern="0" dirty="0">
                <a:solidFill>
                  <a:srgbClr val="000000"/>
                </a:solidFill>
              </a:rPr>
              <a:t>Use ISNULL( )</a:t>
            </a:r>
          </a:p>
        </p:txBody>
      </p:sp>
      <p:graphicFrame>
        <p:nvGraphicFramePr>
          <p:cNvPr id="5" name="Content Placeholder 1" descr="The slide shows a source table that contains NULL values." title="Soucre Table containing NULL Values"/>
          <p:cNvGraphicFramePr>
            <a:graphicFrameLocks/>
          </p:cNvGraphicFramePr>
          <p:nvPr>
            <p:extLst>
              <p:ext uri="{D42A27DB-BD31-4B8C-83A1-F6EECF244321}">
                <p14:modId xmlns:p14="http://schemas.microsoft.com/office/powerpoint/2010/main" val="3604511323"/>
              </p:ext>
            </p:extLst>
          </p:nvPr>
        </p:nvGraphicFramePr>
        <p:xfrm>
          <a:off x="463325" y="3244717"/>
          <a:ext cx="4513585" cy="2966720"/>
        </p:xfrm>
        <a:graphic>
          <a:graphicData uri="http://schemas.openxmlformats.org/drawingml/2006/table">
            <a:tbl>
              <a:tblPr firstRow="1" bandRow="1">
                <a:tableStyleId>{21E4AEA4-8DFA-4A89-87EB-49C32662AFE0}</a:tableStyleId>
              </a:tblPr>
              <a:tblGrid>
                <a:gridCol w="1442103">
                  <a:extLst>
                    <a:ext uri="{9D8B030D-6E8A-4147-A177-3AD203B41FA5}">
                      <a16:colId xmlns:a16="http://schemas.microsoft.com/office/drawing/2014/main" val="20000"/>
                    </a:ext>
                  </a:extLst>
                </a:gridCol>
                <a:gridCol w="1170616">
                  <a:extLst>
                    <a:ext uri="{9D8B030D-6E8A-4147-A177-3AD203B41FA5}">
                      <a16:colId xmlns:a16="http://schemas.microsoft.com/office/drawing/2014/main" val="20001"/>
                    </a:ext>
                  </a:extLst>
                </a:gridCol>
                <a:gridCol w="1900866">
                  <a:extLst>
                    <a:ext uri="{9D8B030D-6E8A-4147-A177-3AD203B41FA5}">
                      <a16:colId xmlns:a16="http://schemas.microsoft.com/office/drawing/2014/main" val="20002"/>
                    </a:ext>
                  </a:extLst>
                </a:gridCol>
              </a:tblGrid>
              <a:tr h="370840">
                <a:tc>
                  <a:txBody>
                    <a:bodyPr/>
                    <a:lstStyle/>
                    <a:p>
                      <a:r>
                        <a:rPr lang="en-GB" sz="1400" b="1" kern="1200" dirty="0">
                          <a:solidFill>
                            <a:schemeClr val="lt1"/>
                          </a:solidFill>
                          <a:latin typeface="+mn-lt"/>
                          <a:ea typeface="+mn-ea"/>
                          <a:cs typeface="+mn-cs"/>
                        </a:rPr>
                        <a:t>OrderNo</a:t>
                      </a:r>
                      <a:endParaRPr lang="en-US" sz="1400" b="1" kern="1200" dirty="0">
                        <a:solidFill>
                          <a:schemeClr val="lt1"/>
                        </a:solidFill>
                        <a:latin typeface="+mn-lt"/>
                        <a:ea typeface="+mn-ea"/>
                        <a:cs typeface="+mn-cs"/>
                      </a:endParaRPr>
                    </a:p>
                  </a:txBody>
                  <a:tcPr marL="117789" marR="117789"/>
                </a:tc>
                <a:tc>
                  <a:txBody>
                    <a:bodyPr/>
                    <a:lstStyle/>
                    <a:p>
                      <a:r>
                        <a:rPr lang="en-GB" sz="1400" b="1" kern="1200" dirty="0">
                          <a:solidFill>
                            <a:schemeClr val="lt1"/>
                          </a:solidFill>
                          <a:latin typeface="+mn-lt"/>
                          <a:ea typeface="+mn-ea"/>
                          <a:cs typeface="+mn-cs"/>
                        </a:rPr>
                        <a:t>Discount</a:t>
                      </a:r>
                      <a:endParaRPr lang="en-US" sz="1400" b="1" kern="1200" dirty="0">
                        <a:solidFill>
                          <a:schemeClr val="lt1"/>
                        </a:solidFill>
                        <a:latin typeface="+mn-lt"/>
                        <a:ea typeface="+mn-ea"/>
                        <a:cs typeface="+mn-cs"/>
                      </a:endParaRPr>
                    </a:p>
                  </a:txBody>
                  <a:tcPr marL="117789" marR="117789"/>
                </a:tc>
                <a:tc>
                  <a:txBody>
                    <a:bodyPr/>
                    <a:lstStyle/>
                    <a:p>
                      <a:r>
                        <a:rPr lang="en-GB" sz="1400" dirty="0"/>
                        <a:t>DiscountType</a:t>
                      </a:r>
                      <a:endParaRPr lang="en-US" sz="1400" dirty="0"/>
                    </a:p>
                  </a:txBody>
                  <a:tcPr marL="117789" marR="117789"/>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1.20</a:t>
                      </a:r>
                      <a:endParaRPr lang="en-US" sz="1400" kern="1200" dirty="0">
                        <a:solidFill>
                          <a:schemeClr val="dk1"/>
                        </a:solidFill>
                        <a:latin typeface="+mn-lt"/>
                        <a:ea typeface="+mn-ea"/>
                        <a:cs typeface="+mn-cs"/>
                      </a:endParaRPr>
                    </a:p>
                  </a:txBody>
                  <a:tcPr marL="117789" marR="117789"/>
                </a:tc>
                <a:tc>
                  <a:txBody>
                    <a:bodyPr/>
                    <a:lstStyle/>
                    <a:p>
                      <a:r>
                        <a:rPr lang="en-GB" sz="1400" dirty="0"/>
                        <a:t>Bulk</a:t>
                      </a:r>
                      <a:r>
                        <a:rPr lang="en-GB" sz="1400" baseline="0" dirty="0"/>
                        <a:t> Discount</a:t>
                      </a:r>
                      <a:endParaRPr lang="en-US" sz="1400" dirty="0"/>
                    </a:p>
                  </a:txBody>
                  <a:tcPr marL="117789" marR="117789"/>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0.00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N/A</a:t>
                      </a:r>
                      <a:endParaRPr lang="en-US" sz="1400" dirty="0"/>
                    </a:p>
                  </a:txBody>
                  <a:tcPr marL="117789" marR="117789"/>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2.00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marL="117789" marR="117789"/>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a:solidFill>
                            <a:schemeClr val="dk1"/>
                          </a:solidFill>
                          <a:latin typeface="+mn-lt"/>
                          <a:ea typeface="+mn-ea"/>
                          <a:cs typeface="+mn-cs"/>
                        </a:rPr>
                        <a:t>1003</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0.50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Promotion</a:t>
                      </a:r>
                      <a:endParaRPr lang="en-US" sz="1400" dirty="0"/>
                    </a:p>
                  </a:txBody>
                  <a:tcPr marL="117789" marR="117789"/>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a:solidFill>
                            <a:schemeClr val="dk1"/>
                          </a:solidFill>
                          <a:latin typeface="+mn-lt"/>
                          <a:ea typeface="+mn-ea"/>
                          <a:cs typeface="+mn-cs"/>
                        </a:rPr>
                        <a:t>1004</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2.50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Other</a:t>
                      </a:r>
                      <a:endParaRPr lang="en-US" sz="1400" dirty="0"/>
                    </a:p>
                  </a:txBody>
                  <a:tcPr marL="117789" marR="117789"/>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a:solidFill>
                            <a:schemeClr val="dk1"/>
                          </a:solidFill>
                          <a:latin typeface="+mn-lt"/>
                          <a:ea typeface="+mn-ea"/>
                          <a:cs typeface="+mn-cs"/>
                        </a:rPr>
                        <a:t>1005</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0.00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N/A</a:t>
                      </a:r>
                      <a:endParaRPr lang="en-US" sz="1400" dirty="0"/>
                    </a:p>
                  </a:txBody>
                  <a:tcPr marL="117789" marR="117789"/>
                </a:tc>
                <a:extLst>
                  <a:ext uri="{0D108BD9-81ED-4DB2-BD59-A6C34878D82A}">
                    <a16:rowId xmlns:a16="http://schemas.microsoft.com/office/drawing/2014/main" val="10006"/>
                  </a:ext>
                </a:extLst>
              </a:tr>
              <a:tr h="370840">
                <a:tc>
                  <a:txBody>
                    <a:bodyPr/>
                    <a:lstStyle/>
                    <a:p>
                      <a:pPr marL="0" algn="l" defTabSz="914400" rtl="0" eaLnBrk="1" latinLnBrk="0" hangingPunct="1"/>
                      <a:r>
                        <a:rPr lang="en-GB" sz="1400" kern="1200" dirty="0">
                          <a:solidFill>
                            <a:schemeClr val="dk1"/>
                          </a:solidFill>
                          <a:latin typeface="+mn-lt"/>
                          <a:ea typeface="+mn-ea"/>
                          <a:cs typeface="+mn-cs"/>
                        </a:rPr>
                        <a:t>1006</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1.50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marL="117789" marR="117789"/>
                </a:tc>
                <a:extLst>
                  <a:ext uri="{0D108BD9-81ED-4DB2-BD59-A6C34878D82A}">
                    <a16:rowId xmlns:a16="http://schemas.microsoft.com/office/drawing/2014/main" val="10007"/>
                  </a:ext>
                </a:extLst>
              </a:tr>
            </a:tbl>
          </a:graphicData>
        </a:graphic>
      </p:graphicFrame>
      <p:sp>
        <p:nvSpPr>
          <p:cNvPr id="6" name="TextBox 5"/>
          <p:cNvSpPr txBox="1"/>
          <p:nvPr/>
        </p:nvSpPr>
        <p:spPr>
          <a:xfrm>
            <a:off x="2074400" y="6281889"/>
            <a:ext cx="1077539" cy="369332"/>
          </a:xfrm>
          <a:prstGeom prst="rect">
            <a:avLst/>
          </a:prstGeom>
          <a:noFill/>
        </p:spPr>
        <p:txBody>
          <a:bodyPr wrap="none" rtlCol="0">
            <a:spAutoFit/>
          </a:bodyPr>
          <a:lstStyle/>
          <a:p>
            <a:pPr lvl="0"/>
            <a:r>
              <a:rPr lang="en-GB" dirty="0">
                <a:solidFill>
                  <a:srgbClr val="000000"/>
                </a:solidFill>
              </a:rPr>
              <a:t>Source</a:t>
            </a:r>
            <a:endParaRPr lang="en-US" dirty="0">
              <a:solidFill>
                <a:srgbClr val="000000"/>
              </a:solidFill>
            </a:endParaRPr>
          </a:p>
        </p:txBody>
      </p:sp>
      <p:sp>
        <p:nvSpPr>
          <p:cNvPr id="7" name="TextBox 6"/>
          <p:cNvSpPr txBox="1"/>
          <p:nvPr/>
        </p:nvSpPr>
        <p:spPr>
          <a:xfrm>
            <a:off x="5993836" y="4201362"/>
            <a:ext cx="2238305" cy="369332"/>
          </a:xfrm>
          <a:prstGeom prst="rect">
            <a:avLst/>
          </a:prstGeom>
          <a:noFill/>
        </p:spPr>
        <p:txBody>
          <a:bodyPr wrap="none" rtlCol="0">
            <a:spAutoFit/>
          </a:bodyPr>
          <a:lstStyle/>
          <a:p>
            <a:pPr lvl="0"/>
            <a:r>
              <a:rPr lang="en-GB" dirty="0">
                <a:solidFill>
                  <a:srgbClr val="000000"/>
                </a:solidFill>
              </a:rPr>
              <a:t>Dimension</a:t>
            </a:r>
            <a:r>
              <a:rPr lang="en-GB" b="0" dirty="0">
                <a:solidFill>
                  <a:srgbClr val="000000"/>
                </a:solidFill>
              </a:rPr>
              <a:t> Table</a:t>
            </a:r>
            <a:endParaRPr lang="en-US" b="0" dirty="0">
              <a:solidFill>
                <a:srgbClr val="000000"/>
              </a:solidFill>
            </a:endParaRPr>
          </a:p>
        </p:txBody>
      </p:sp>
      <p:graphicFrame>
        <p:nvGraphicFramePr>
          <p:cNvPr id="8" name="Content Placeholder 1" descr="The slide shows a dimension table with rows for “Unknown” and “None” values. " title="Dimension Table"/>
          <p:cNvGraphicFramePr>
            <a:graphicFrameLocks/>
          </p:cNvGraphicFramePr>
          <p:nvPr>
            <p:extLst>
              <p:ext uri="{D42A27DB-BD31-4B8C-83A1-F6EECF244321}">
                <p14:modId xmlns:p14="http://schemas.microsoft.com/office/powerpoint/2010/main" val="3185436903"/>
              </p:ext>
            </p:extLst>
          </p:nvPr>
        </p:nvGraphicFramePr>
        <p:xfrm>
          <a:off x="4322499" y="4539916"/>
          <a:ext cx="4505622" cy="2225040"/>
        </p:xfrm>
        <a:graphic>
          <a:graphicData uri="http://schemas.openxmlformats.org/drawingml/2006/table">
            <a:tbl>
              <a:tblPr firstRow="1" bandRow="1">
                <a:tableStyleId>{21E4AEA4-8DFA-4A89-87EB-49C32662AFE0}</a:tableStyleId>
              </a:tblPr>
              <a:tblGrid>
                <a:gridCol w="1083303">
                  <a:extLst>
                    <a:ext uri="{9D8B030D-6E8A-4147-A177-3AD203B41FA5}">
                      <a16:colId xmlns:a16="http://schemas.microsoft.com/office/drawing/2014/main" val="20000"/>
                    </a:ext>
                  </a:extLst>
                </a:gridCol>
                <a:gridCol w="1521453">
                  <a:extLst>
                    <a:ext uri="{9D8B030D-6E8A-4147-A177-3AD203B41FA5}">
                      <a16:colId xmlns:a16="http://schemas.microsoft.com/office/drawing/2014/main" val="20001"/>
                    </a:ext>
                  </a:extLst>
                </a:gridCol>
                <a:gridCol w="1900866">
                  <a:extLst>
                    <a:ext uri="{9D8B030D-6E8A-4147-A177-3AD203B41FA5}">
                      <a16:colId xmlns:a16="http://schemas.microsoft.com/office/drawing/2014/main" val="20002"/>
                    </a:ext>
                  </a:extLst>
                </a:gridCol>
              </a:tblGrid>
              <a:tr h="370840">
                <a:tc>
                  <a:txBody>
                    <a:bodyPr/>
                    <a:lstStyle/>
                    <a:p>
                      <a:r>
                        <a:rPr lang="en-GB" sz="1400" b="1" kern="1200" dirty="0">
                          <a:solidFill>
                            <a:schemeClr val="lt1"/>
                          </a:solidFill>
                          <a:latin typeface="+mn-lt"/>
                          <a:ea typeface="+mn-ea"/>
                          <a:cs typeface="+mn-cs"/>
                        </a:rPr>
                        <a:t>DiscKey</a:t>
                      </a:r>
                      <a:endParaRPr lang="en-US" sz="1400" b="1" kern="1200" dirty="0">
                        <a:solidFill>
                          <a:schemeClr val="lt1"/>
                        </a:solidFill>
                        <a:latin typeface="+mn-lt"/>
                        <a:ea typeface="+mn-ea"/>
                        <a:cs typeface="+mn-cs"/>
                      </a:endParaRPr>
                    </a:p>
                  </a:txBody>
                  <a:tcPr marL="117789" marR="117789"/>
                </a:tc>
                <a:tc>
                  <a:txBody>
                    <a:bodyPr/>
                    <a:lstStyle/>
                    <a:p>
                      <a:r>
                        <a:rPr lang="en-GB" sz="1400" b="1" kern="1200" dirty="0">
                          <a:solidFill>
                            <a:schemeClr val="lt1"/>
                          </a:solidFill>
                          <a:latin typeface="+mn-lt"/>
                          <a:ea typeface="+mn-ea"/>
                          <a:cs typeface="+mn-cs"/>
                        </a:rPr>
                        <a:t>DiscAltKey</a:t>
                      </a:r>
                      <a:endParaRPr lang="en-US" sz="1400" b="1" kern="1200" dirty="0">
                        <a:solidFill>
                          <a:schemeClr val="lt1"/>
                        </a:solidFill>
                        <a:latin typeface="+mn-lt"/>
                        <a:ea typeface="+mn-ea"/>
                        <a:cs typeface="+mn-cs"/>
                      </a:endParaRPr>
                    </a:p>
                  </a:txBody>
                  <a:tcPr marL="117789" marR="117789"/>
                </a:tc>
                <a:tc>
                  <a:txBody>
                    <a:bodyPr/>
                    <a:lstStyle/>
                    <a:p>
                      <a:r>
                        <a:rPr lang="en-GB" sz="1400" dirty="0"/>
                        <a:t>Discount</a:t>
                      </a:r>
                      <a:r>
                        <a:rPr lang="en-GB" sz="1400" baseline="0" dirty="0"/>
                        <a:t>Type</a:t>
                      </a:r>
                      <a:endParaRPr lang="en-US" sz="1400" dirty="0"/>
                    </a:p>
                  </a:txBody>
                  <a:tcPr marL="117789" marR="117789"/>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Unknown</a:t>
                      </a:r>
                      <a:endParaRPr lang="en-US" sz="1400" kern="1200" dirty="0">
                        <a:solidFill>
                          <a:schemeClr val="dk1"/>
                        </a:solidFill>
                        <a:latin typeface="+mn-lt"/>
                        <a:ea typeface="+mn-ea"/>
                        <a:cs typeface="+mn-cs"/>
                      </a:endParaRPr>
                    </a:p>
                  </a:txBody>
                  <a:tcPr marL="117789" marR="117789"/>
                </a:tc>
                <a:tc>
                  <a:txBody>
                    <a:bodyPr/>
                    <a:lstStyle/>
                    <a:p>
                      <a:r>
                        <a:rPr lang="en-GB" sz="1400" dirty="0"/>
                        <a:t>Unknown</a:t>
                      </a:r>
                      <a:endParaRPr lang="en-US" sz="1400" dirty="0"/>
                    </a:p>
                  </a:txBody>
                  <a:tcPr marL="117789" marR="117789"/>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N/A</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None</a:t>
                      </a:r>
                      <a:endParaRPr lang="en-US" sz="1400" dirty="0"/>
                    </a:p>
                  </a:txBody>
                  <a:tcPr marL="117789" marR="117789"/>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Bulk</a:t>
                      </a:r>
                      <a:r>
                        <a:rPr lang="en-GB" sz="1400" kern="1200" baseline="0" dirty="0">
                          <a:solidFill>
                            <a:schemeClr val="dk1"/>
                          </a:solidFill>
                          <a:latin typeface="+mn-lt"/>
                          <a:ea typeface="+mn-ea"/>
                          <a:cs typeface="+mn-cs"/>
                        </a:rPr>
                        <a:t> Discount</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Bulk Discount</a:t>
                      </a:r>
                      <a:endParaRPr lang="en-US" sz="1400" dirty="0"/>
                    </a:p>
                  </a:txBody>
                  <a:tcPr marL="117789" marR="117789"/>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Promotion</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Promotion</a:t>
                      </a:r>
                      <a:endParaRPr lang="en-US" sz="1400" dirty="0"/>
                    </a:p>
                  </a:txBody>
                  <a:tcPr marL="117789" marR="117789"/>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a:solidFill>
                            <a:schemeClr val="dk1"/>
                          </a:solidFill>
                          <a:latin typeface="+mn-lt"/>
                          <a:ea typeface="+mn-ea"/>
                          <a:cs typeface="+mn-cs"/>
                        </a:rPr>
                        <a:t>Other</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Other</a:t>
                      </a:r>
                      <a:endParaRPr lang="en-US" sz="1400" dirty="0"/>
                    </a:p>
                  </a:txBody>
                  <a:tcPr marL="117789" marR="117789"/>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9610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267e957-386f-44c6-b12f-c702107c6b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Designing Slowly Changing Dimensions</a:t>
            </a:r>
          </a:p>
        </p:txBody>
      </p:sp>
      <p:graphicFrame>
        <p:nvGraphicFramePr>
          <p:cNvPr id="4" name="Content Placeholder 1" descr="Type 1 table before change shows Phone 555 123." title="Type 1"/>
          <p:cNvGraphicFramePr>
            <a:graphicFrameLocks/>
          </p:cNvGraphicFramePr>
          <p:nvPr>
            <p:extLst>
              <p:ext uri="{D42A27DB-BD31-4B8C-83A1-F6EECF244321}">
                <p14:modId xmlns:p14="http://schemas.microsoft.com/office/powerpoint/2010/main" val="2619033280"/>
              </p:ext>
            </p:extLst>
          </p:nvPr>
        </p:nvGraphicFramePr>
        <p:xfrm>
          <a:off x="280982" y="810896"/>
          <a:ext cx="4843841" cy="74168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1119602">
                  <a:extLst>
                    <a:ext uri="{9D8B030D-6E8A-4147-A177-3AD203B41FA5}">
                      <a16:colId xmlns:a16="http://schemas.microsoft.com/office/drawing/2014/main" val="20003"/>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Phone</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dirty="0"/>
                        <a:t>555 123</a:t>
                      </a:r>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Content Placeholder 1" descr="Type 1 has a change in the Phone.  The row of data is updated, with only the Phone changing." title="Type 1"/>
          <p:cNvGraphicFramePr>
            <a:graphicFrameLocks/>
          </p:cNvGraphicFramePr>
          <p:nvPr>
            <p:extLst>
              <p:ext uri="{D42A27DB-BD31-4B8C-83A1-F6EECF244321}">
                <p14:modId xmlns:p14="http://schemas.microsoft.com/office/powerpoint/2010/main" val="1756550366"/>
              </p:ext>
            </p:extLst>
          </p:nvPr>
        </p:nvGraphicFramePr>
        <p:xfrm>
          <a:off x="166987" y="2617001"/>
          <a:ext cx="8507376" cy="741680"/>
        </p:xfrm>
        <a:graphic>
          <a:graphicData uri="http://schemas.openxmlformats.org/drawingml/2006/table">
            <a:tbl>
              <a:tblPr firstRow="1" bandRow="1">
                <a:tableStyleId>{21E4AEA4-8DFA-4A89-87EB-49C32662AFE0}</a:tableStyleId>
              </a:tblPr>
              <a:tblGrid>
                <a:gridCol w="1136646">
                  <a:extLst>
                    <a:ext uri="{9D8B030D-6E8A-4147-A177-3AD203B41FA5}">
                      <a16:colId xmlns:a16="http://schemas.microsoft.com/office/drawing/2014/main" val="20000"/>
                    </a:ext>
                  </a:extLst>
                </a:gridCol>
                <a:gridCol w="1344358">
                  <a:extLst>
                    <a:ext uri="{9D8B030D-6E8A-4147-A177-3AD203B41FA5}">
                      <a16:colId xmlns:a16="http://schemas.microsoft.com/office/drawing/2014/main" val="20001"/>
                    </a:ext>
                  </a:extLst>
                </a:gridCol>
                <a:gridCol w="1381592">
                  <a:extLst>
                    <a:ext uri="{9D8B030D-6E8A-4147-A177-3AD203B41FA5}">
                      <a16:colId xmlns:a16="http://schemas.microsoft.com/office/drawing/2014/main" val="20002"/>
                    </a:ext>
                  </a:extLst>
                </a:gridCol>
                <a:gridCol w="1161195">
                  <a:extLst>
                    <a:ext uri="{9D8B030D-6E8A-4147-A177-3AD203B41FA5}">
                      <a16:colId xmlns:a16="http://schemas.microsoft.com/office/drawing/2014/main" val="20003"/>
                    </a:ext>
                  </a:extLst>
                </a:gridCol>
                <a:gridCol w="1161195">
                  <a:extLst>
                    <a:ext uri="{9D8B030D-6E8A-4147-A177-3AD203B41FA5}">
                      <a16:colId xmlns:a16="http://schemas.microsoft.com/office/drawing/2014/main" val="20004"/>
                    </a:ext>
                  </a:extLst>
                </a:gridCol>
                <a:gridCol w="1161195">
                  <a:extLst>
                    <a:ext uri="{9D8B030D-6E8A-4147-A177-3AD203B41FA5}">
                      <a16:colId xmlns:a16="http://schemas.microsoft.com/office/drawing/2014/main" val="20005"/>
                    </a:ext>
                  </a:extLst>
                </a:gridCol>
                <a:gridCol w="1161195">
                  <a:extLst>
                    <a:ext uri="{9D8B030D-6E8A-4147-A177-3AD203B41FA5}">
                      <a16:colId xmlns:a16="http://schemas.microsoft.com/office/drawing/2014/main" val="20006"/>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City</a:t>
                      </a:r>
                      <a:endParaRPr lang="en-US" sz="1400" dirty="0"/>
                    </a:p>
                  </a:txBody>
                  <a:tcPr/>
                </a:tc>
                <a:tc>
                  <a:txBody>
                    <a:bodyPr/>
                    <a:lstStyle/>
                    <a:p>
                      <a:r>
                        <a:rPr lang="en-GB" sz="1400" dirty="0"/>
                        <a:t>Current</a:t>
                      </a:r>
                      <a:endParaRPr lang="en-US" sz="1400" dirty="0"/>
                    </a:p>
                  </a:txBody>
                  <a:tcPr/>
                </a:tc>
                <a:tc>
                  <a:txBody>
                    <a:bodyPr/>
                    <a:lstStyle/>
                    <a:p>
                      <a:r>
                        <a:rPr lang="en-GB" sz="1400" dirty="0"/>
                        <a:t>Start</a:t>
                      </a:r>
                      <a:endParaRPr lang="en-US" sz="1400" dirty="0"/>
                    </a:p>
                  </a:txBody>
                  <a:tcPr/>
                </a:tc>
                <a:tc>
                  <a:txBody>
                    <a:bodyPr/>
                    <a:lstStyle/>
                    <a:p>
                      <a:r>
                        <a:rPr lang="en-GB" sz="1400" dirty="0"/>
                        <a:t>End</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dirty="0"/>
                        <a:t>Vancouver</a:t>
                      </a:r>
                      <a:endParaRPr lang="en-US" sz="1400" dirty="0"/>
                    </a:p>
                  </a:txBody>
                  <a:tcPr/>
                </a:tc>
                <a:tc>
                  <a:txBody>
                    <a:bodyPr/>
                    <a:lstStyle/>
                    <a:p>
                      <a:r>
                        <a:rPr lang="en-GB" sz="1400" dirty="0"/>
                        <a:t>Yes</a:t>
                      </a:r>
                      <a:endParaRPr lang="en-US" sz="1400" dirty="0"/>
                    </a:p>
                  </a:txBody>
                  <a:tcPr/>
                </a:tc>
                <a:tc>
                  <a:txBody>
                    <a:bodyPr/>
                    <a:lstStyle/>
                    <a:p>
                      <a:r>
                        <a:rPr lang="en-GB" sz="1400" dirty="0"/>
                        <a:t>1/1/2000</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6" name="Content Placeholder 1" descr="Type 1 table after change shows Phone 555 222.   CustKey, CustAlkKey and Name are unchanged." title="Type 1"/>
          <p:cNvGraphicFramePr>
            <a:graphicFrameLocks/>
          </p:cNvGraphicFramePr>
          <p:nvPr>
            <p:extLst>
              <p:ext uri="{D42A27DB-BD31-4B8C-83A1-F6EECF244321}">
                <p14:modId xmlns:p14="http://schemas.microsoft.com/office/powerpoint/2010/main" val="3840291543"/>
              </p:ext>
            </p:extLst>
          </p:nvPr>
        </p:nvGraphicFramePr>
        <p:xfrm>
          <a:off x="4122353" y="1585866"/>
          <a:ext cx="4843841" cy="74168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1119602">
                  <a:extLst>
                    <a:ext uri="{9D8B030D-6E8A-4147-A177-3AD203B41FA5}">
                      <a16:colId xmlns:a16="http://schemas.microsoft.com/office/drawing/2014/main" val="20003"/>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Phone</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i="1" dirty="0">
                          <a:solidFill>
                            <a:srgbClr val="FF0000"/>
                          </a:solidFill>
                        </a:rPr>
                        <a:t>555 222</a:t>
                      </a:r>
                      <a:endParaRPr lang="en-US" sz="1400" i="1" dirty="0">
                        <a:solidFill>
                          <a:srgbClr val="FF0000"/>
                        </a:solidFill>
                      </a:endParaRPr>
                    </a:p>
                  </a:txBody>
                  <a:tcPr/>
                </a:tc>
                <a:extLst>
                  <a:ext uri="{0D108BD9-81ED-4DB2-BD59-A6C34878D82A}">
                    <a16:rowId xmlns:a16="http://schemas.microsoft.com/office/drawing/2014/main" val="10001"/>
                  </a:ext>
                </a:extLst>
              </a:tr>
            </a:tbl>
          </a:graphicData>
        </a:graphic>
      </p:graphicFrame>
      <p:cxnSp>
        <p:nvCxnSpPr>
          <p:cNvPr id="7" name="Elbow Connector 6"/>
          <p:cNvCxnSpPr/>
          <p:nvPr/>
        </p:nvCxnSpPr>
        <p:spPr bwMode="auto">
          <a:xfrm rot="16200000" flipH="1">
            <a:off x="3210562" y="1044915"/>
            <a:ext cx="404130" cy="1419451"/>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417497" y="1735184"/>
            <a:ext cx="1206164" cy="461665"/>
          </a:xfrm>
          <a:prstGeom prst="rect">
            <a:avLst/>
          </a:prstGeom>
          <a:noFill/>
        </p:spPr>
        <p:txBody>
          <a:bodyPr wrap="none" rtlCol="0">
            <a:spAutoFit/>
          </a:bodyPr>
          <a:lstStyle/>
          <a:p>
            <a:pPr lvl="0"/>
            <a:r>
              <a:rPr lang="en-GB" sz="2400" b="0" dirty="0">
                <a:solidFill>
                  <a:srgbClr val="000000"/>
                </a:solidFill>
              </a:rPr>
              <a:t>Type 1</a:t>
            </a:r>
            <a:endParaRPr lang="en-US" sz="2400" b="0" dirty="0">
              <a:solidFill>
                <a:srgbClr val="000000"/>
              </a:solidFill>
            </a:endParaRPr>
          </a:p>
        </p:txBody>
      </p:sp>
      <p:graphicFrame>
        <p:nvGraphicFramePr>
          <p:cNvPr id="9" name="Content Placeholder 1" descr="Type 2 has a change in City.   The new row shows new values for CustKey and City.   The end date is added to the old row and the Start Date for the new row contains the same value as the End Date." title="Type 2"/>
          <p:cNvGraphicFramePr>
            <a:graphicFrameLocks/>
          </p:cNvGraphicFramePr>
          <p:nvPr>
            <p:extLst>
              <p:ext uri="{D42A27DB-BD31-4B8C-83A1-F6EECF244321}">
                <p14:modId xmlns:p14="http://schemas.microsoft.com/office/powerpoint/2010/main" val="408260659"/>
              </p:ext>
            </p:extLst>
          </p:nvPr>
        </p:nvGraphicFramePr>
        <p:xfrm>
          <a:off x="183200" y="3781081"/>
          <a:ext cx="8507376" cy="1112520"/>
        </p:xfrm>
        <a:graphic>
          <a:graphicData uri="http://schemas.openxmlformats.org/drawingml/2006/table">
            <a:tbl>
              <a:tblPr firstRow="1" bandRow="1">
                <a:tableStyleId>{21E4AEA4-8DFA-4A89-87EB-49C32662AFE0}</a:tableStyleId>
              </a:tblPr>
              <a:tblGrid>
                <a:gridCol w="1136646">
                  <a:extLst>
                    <a:ext uri="{9D8B030D-6E8A-4147-A177-3AD203B41FA5}">
                      <a16:colId xmlns:a16="http://schemas.microsoft.com/office/drawing/2014/main" val="20000"/>
                    </a:ext>
                  </a:extLst>
                </a:gridCol>
                <a:gridCol w="1344358">
                  <a:extLst>
                    <a:ext uri="{9D8B030D-6E8A-4147-A177-3AD203B41FA5}">
                      <a16:colId xmlns:a16="http://schemas.microsoft.com/office/drawing/2014/main" val="20001"/>
                    </a:ext>
                  </a:extLst>
                </a:gridCol>
                <a:gridCol w="1381592">
                  <a:extLst>
                    <a:ext uri="{9D8B030D-6E8A-4147-A177-3AD203B41FA5}">
                      <a16:colId xmlns:a16="http://schemas.microsoft.com/office/drawing/2014/main" val="20002"/>
                    </a:ext>
                  </a:extLst>
                </a:gridCol>
                <a:gridCol w="1161195">
                  <a:extLst>
                    <a:ext uri="{9D8B030D-6E8A-4147-A177-3AD203B41FA5}">
                      <a16:colId xmlns:a16="http://schemas.microsoft.com/office/drawing/2014/main" val="20003"/>
                    </a:ext>
                  </a:extLst>
                </a:gridCol>
                <a:gridCol w="1161195">
                  <a:extLst>
                    <a:ext uri="{9D8B030D-6E8A-4147-A177-3AD203B41FA5}">
                      <a16:colId xmlns:a16="http://schemas.microsoft.com/office/drawing/2014/main" val="20004"/>
                    </a:ext>
                  </a:extLst>
                </a:gridCol>
                <a:gridCol w="1161195">
                  <a:extLst>
                    <a:ext uri="{9D8B030D-6E8A-4147-A177-3AD203B41FA5}">
                      <a16:colId xmlns:a16="http://schemas.microsoft.com/office/drawing/2014/main" val="20005"/>
                    </a:ext>
                  </a:extLst>
                </a:gridCol>
                <a:gridCol w="1161195">
                  <a:extLst>
                    <a:ext uri="{9D8B030D-6E8A-4147-A177-3AD203B41FA5}">
                      <a16:colId xmlns:a16="http://schemas.microsoft.com/office/drawing/2014/main" val="20006"/>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City</a:t>
                      </a:r>
                      <a:endParaRPr lang="en-US" sz="1400" dirty="0"/>
                    </a:p>
                  </a:txBody>
                  <a:tcPr/>
                </a:tc>
                <a:tc>
                  <a:txBody>
                    <a:bodyPr/>
                    <a:lstStyle/>
                    <a:p>
                      <a:r>
                        <a:rPr lang="en-GB" sz="1400" dirty="0"/>
                        <a:t>Current</a:t>
                      </a:r>
                      <a:endParaRPr lang="en-US" sz="1400" dirty="0"/>
                    </a:p>
                  </a:txBody>
                  <a:tcPr/>
                </a:tc>
                <a:tc>
                  <a:txBody>
                    <a:bodyPr/>
                    <a:lstStyle/>
                    <a:p>
                      <a:r>
                        <a:rPr lang="en-GB" sz="1400" dirty="0"/>
                        <a:t>Start</a:t>
                      </a:r>
                      <a:endParaRPr lang="en-US" sz="1400" dirty="0"/>
                    </a:p>
                  </a:txBody>
                  <a:tcPr/>
                </a:tc>
                <a:tc>
                  <a:txBody>
                    <a:bodyPr/>
                    <a:lstStyle/>
                    <a:p>
                      <a:r>
                        <a:rPr lang="en-GB" sz="1400" dirty="0"/>
                        <a:t>End</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dirty="0"/>
                        <a:t>Vancouver</a:t>
                      </a:r>
                      <a:endParaRPr lang="en-US" sz="1400" dirty="0"/>
                    </a:p>
                  </a:txBody>
                  <a:tcPr/>
                </a:tc>
                <a:tc>
                  <a:txBody>
                    <a:bodyPr/>
                    <a:lstStyle/>
                    <a:p>
                      <a:r>
                        <a:rPr lang="en-GB" sz="1400" i="1" dirty="0">
                          <a:solidFill>
                            <a:srgbClr val="FF0000"/>
                          </a:solidFill>
                        </a:rPr>
                        <a:t>No</a:t>
                      </a:r>
                      <a:endParaRPr lang="en-US" sz="1400" i="1" dirty="0">
                        <a:solidFill>
                          <a:srgbClr val="FF0000"/>
                        </a:solidFill>
                      </a:endParaRPr>
                    </a:p>
                  </a:txBody>
                  <a:tcPr/>
                </a:tc>
                <a:tc>
                  <a:txBody>
                    <a:bodyPr/>
                    <a:lstStyle/>
                    <a:p>
                      <a:r>
                        <a:rPr lang="en-GB" sz="1400" dirty="0"/>
                        <a:t>1/1/2000</a:t>
                      </a:r>
                      <a:endParaRPr lang="en-US" sz="1400" dirty="0"/>
                    </a:p>
                  </a:txBody>
                  <a:tcPr/>
                </a:tc>
                <a:tc>
                  <a:txBody>
                    <a:bodyPr/>
                    <a:lstStyle/>
                    <a:p>
                      <a:r>
                        <a:rPr lang="en-GB" sz="1400" i="1" dirty="0">
                          <a:solidFill>
                            <a:srgbClr val="FF0000"/>
                          </a:solidFill>
                        </a:rPr>
                        <a:t>1/1/2012</a:t>
                      </a:r>
                      <a:endParaRPr lang="en-US" sz="1400" i="1" dirty="0">
                        <a:solidFill>
                          <a:srgbClr val="FF0000"/>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i="1" kern="1200" dirty="0">
                          <a:solidFill>
                            <a:srgbClr val="FF0000"/>
                          </a:solidFill>
                          <a:latin typeface="+mn-lt"/>
                          <a:ea typeface="+mn-ea"/>
                          <a:cs typeface="+mn-cs"/>
                        </a:rPr>
                        <a:t>4</a:t>
                      </a:r>
                      <a:endParaRPr lang="en-US" sz="1400" i="1" kern="1200" dirty="0">
                        <a:solidFill>
                          <a:srgbClr val="FF0000"/>
                        </a:solidFill>
                        <a:latin typeface="+mn-lt"/>
                        <a:ea typeface="+mn-ea"/>
                        <a:cs typeface="+mn-cs"/>
                      </a:endParaRPr>
                    </a:p>
                  </a:txBody>
                  <a:tcPr/>
                </a:tc>
                <a:tc>
                  <a:txBody>
                    <a:bodyPr/>
                    <a:lstStyle/>
                    <a:p>
                      <a:pPr marL="0" algn="l" defTabSz="914400" rtl="0" eaLnBrk="1" latinLnBrk="0" hangingPunct="1"/>
                      <a:r>
                        <a:rPr lang="en-GB" sz="1400" i="1" kern="1200" dirty="0">
                          <a:solidFill>
                            <a:srgbClr val="FF0000"/>
                          </a:solidFill>
                          <a:latin typeface="+mn-lt"/>
                          <a:ea typeface="+mn-ea"/>
                          <a:cs typeface="+mn-cs"/>
                        </a:rPr>
                        <a:t>1002</a:t>
                      </a:r>
                      <a:endParaRPr lang="en-US" sz="1400" i="1" kern="1200" dirty="0">
                        <a:solidFill>
                          <a:srgbClr val="FF0000"/>
                        </a:solidFill>
                        <a:latin typeface="+mn-lt"/>
                        <a:ea typeface="+mn-ea"/>
                        <a:cs typeface="+mn-cs"/>
                      </a:endParaRPr>
                    </a:p>
                  </a:txBody>
                  <a:tcPr/>
                </a:tc>
                <a:tc>
                  <a:txBody>
                    <a:bodyPr/>
                    <a:lstStyle/>
                    <a:p>
                      <a:r>
                        <a:rPr lang="en-GB" sz="1400" i="1" dirty="0">
                          <a:solidFill>
                            <a:srgbClr val="FF0000"/>
                          </a:solidFill>
                        </a:rPr>
                        <a:t>Amy Alberts</a:t>
                      </a:r>
                      <a:endParaRPr lang="en-US" sz="1400" i="1" dirty="0">
                        <a:solidFill>
                          <a:srgbClr val="FF0000"/>
                        </a:solidFill>
                      </a:endParaRPr>
                    </a:p>
                  </a:txBody>
                  <a:tcPr/>
                </a:tc>
                <a:tc>
                  <a:txBody>
                    <a:bodyPr/>
                    <a:lstStyle/>
                    <a:p>
                      <a:r>
                        <a:rPr lang="en-GB" sz="1400" i="1" dirty="0">
                          <a:solidFill>
                            <a:srgbClr val="FF0000"/>
                          </a:solidFill>
                        </a:rPr>
                        <a:t>Toronto</a:t>
                      </a:r>
                      <a:endParaRPr lang="en-US" sz="1400" i="1" dirty="0">
                        <a:solidFill>
                          <a:srgbClr val="FF0000"/>
                        </a:solidFill>
                      </a:endParaRPr>
                    </a:p>
                  </a:txBody>
                  <a:tcPr/>
                </a:tc>
                <a:tc>
                  <a:txBody>
                    <a:bodyPr/>
                    <a:lstStyle/>
                    <a:p>
                      <a:r>
                        <a:rPr lang="en-GB" sz="1400" i="1" dirty="0">
                          <a:solidFill>
                            <a:srgbClr val="FF0000"/>
                          </a:solidFill>
                        </a:rPr>
                        <a:t>Yes</a:t>
                      </a:r>
                      <a:endParaRPr lang="en-US" sz="1400" i="1" dirty="0">
                        <a:solidFill>
                          <a:srgbClr val="FF0000"/>
                        </a:solidFill>
                      </a:endParaRPr>
                    </a:p>
                  </a:txBody>
                  <a:tcPr/>
                </a:tc>
                <a:tc>
                  <a:txBody>
                    <a:bodyPr/>
                    <a:lstStyle/>
                    <a:p>
                      <a:r>
                        <a:rPr lang="en-GB" sz="1400" i="1" dirty="0">
                          <a:solidFill>
                            <a:srgbClr val="FF0000"/>
                          </a:solidFill>
                        </a:rPr>
                        <a:t>1/1/2012</a:t>
                      </a:r>
                      <a:endParaRPr lang="en-US" sz="1400" i="1" dirty="0">
                        <a:solidFill>
                          <a:srgbClr val="FF0000"/>
                        </a:solidFill>
                      </a:endParaRP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bwMode="auto">
          <a:xfrm>
            <a:off x="4420675" y="3358681"/>
            <a:ext cx="16213" cy="422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117236" y="3310785"/>
            <a:ext cx="1206164" cy="461665"/>
          </a:xfrm>
          <a:prstGeom prst="rect">
            <a:avLst/>
          </a:prstGeom>
          <a:noFill/>
        </p:spPr>
        <p:txBody>
          <a:bodyPr wrap="none" rtlCol="0">
            <a:spAutoFit/>
          </a:bodyPr>
          <a:lstStyle/>
          <a:p>
            <a:pPr lvl="0"/>
            <a:r>
              <a:rPr lang="en-GB" sz="2400" b="0" dirty="0">
                <a:solidFill>
                  <a:srgbClr val="000000"/>
                </a:solidFill>
              </a:rPr>
              <a:t>Type 2</a:t>
            </a:r>
            <a:endParaRPr lang="en-US" sz="2400" b="0" dirty="0">
              <a:solidFill>
                <a:srgbClr val="000000"/>
              </a:solidFill>
            </a:endParaRPr>
          </a:p>
        </p:txBody>
      </p:sp>
      <p:graphicFrame>
        <p:nvGraphicFramePr>
          <p:cNvPr id="12" name="Content Placeholder 1" descr="Type 3 has a change in the Count of Cars for the Customer.    The old row has a single column for count of cars, “Cars” (value = 0). The column “Cars” is replaced with two new columns, “Prior Cars” (value = 0) and Current Cars (value = 1).&#10;" title="Type 3"/>
          <p:cNvGraphicFramePr>
            <a:graphicFrameLocks/>
          </p:cNvGraphicFramePr>
          <p:nvPr>
            <p:extLst>
              <p:ext uri="{D42A27DB-BD31-4B8C-83A1-F6EECF244321}">
                <p14:modId xmlns:p14="http://schemas.microsoft.com/office/powerpoint/2010/main" val="2929275957"/>
              </p:ext>
            </p:extLst>
          </p:nvPr>
        </p:nvGraphicFramePr>
        <p:xfrm>
          <a:off x="261524" y="5126738"/>
          <a:ext cx="5199620" cy="741680"/>
        </p:xfrm>
        <a:graphic>
          <a:graphicData uri="http://schemas.openxmlformats.org/drawingml/2006/table">
            <a:tbl>
              <a:tblPr firstRow="1" bandRow="1">
                <a:tableStyleId>{21E4AEA4-8DFA-4A89-87EB-49C32662AFE0}</a:tableStyleId>
              </a:tblPr>
              <a:tblGrid>
                <a:gridCol w="1066182">
                  <a:extLst>
                    <a:ext uri="{9D8B030D-6E8A-4147-A177-3AD203B41FA5}">
                      <a16:colId xmlns:a16="http://schemas.microsoft.com/office/drawing/2014/main" val="20000"/>
                    </a:ext>
                  </a:extLst>
                </a:gridCol>
                <a:gridCol w="1333818">
                  <a:extLst>
                    <a:ext uri="{9D8B030D-6E8A-4147-A177-3AD203B41FA5}">
                      <a16:colId xmlns:a16="http://schemas.microsoft.com/office/drawing/2014/main" val="20001"/>
                    </a:ext>
                  </a:extLst>
                </a:gridCol>
                <a:gridCol w="1295940">
                  <a:extLst>
                    <a:ext uri="{9D8B030D-6E8A-4147-A177-3AD203B41FA5}">
                      <a16:colId xmlns:a16="http://schemas.microsoft.com/office/drawing/2014/main" val="20002"/>
                    </a:ext>
                  </a:extLst>
                </a:gridCol>
                <a:gridCol w="1503680">
                  <a:extLst>
                    <a:ext uri="{9D8B030D-6E8A-4147-A177-3AD203B41FA5}">
                      <a16:colId xmlns:a16="http://schemas.microsoft.com/office/drawing/2014/main" val="20003"/>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dirty="0"/>
                        <a:t>Cars</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dirty="0"/>
                        <a:t>0</a:t>
                      </a:r>
                      <a:endParaRPr lang="en-US" sz="1400" dirty="0"/>
                    </a:p>
                  </a:txBody>
                  <a:tcPr/>
                </a:tc>
                <a:extLst>
                  <a:ext uri="{0D108BD9-81ED-4DB2-BD59-A6C34878D82A}">
                    <a16:rowId xmlns:a16="http://schemas.microsoft.com/office/drawing/2014/main" val="10001"/>
                  </a:ext>
                </a:extLst>
              </a:tr>
            </a:tbl>
          </a:graphicData>
        </a:graphic>
      </p:graphicFrame>
      <p:graphicFrame>
        <p:nvGraphicFramePr>
          <p:cNvPr id="13" name="Content Placeholder 1" descr="Type 3 has a change in the Count of Cars for the Customer.    The old row has a single column for count of cars, “Cars” (value = 0). The column “Cars” is replaced with two new columns, “Prior Cars” (value = 0) and Current Cars (value = 1).&#10;" title="Type 3"/>
          <p:cNvGraphicFramePr>
            <a:graphicFrameLocks/>
          </p:cNvGraphicFramePr>
          <p:nvPr>
            <p:extLst>
              <p:ext uri="{D42A27DB-BD31-4B8C-83A1-F6EECF244321}">
                <p14:modId xmlns:p14="http://schemas.microsoft.com/office/powerpoint/2010/main" val="360767864"/>
              </p:ext>
            </p:extLst>
          </p:nvPr>
        </p:nvGraphicFramePr>
        <p:xfrm>
          <a:off x="2233602" y="6023183"/>
          <a:ext cx="6732592" cy="741680"/>
        </p:xfrm>
        <a:graphic>
          <a:graphicData uri="http://schemas.openxmlformats.org/drawingml/2006/table">
            <a:tbl>
              <a:tblPr firstRow="1" bandRow="1">
                <a:tableStyleId>{21E4AEA4-8DFA-4A89-87EB-49C32662AFE0}</a:tableStyleId>
              </a:tblPr>
              <a:tblGrid>
                <a:gridCol w="1066182">
                  <a:extLst>
                    <a:ext uri="{9D8B030D-6E8A-4147-A177-3AD203B41FA5}">
                      <a16:colId xmlns:a16="http://schemas.microsoft.com/office/drawing/2014/main" val="20000"/>
                    </a:ext>
                  </a:extLst>
                </a:gridCol>
                <a:gridCol w="1333818">
                  <a:extLst>
                    <a:ext uri="{9D8B030D-6E8A-4147-A177-3AD203B41FA5}">
                      <a16:colId xmlns:a16="http://schemas.microsoft.com/office/drawing/2014/main" val="20001"/>
                    </a:ext>
                  </a:extLst>
                </a:gridCol>
                <a:gridCol w="1295940">
                  <a:extLst>
                    <a:ext uri="{9D8B030D-6E8A-4147-A177-3AD203B41FA5}">
                      <a16:colId xmlns:a16="http://schemas.microsoft.com/office/drawing/2014/main" val="20002"/>
                    </a:ext>
                  </a:extLst>
                </a:gridCol>
                <a:gridCol w="1532972">
                  <a:extLst>
                    <a:ext uri="{9D8B030D-6E8A-4147-A177-3AD203B41FA5}">
                      <a16:colId xmlns:a16="http://schemas.microsoft.com/office/drawing/2014/main" val="20003"/>
                    </a:ext>
                  </a:extLst>
                </a:gridCol>
                <a:gridCol w="1503680">
                  <a:extLst>
                    <a:ext uri="{9D8B030D-6E8A-4147-A177-3AD203B41FA5}">
                      <a16:colId xmlns:a16="http://schemas.microsoft.com/office/drawing/2014/main" val="20004"/>
                    </a:ext>
                  </a:extLst>
                </a:gridCol>
              </a:tblGrid>
              <a:tr h="370840">
                <a:tc>
                  <a:txBody>
                    <a:bodyPr/>
                    <a:lstStyle/>
                    <a:p>
                      <a:r>
                        <a:rPr lang="en-GB" sz="1400" b="1" kern="1200" dirty="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a:t>Name</a:t>
                      </a:r>
                      <a:endParaRPr lang="en-US" sz="1400" dirty="0"/>
                    </a:p>
                  </a:txBody>
                  <a:tcPr/>
                </a:tc>
                <a:tc>
                  <a:txBody>
                    <a:bodyPr/>
                    <a:lstStyle/>
                    <a:p>
                      <a:r>
                        <a:rPr lang="en-GB" sz="1400" i="1" dirty="0">
                          <a:solidFill>
                            <a:srgbClr val="FF0000"/>
                          </a:solidFill>
                        </a:rPr>
                        <a:t>Prior Cars</a:t>
                      </a:r>
                      <a:endParaRPr lang="en-US" sz="1400" i="1" dirty="0">
                        <a:solidFill>
                          <a:srgbClr val="FF0000"/>
                        </a:solidFill>
                      </a:endParaRPr>
                    </a:p>
                  </a:txBody>
                  <a:tcPr/>
                </a:tc>
                <a:tc>
                  <a:txBody>
                    <a:bodyPr/>
                    <a:lstStyle/>
                    <a:p>
                      <a:r>
                        <a:rPr lang="en-GB" sz="1400" i="1" dirty="0">
                          <a:solidFill>
                            <a:srgbClr val="FF0000"/>
                          </a:solidFill>
                        </a:rPr>
                        <a:t>Current Cars</a:t>
                      </a:r>
                      <a:endParaRPr lang="en-US" sz="1400" i="1" dirty="0">
                        <a:solidFill>
                          <a:srgbClr val="FF0000"/>
                        </a:solidFill>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Amy Alberts</a:t>
                      </a:r>
                      <a:endParaRPr lang="en-US" sz="1400" dirty="0"/>
                    </a:p>
                  </a:txBody>
                  <a:tcPr/>
                </a:tc>
                <a:tc>
                  <a:txBody>
                    <a:bodyPr/>
                    <a:lstStyle/>
                    <a:p>
                      <a:r>
                        <a:rPr lang="en-GB" sz="1400" i="1" dirty="0">
                          <a:solidFill>
                            <a:srgbClr val="FF0000"/>
                          </a:solidFill>
                        </a:rPr>
                        <a:t>0</a:t>
                      </a:r>
                      <a:endParaRPr lang="en-US" sz="1400" i="1" dirty="0">
                        <a:solidFill>
                          <a:srgbClr val="FF0000"/>
                        </a:solidFill>
                      </a:endParaRPr>
                    </a:p>
                  </a:txBody>
                  <a:tcPr/>
                </a:tc>
                <a:tc>
                  <a:txBody>
                    <a:bodyPr/>
                    <a:lstStyle/>
                    <a:p>
                      <a:r>
                        <a:rPr lang="en-GB" sz="1400" i="1" dirty="0">
                          <a:solidFill>
                            <a:srgbClr val="FF0000"/>
                          </a:solidFill>
                        </a:rPr>
                        <a:t>1</a:t>
                      </a:r>
                      <a:endParaRPr lang="en-US" sz="1400" i="1" dirty="0">
                        <a:solidFill>
                          <a:srgbClr val="FF0000"/>
                        </a:solidFill>
                      </a:endParaRPr>
                    </a:p>
                  </a:txBody>
                  <a:tcPr/>
                </a:tc>
                <a:extLst>
                  <a:ext uri="{0D108BD9-81ED-4DB2-BD59-A6C34878D82A}">
                    <a16:rowId xmlns:a16="http://schemas.microsoft.com/office/drawing/2014/main" val="10001"/>
                  </a:ext>
                </a:extLst>
              </a:tr>
            </a:tbl>
          </a:graphicData>
        </a:graphic>
      </p:graphicFrame>
      <p:cxnSp>
        <p:nvCxnSpPr>
          <p:cNvPr id="14" name="Elbow Connector 13"/>
          <p:cNvCxnSpPr/>
          <p:nvPr/>
        </p:nvCxnSpPr>
        <p:spPr bwMode="auto">
          <a:xfrm rot="5400000">
            <a:off x="2205447" y="5896569"/>
            <a:ext cx="525610" cy="469299"/>
          </a:xfrm>
          <a:prstGeom prst="bentConnector4">
            <a:avLst>
              <a:gd name="adj1" fmla="val 14723"/>
              <a:gd name="adj2" fmla="val 14871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33317" y="5963890"/>
            <a:ext cx="1206164" cy="461665"/>
          </a:xfrm>
          <a:prstGeom prst="rect">
            <a:avLst/>
          </a:prstGeom>
          <a:noFill/>
        </p:spPr>
        <p:txBody>
          <a:bodyPr wrap="none" rtlCol="0">
            <a:spAutoFit/>
          </a:bodyPr>
          <a:lstStyle/>
          <a:p>
            <a:pPr lvl="0"/>
            <a:r>
              <a:rPr lang="en-GB" sz="2400" b="0" dirty="0">
                <a:solidFill>
                  <a:srgbClr val="000000"/>
                </a:solidFill>
              </a:rPr>
              <a:t>Type 3</a:t>
            </a:r>
            <a:endParaRPr lang="en-US" sz="2400" b="0" dirty="0">
              <a:solidFill>
                <a:srgbClr val="000000"/>
              </a:solidFill>
            </a:endParaRPr>
          </a:p>
        </p:txBody>
      </p:sp>
    </p:spTree>
    <p:custDataLst>
      <p:tags r:id="rId1"/>
    </p:custDataLst>
    <p:extLst>
      <p:ext uri="{BB962C8B-B14F-4D97-AF65-F5344CB8AC3E}">
        <p14:creationId xmlns:p14="http://schemas.microsoft.com/office/powerpoint/2010/main" val="331637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60cf22a-d011-4240-bce5-bbb2246de9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Dimension Tables</a:t>
            </a:r>
          </a:p>
        </p:txBody>
      </p:sp>
      <p:sp>
        <p:nvSpPr>
          <p:cNvPr id="4" name="Content Placeholder 2"/>
          <p:cNvSpPr txBox="1">
            <a:spLocks/>
          </p:cNvSpPr>
          <p:nvPr/>
        </p:nvSpPr>
        <p:spPr>
          <a:xfrm>
            <a:off x="458788" y="3757871"/>
            <a:ext cx="8119156" cy="18093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Surrogate key</a:t>
            </a:r>
          </a:p>
          <a:p>
            <a:pPr lvl="0"/>
            <a:r>
              <a:rPr lang="en-GB" b="0" kern="0" dirty="0">
                <a:solidFill>
                  <a:srgbClr val="000000"/>
                </a:solidFill>
              </a:rPr>
              <a:t>Granularity</a:t>
            </a:r>
          </a:p>
          <a:p>
            <a:pPr lvl="0"/>
            <a:r>
              <a:rPr lang="en-GB" b="0" kern="0" dirty="0">
                <a:solidFill>
                  <a:srgbClr val="000000"/>
                </a:solidFill>
              </a:rPr>
              <a:t>Range</a:t>
            </a:r>
          </a:p>
          <a:p>
            <a:pPr lvl="0"/>
            <a:r>
              <a:rPr lang="en-GB" b="0" kern="0" dirty="0">
                <a:solidFill>
                  <a:srgbClr val="000000"/>
                </a:solidFill>
              </a:rPr>
              <a:t>Attributes and hierarchies</a:t>
            </a:r>
          </a:p>
          <a:p>
            <a:pPr lvl="0"/>
            <a:r>
              <a:rPr lang="en-GB" b="0" kern="0" dirty="0">
                <a:solidFill>
                  <a:srgbClr val="000000"/>
                </a:solidFill>
              </a:rPr>
              <a:t>Multiple calendars</a:t>
            </a:r>
          </a:p>
          <a:p>
            <a:pPr lvl="0"/>
            <a:r>
              <a:rPr lang="en-GB" b="0" kern="0" dirty="0">
                <a:solidFill>
                  <a:srgbClr val="000000"/>
                </a:solidFill>
              </a:rPr>
              <a:t>Unknown values</a:t>
            </a:r>
            <a:endParaRPr lang="en-US" b="0" kern="0" dirty="0">
              <a:solidFill>
                <a:srgbClr val="000000"/>
              </a:solidFill>
            </a:endParaRPr>
          </a:p>
        </p:txBody>
      </p:sp>
      <p:graphicFrame>
        <p:nvGraphicFramePr>
          <p:cNvPr id="5" name="Content Placeholder 1" descr="The Time Dimension table shows columns for DateKey, DateAltKey, MonthDay, WeekDay, Day, MonthNo, Month and Year." title="Time Dimension Table"/>
          <p:cNvGraphicFramePr>
            <a:graphicFrameLocks/>
          </p:cNvGraphicFramePr>
          <p:nvPr>
            <p:extLst>
              <p:ext uri="{D42A27DB-BD31-4B8C-83A1-F6EECF244321}">
                <p14:modId xmlns:p14="http://schemas.microsoft.com/office/powerpoint/2010/main" val="2729552717"/>
              </p:ext>
            </p:extLst>
          </p:nvPr>
        </p:nvGraphicFramePr>
        <p:xfrm>
          <a:off x="186411" y="1361871"/>
          <a:ext cx="8704669" cy="2159000"/>
        </p:xfrm>
        <a:graphic>
          <a:graphicData uri="http://schemas.openxmlformats.org/drawingml/2006/table">
            <a:tbl>
              <a:tblPr firstRow="1" bandRow="1">
                <a:tableStyleId>{21E4AEA4-8DFA-4A89-87EB-49C32662AFE0}</a:tableStyleId>
              </a:tblPr>
              <a:tblGrid>
                <a:gridCol w="1181872">
                  <a:extLst>
                    <a:ext uri="{9D8B030D-6E8A-4147-A177-3AD203B41FA5}">
                      <a16:colId xmlns:a16="http://schemas.microsoft.com/office/drawing/2014/main" val="20000"/>
                    </a:ext>
                  </a:extLst>
                </a:gridCol>
                <a:gridCol w="1399523">
                  <a:extLst>
                    <a:ext uri="{9D8B030D-6E8A-4147-A177-3AD203B41FA5}">
                      <a16:colId xmlns:a16="http://schemas.microsoft.com/office/drawing/2014/main" val="20001"/>
                    </a:ext>
                  </a:extLst>
                </a:gridCol>
                <a:gridCol w="1289879">
                  <a:extLst>
                    <a:ext uri="{9D8B030D-6E8A-4147-A177-3AD203B41FA5}">
                      <a16:colId xmlns:a16="http://schemas.microsoft.com/office/drawing/2014/main" val="20002"/>
                    </a:ext>
                  </a:extLst>
                </a:gridCol>
                <a:gridCol w="1216237">
                  <a:extLst>
                    <a:ext uri="{9D8B030D-6E8A-4147-A177-3AD203B41FA5}">
                      <a16:colId xmlns:a16="http://schemas.microsoft.com/office/drawing/2014/main" val="20003"/>
                    </a:ext>
                  </a:extLst>
                </a:gridCol>
                <a:gridCol w="649227">
                  <a:extLst>
                    <a:ext uri="{9D8B030D-6E8A-4147-A177-3AD203B41FA5}">
                      <a16:colId xmlns:a16="http://schemas.microsoft.com/office/drawing/2014/main" val="20004"/>
                    </a:ext>
                  </a:extLst>
                </a:gridCol>
                <a:gridCol w="1176961">
                  <a:extLst>
                    <a:ext uri="{9D8B030D-6E8A-4147-A177-3AD203B41FA5}">
                      <a16:colId xmlns:a16="http://schemas.microsoft.com/office/drawing/2014/main" val="20005"/>
                    </a:ext>
                  </a:extLst>
                </a:gridCol>
                <a:gridCol w="895485">
                  <a:extLst>
                    <a:ext uri="{9D8B030D-6E8A-4147-A177-3AD203B41FA5}">
                      <a16:colId xmlns:a16="http://schemas.microsoft.com/office/drawing/2014/main" val="20006"/>
                    </a:ext>
                  </a:extLst>
                </a:gridCol>
                <a:gridCol w="895485">
                  <a:extLst>
                    <a:ext uri="{9D8B030D-6E8A-4147-A177-3AD203B41FA5}">
                      <a16:colId xmlns:a16="http://schemas.microsoft.com/office/drawing/2014/main" val="20007"/>
                    </a:ext>
                  </a:extLst>
                </a:gridCol>
              </a:tblGrid>
              <a:tr h="215963">
                <a:tc>
                  <a:txBody>
                    <a:bodyPr/>
                    <a:lstStyle/>
                    <a:p>
                      <a:r>
                        <a:rPr lang="en-GB" sz="1400" b="1" kern="1200" dirty="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DateAltKey</a:t>
                      </a:r>
                      <a:endParaRPr lang="en-US" sz="1400" b="1" kern="1200" dirty="0">
                        <a:solidFill>
                          <a:schemeClr val="lt1"/>
                        </a:solidFill>
                        <a:latin typeface="+mn-lt"/>
                        <a:ea typeface="+mn-ea"/>
                        <a:cs typeface="+mn-cs"/>
                      </a:endParaRPr>
                    </a:p>
                  </a:txBody>
                  <a:tcPr/>
                </a:tc>
                <a:tc>
                  <a:txBody>
                    <a:bodyPr/>
                    <a:lstStyle/>
                    <a:p>
                      <a:r>
                        <a:rPr lang="en-GB" sz="1400" dirty="0"/>
                        <a:t>MonthDay</a:t>
                      </a:r>
                      <a:endParaRPr lang="en-US" sz="1400" dirty="0"/>
                    </a:p>
                  </a:txBody>
                  <a:tcPr/>
                </a:tc>
                <a:tc>
                  <a:txBody>
                    <a:bodyPr/>
                    <a:lstStyle/>
                    <a:p>
                      <a:r>
                        <a:rPr lang="en-GB" sz="1400" dirty="0"/>
                        <a:t>WeekDay</a:t>
                      </a:r>
                      <a:endParaRPr lang="en-US" sz="1400" dirty="0"/>
                    </a:p>
                  </a:txBody>
                  <a:tcPr/>
                </a:tc>
                <a:tc>
                  <a:txBody>
                    <a:bodyPr/>
                    <a:lstStyle/>
                    <a:p>
                      <a:r>
                        <a:rPr lang="en-GB" sz="1400" dirty="0"/>
                        <a:t>Day</a:t>
                      </a:r>
                      <a:endParaRPr lang="en-US" sz="1400" dirty="0"/>
                    </a:p>
                  </a:txBody>
                  <a:tcPr/>
                </a:tc>
                <a:tc>
                  <a:txBody>
                    <a:bodyPr/>
                    <a:lstStyle/>
                    <a:p>
                      <a:r>
                        <a:rPr lang="en-GB" sz="1400" dirty="0"/>
                        <a:t>MonthNo</a:t>
                      </a:r>
                      <a:endParaRPr lang="en-US" sz="1400" dirty="0"/>
                    </a:p>
                  </a:txBody>
                  <a:tcPr/>
                </a:tc>
                <a:tc>
                  <a:txBody>
                    <a:bodyPr/>
                    <a:lstStyle/>
                    <a:p>
                      <a:r>
                        <a:rPr lang="en-GB" sz="1400" dirty="0"/>
                        <a:t>Month</a:t>
                      </a:r>
                      <a:endParaRPr lang="en-US" sz="1400" dirty="0"/>
                    </a:p>
                  </a:txBody>
                  <a:tcPr/>
                </a:tc>
                <a:tc>
                  <a:txBody>
                    <a:bodyPr/>
                    <a:lstStyle/>
                    <a:p>
                      <a:r>
                        <a:rPr lang="en-GB" sz="1400" dirty="0"/>
                        <a:t>Year</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00000000</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01-01-1753</a:t>
                      </a:r>
                      <a:endParaRPr lang="en-US" sz="1400" kern="1200" dirty="0">
                        <a:solidFill>
                          <a:schemeClr val="dk1"/>
                        </a:solidFill>
                        <a:latin typeface="+mn-lt"/>
                        <a:ea typeface="+mn-ea"/>
                        <a:cs typeface="+mn-cs"/>
                      </a:endParaRPr>
                    </a:p>
                  </a:txBody>
                  <a:tcPr/>
                </a:tc>
                <a:tc>
                  <a:txBody>
                    <a:bodyPr/>
                    <a:lstStyle/>
                    <a:p>
                      <a:r>
                        <a:rPr lang="en-GB" sz="1400" dirty="0"/>
                        <a:t>NULL</a:t>
                      </a:r>
                      <a:endParaRPr lang="en-US" sz="1400" dirty="0"/>
                    </a:p>
                  </a:txBody>
                  <a:tcPr/>
                </a:tc>
                <a:tc>
                  <a:txBody>
                    <a:bodyPr/>
                    <a:lstStyle/>
                    <a:p>
                      <a:r>
                        <a:rPr lang="en-GB" sz="1400" dirty="0"/>
                        <a:t>NULL</a:t>
                      </a:r>
                      <a:endParaRPr lang="en-US" sz="1400" dirty="0"/>
                    </a:p>
                  </a:txBody>
                  <a:tcPr/>
                </a:tc>
                <a:tc>
                  <a:txBody>
                    <a:bodyPr/>
                    <a:lstStyle/>
                    <a:p>
                      <a:r>
                        <a:rPr lang="en-GB" sz="1400" dirty="0"/>
                        <a:t>NULL</a:t>
                      </a:r>
                      <a:endParaRPr lang="en-US" sz="1400" dirty="0"/>
                    </a:p>
                  </a:txBody>
                  <a:tcPr/>
                </a:tc>
                <a:tc>
                  <a:txBody>
                    <a:bodyPr/>
                    <a:lstStyle/>
                    <a:p>
                      <a:r>
                        <a:rPr lang="en-GB" sz="1400" dirty="0"/>
                        <a:t>NULL</a:t>
                      </a:r>
                      <a:endParaRPr lang="en-US" sz="1400" dirty="0"/>
                    </a:p>
                  </a:txBody>
                  <a:tcPr/>
                </a:tc>
                <a:tc>
                  <a:txBody>
                    <a:bodyPr/>
                    <a:lstStyle/>
                    <a:p>
                      <a:r>
                        <a:rPr lang="en-GB" sz="1400" dirty="0"/>
                        <a:t>NULL</a:t>
                      </a:r>
                    </a:p>
                  </a:txBody>
                  <a:tcPr/>
                </a:tc>
                <a:tc>
                  <a:txBody>
                    <a:bodyPr/>
                    <a:lstStyle/>
                    <a:p>
                      <a:r>
                        <a:rPr lang="en-GB" sz="1400" dirty="0"/>
                        <a:t>NULL</a:t>
                      </a: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20130101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01-01-2016</a:t>
                      </a:r>
                      <a:endParaRPr lang="en-US" sz="1400" kern="1200" dirty="0">
                        <a:solidFill>
                          <a:schemeClr val="dk1"/>
                        </a:solidFill>
                        <a:latin typeface="+mn-lt"/>
                        <a:ea typeface="+mn-ea"/>
                        <a:cs typeface="+mn-cs"/>
                      </a:endParaRPr>
                    </a:p>
                  </a:txBody>
                  <a:tcPr/>
                </a:tc>
                <a:tc>
                  <a:txBody>
                    <a:bodyPr/>
                    <a:lstStyle/>
                    <a:p>
                      <a:r>
                        <a:rPr lang="en-GB" sz="1400" dirty="0"/>
                        <a:t>1</a:t>
                      </a:r>
                      <a:endParaRPr lang="en-US" sz="1400" dirty="0"/>
                    </a:p>
                  </a:txBody>
                  <a:tcPr/>
                </a:tc>
                <a:tc>
                  <a:txBody>
                    <a:bodyPr/>
                    <a:lstStyle/>
                    <a:p>
                      <a:r>
                        <a:rPr lang="en-GB" sz="1400" dirty="0"/>
                        <a:t>3</a:t>
                      </a:r>
                      <a:endParaRPr lang="en-US" sz="1400" dirty="0"/>
                    </a:p>
                  </a:txBody>
                  <a:tcPr/>
                </a:tc>
                <a:tc>
                  <a:txBody>
                    <a:bodyPr/>
                    <a:lstStyle/>
                    <a:p>
                      <a:r>
                        <a:rPr lang="en-GB" sz="1400" dirty="0"/>
                        <a:t>Tue</a:t>
                      </a:r>
                      <a:endParaRPr lang="en-US" sz="1400" dirty="0"/>
                    </a:p>
                  </a:txBody>
                  <a:tcPr/>
                </a:tc>
                <a:tc>
                  <a:txBody>
                    <a:bodyPr/>
                    <a:lstStyle/>
                    <a:p>
                      <a:r>
                        <a:rPr lang="en-GB" sz="1400" dirty="0"/>
                        <a:t>01</a:t>
                      </a:r>
                      <a:endParaRPr lang="en-US" sz="1400" dirty="0"/>
                    </a:p>
                  </a:txBody>
                  <a:tcPr/>
                </a:tc>
                <a:tc>
                  <a:txBody>
                    <a:bodyPr/>
                    <a:lstStyle/>
                    <a:p>
                      <a:r>
                        <a:rPr lang="en-GB" sz="1400" dirty="0"/>
                        <a:t>Jan</a:t>
                      </a:r>
                    </a:p>
                  </a:txBody>
                  <a:tcPr/>
                </a:tc>
                <a:tc>
                  <a:txBody>
                    <a:bodyPr/>
                    <a:lstStyle/>
                    <a:p>
                      <a:r>
                        <a:rPr lang="en-GB" sz="1400" dirty="0"/>
                        <a:t>2016</a:t>
                      </a: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20130102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01-02-2016</a:t>
                      </a:r>
                      <a:endParaRPr lang="en-US" sz="1400" kern="1200" dirty="0">
                        <a:solidFill>
                          <a:schemeClr val="dk1"/>
                        </a:solidFill>
                        <a:latin typeface="+mn-lt"/>
                        <a:ea typeface="+mn-ea"/>
                        <a:cs typeface="+mn-cs"/>
                      </a:endParaRPr>
                    </a:p>
                  </a:txBody>
                  <a:tcPr/>
                </a:tc>
                <a:tc>
                  <a:txBody>
                    <a:bodyPr/>
                    <a:lstStyle/>
                    <a:p>
                      <a:r>
                        <a:rPr lang="en-GB" sz="1400" dirty="0"/>
                        <a:t>2</a:t>
                      </a:r>
                      <a:endParaRPr lang="en-US" sz="1400" dirty="0"/>
                    </a:p>
                  </a:txBody>
                  <a:tcPr/>
                </a:tc>
                <a:tc>
                  <a:txBody>
                    <a:bodyPr/>
                    <a:lstStyle/>
                    <a:p>
                      <a:r>
                        <a:rPr lang="en-GB" sz="1400" dirty="0"/>
                        <a:t>4</a:t>
                      </a:r>
                      <a:endParaRPr lang="en-US" sz="1400" dirty="0"/>
                    </a:p>
                  </a:txBody>
                  <a:tcPr/>
                </a:tc>
                <a:tc>
                  <a:txBody>
                    <a:bodyPr/>
                    <a:lstStyle/>
                    <a:p>
                      <a:r>
                        <a:rPr lang="en-GB" sz="1400" dirty="0"/>
                        <a:t>Wed</a:t>
                      </a:r>
                      <a:endParaRPr lang="en-US" sz="1400" dirty="0"/>
                    </a:p>
                  </a:txBody>
                  <a:tcPr/>
                </a:tc>
                <a:tc>
                  <a:txBody>
                    <a:bodyPr/>
                    <a:lstStyle/>
                    <a:p>
                      <a:r>
                        <a:rPr lang="en-GB" sz="1400" dirty="0"/>
                        <a:t>01</a:t>
                      </a:r>
                      <a:endParaRPr lang="en-US" sz="1400" dirty="0"/>
                    </a:p>
                  </a:txBody>
                  <a:tcPr/>
                </a:tc>
                <a:tc>
                  <a:txBody>
                    <a:bodyPr/>
                    <a:lstStyle/>
                    <a:p>
                      <a:r>
                        <a:rPr lang="en-GB" sz="1400" dirty="0"/>
                        <a:t>Jan</a:t>
                      </a:r>
                      <a:endParaRPr lang="en-US" sz="1400" dirty="0"/>
                    </a:p>
                  </a:txBody>
                  <a:tcPr/>
                </a:tc>
                <a:tc>
                  <a:txBody>
                    <a:bodyPr/>
                    <a:lstStyle/>
                    <a:p>
                      <a:r>
                        <a:rPr lang="en-GB" sz="1400" dirty="0"/>
                        <a:t>2016</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a:solidFill>
                            <a:schemeClr val="dk1"/>
                          </a:solidFill>
                          <a:latin typeface="+mn-lt"/>
                          <a:ea typeface="+mn-ea"/>
                          <a:cs typeface="+mn-cs"/>
                        </a:rPr>
                        <a:t>20130103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01-03-2016</a:t>
                      </a:r>
                      <a:endParaRPr lang="en-US" sz="1400" kern="1200" dirty="0">
                        <a:solidFill>
                          <a:schemeClr val="dk1"/>
                        </a:solidFill>
                        <a:latin typeface="+mn-lt"/>
                        <a:ea typeface="+mn-ea"/>
                        <a:cs typeface="+mn-cs"/>
                      </a:endParaRPr>
                    </a:p>
                  </a:txBody>
                  <a:tcPr/>
                </a:tc>
                <a:tc>
                  <a:txBody>
                    <a:bodyPr/>
                    <a:lstStyle/>
                    <a:p>
                      <a:r>
                        <a:rPr lang="en-GB" sz="1400" dirty="0"/>
                        <a:t>3</a:t>
                      </a:r>
                      <a:endParaRPr lang="en-US" sz="1400" dirty="0"/>
                    </a:p>
                  </a:txBody>
                  <a:tcPr/>
                </a:tc>
                <a:tc>
                  <a:txBody>
                    <a:bodyPr/>
                    <a:lstStyle/>
                    <a:p>
                      <a:r>
                        <a:rPr lang="en-GB" sz="1400" dirty="0"/>
                        <a:t>5</a:t>
                      </a:r>
                      <a:endParaRPr lang="en-US" sz="1400" dirty="0"/>
                    </a:p>
                  </a:txBody>
                  <a:tcPr/>
                </a:tc>
                <a:tc>
                  <a:txBody>
                    <a:bodyPr/>
                    <a:lstStyle/>
                    <a:p>
                      <a:r>
                        <a:rPr lang="en-GB" sz="1400" dirty="0"/>
                        <a:t>Thu</a:t>
                      </a:r>
                      <a:endParaRPr lang="en-US" sz="1400" dirty="0"/>
                    </a:p>
                  </a:txBody>
                  <a:tcPr/>
                </a:tc>
                <a:tc>
                  <a:txBody>
                    <a:bodyPr/>
                    <a:lstStyle/>
                    <a:p>
                      <a:r>
                        <a:rPr lang="en-GB" sz="1400" dirty="0"/>
                        <a:t>01</a:t>
                      </a:r>
                      <a:endParaRPr lang="en-US" sz="1400" dirty="0"/>
                    </a:p>
                  </a:txBody>
                  <a:tcPr/>
                </a:tc>
                <a:tc>
                  <a:txBody>
                    <a:bodyPr/>
                    <a:lstStyle/>
                    <a:p>
                      <a:r>
                        <a:rPr lang="en-GB" sz="1400" dirty="0"/>
                        <a:t>Jan</a:t>
                      </a:r>
                      <a:endParaRPr lang="en-US" sz="1400" dirty="0"/>
                    </a:p>
                  </a:txBody>
                  <a:tcPr/>
                </a:tc>
                <a:tc>
                  <a:txBody>
                    <a:bodyPr/>
                    <a:lstStyle/>
                    <a:p>
                      <a:r>
                        <a:rPr lang="en-GB" sz="1400" dirty="0"/>
                        <a:t>2016</a:t>
                      </a:r>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a:solidFill>
                            <a:schemeClr val="dk1"/>
                          </a:solidFill>
                          <a:latin typeface="+mn-lt"/>
                          <a:ea typeface="+mn-ea"/>
                          <a:cs typeface="+mn-cs"/>
                        </a:rPr>
                        <a:t>20130104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01-04-2016</a:t>
                      </a:r>
                      <a:endParaRPr lang="en-US" sz="1400" kern="1200" dirty="0">
                        <a:solidFill>
                          <a:schemeClr val="dk1"/>
                        </a:solidFill>
                        <a:latin typeface="+mn-lt"/>
                        <a:ea typeface="+mn-ea"/>
                        <a:cs typeface="+mn-cs"/>
                      </a:endParaRPr>
                    </a:p>
                  </a:txBody>
                  <a:tcPr/>
                </a:tc>
                <a:tc>
                  <a:txBody>
                    <a:bodyPr/>
                    <a:lstStyle/>
                    <a:p>
                      <a:r>
                        <a:rPr lang="en-GB" sz="1400" dirty="0"/>
                        <a:t>4</a:t>
                      </a:r>
                      <a:endParaRPr lang="en-US" sz="1400" dirty="0"/>
                    </a:p>
                  </a:txBody>
                  <a:tcPr/>
                </a:tc>
                <a:tc>
                  <a:txBody>
                    <a:bodyPr/>
                    <a:lstStyle/>
                    <a:p>
                      <a:r>
                        <a:rPr lang="en-GB" sz="1400" dirty="0"/>
                        <a:t>6</a:t>
                      </a:r>
                      <a:endParaRPr lang="en-US" sz="1400" dirty="0"/>
                    </a:p>
                  </a:txBody>
                  <a:tcPr/>
                </a:tc>
                <a:tc>
                  <a:txBody>
                    <a:bodyPr/>
                    <a:lstStyle/>
                    <a:p>
                      <a:r>
                        <a:rPr lang="en-GB" sz="1400" dirty="0"/>
                        <a:t>Fri</a:t>
                      </a:r>
                      <a:endParaRPr lang="en-US" sz="1400" dirty="0"/>
                    </a:p>
                  </a:txBody>
                  <a:tcPr/>
                </a:tc>
                <a:tc>
                  <a:txBody>
                    <a:bodyPr/>
                    <a:lstStyle/>
                    <a:p>
                      <a:r>
                        <a:rPr lang="en-GB" sz="1400" dirty="0"/>
                        <a:t>01</a:t>
                      </a:r>
                      <a:endParaRPr lang="en-US" sz="1400" dirty="0"/>
                    </a:p>
                  </a:txBody>
                  <a:tcPr/>
                </a:tc>
                <a:tc>
                  <a:txBody>
                    <a:bodyPr/>
                    <a:lstStyle/>
                    <a:p>
                      <a:r>
                        <a:rPr lang="en-GB" sz="1400" dirty="0"/>
                        <a:t>Jan</a:t>
                      </a:r>
                      <a:endParaRPr lang="en-US" sz="1400" dirty="0"/>
                    </a:p>
                  </a:txBody>
                  <a:tcPr/>
                </a:tc>
                <a:tc>
                  <a:txBody>
                    <a:bodyPr/>
                    <a:lstStyle/>
                    <a:p>
                      <a:r>
                        <a:rPr lang="en-GB" sz="1400" dirty="0"/>
                        <a:t>2016</a:t>
                      </a:r>
                      <a:endParaRPr lang="en-US" sz="1400"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8172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b5bb1ef-572d-4552-8b8a-f1d33e5ba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Self-Referencing Dimension Tables</a:t>
            </a:r>
          </a:p>
        </p:txBody>
      </p:sp>
      <p:graphicFrame>
        <p:nvGraphicFramePr>
          <p:cNvPr id="4" name="Content Placeholder 1" descr="The Self Referencing table shows folumns for EmployeeKey, EmployeeAltKey, EmployeeName  and ManagerKey." title="Self Referncing Table"/>
          <p:cNvGraphicFramePr>
            <a:graphicFrameLocks/>
          </p:cNvGraphicFramePr>
          <p:nvPr>
            <p:extLst>
              <p:ext uri="{D42A27DB-BD31-4B8C-83A1-F6EECF244321}">
                <p14:modId xmlns:p14="http://schemas.microsoft.com/office/powerpoint/2010/main" val="1099489588"/>
              </p:ext>
            </p:extLst>
          </p:nvPr>
        </p:nvGraphicFramePr>
        <p:xfrm>
          <a:off x="478241" y="1322960"/>
          <a:ext cx="8023734" cy="1788160"/>
        </p:xfrm>
        <a:graphic>
          <a:graphicData uri="http://schemas.openxmlformats.org/drawingml/2006/table">
            <a:tbl>
              <a:tblPr firstRow="1" bandRow="1">
                <a:tableStyleId>{21E4AEA4-8DFA-4A89-87EB-49C32662AFE0}</a:tableStyleId>
              </a:tblPr>
              <a:tblGrid>
                <a:gridCol w="1863982">
                  <a:extLst>
                    <a:ext uri="{9D8B030D-6E8A-4147-A177-3AD203B41FA5}">
                      <a16:colId xmlns:a16="http://schemas.microsoft.com/office/drawing/2014/main" val="20000"/>
                    </a:ext>
                  </a:extLst>
                </a:gridCol>
                <a:gridCol w="2207248">
                  <a:extLst>
                    <a:ext uri="{9D8B030D-6E8A-4147-A177-3AD203B41FA5}">
                      <a16:colId xmlns:a16="http://schemas.microsoft.com/office/drawing/2014/main" val="20001"/>
                    </a:ext>
                  </a:extLst>
                </a:gridCol>
                <a:gridCol w="2034324">
                  <a:extLst>
                    <a:ext uri="{9D8B030D-6E8A-4147-A177-3AD203B41FA5}">
                      <a16:colId xmlns:a16="http://schemas.microsoft.com/office/drawing/2014/main" val="20002"/>
                    </a:ext>
                  </a:extLst>
                </a:gridCol>
                <a:gridCol w="1918180">
                  <a:extLst>
                    <a:ext uri="{9D8B030D-6E8A-4147-A177-3AD203B41FA5}">
                      <a16:colId xmlns:a16="http://schemas.microsoft.com/office/drawing/2014/main" val="20003"/>
                    </a:ext>
                  </a:extLst>
                </a:gridCol>
              </a:tblGrid>
              <a:tr h="215963">
                <a:tc>
                  <a:txBody>
                    <a:bodyPr/>
                    <a:lstStyle/>
                    <a:p>
                      <a:r>
                        <a:rPr lang="en-GB" sz="1400" b="1" kern="1200" dirty="0">
                          <a:solidFill>
                            <a:schemeClr val="lt1"/>
                          </a:solidFill>
                          <a:latin typeface="+mn-lt"/>
                          <a:ea typeface="+mn-ea"/>
                          <a:cs typeface="+mn-cs"/>
                        </a:rPr>
                        <a:t>EmployeeKey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EmployeeAltKey</a:t>
                      </a:r>
                      <a:endParaRPr lang="en-US" sz="1400" b="1" kern="1200" dirty="0">
                        <a:solidFill>
                          <a:schemeClr val="lt1"/>
                        </a:solidFill>
                        <a:latin typeface="+mn-lt"/>
                        <a:ea typeface="+mn-ea"/>
                        <a:cs typeface="+mn-cs"/>
                      </a:endParaRPr>
                    </a:p>
                  </a:txBody>
                  <a:tcPr/>
                </a:tc>
                <a:tc>
                  <a:txBody>
                    <a:bodyPr/>
                    <a:lstStyle/>
                    <a:p>
                      <a:r>
                        <a:rPr lang="en-GB" sz="1400" dirty="0"/>
                        <a:t>EmployeeName</a:t>
                      </a:r>
                      <a:endParaRPr lang="en-US" sz="1400" dirty="0"/>
                    </a:p>
                  </a:txBody>
                  <a:tcPr/>
                </a:tc>
                <a:tc>
                  <a:txBody>
                    <a:bodyPr/>
                    <a:lstStyle/>
                    <a:p>
                      <a:r>
                        <a:rPr lang="en-GB" sz="1400" dirty="0"/>
                        <a:t>ManagerKey</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a:tc>
                <a:tc>
                  <a:txBody>
                    <a:bodyPr/>
                    <a:lstStyle/>
                    <a:p>
                      <a:r>
                        <a:rPr lang="en-GB" sz="1400" dirty="0"/>
                        <a:t>Kim Abercrombie</a:t>
                      </a:r>
                      <a:endParaRPr lang="en-US" sz="1400" dirty="0"/>
                    </a:p>
                  </a:txBody>
                  <a:tcPr/>
                </a:tc>
                <a:tc>
                  <a:txBody>
                    <a:bodyPr/>
                    <a:lstStyle/>
                    <a:p>
                      <a:r>
                        <a:rPr lang="en-GB" sz="1400" dirty="0"/>
                        <a:t>NULL</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a:tc>
                <a:tc>
                  <a:txBody>
                    <a:bodyPr/>
                    <a:lstStyle/>
                    <a:p>
                      <a:r>
                        <a:rPr lang="en-GB" sz="1400" dirty="0"/>
                        <a:t>Kamil Amireh</a:t>
                      </a:r>
                      <a:endParaRPr lang="en-US" sz="1400" dirty="0"/>
                    </a:p>
                  </a:txBody>
                  <a:tcPr/>
                </a:tc>
                <a:tc>
                  <a:txBody>
                    <a:bodyPr/>
                    <a:lstStyle/>
                    <a:p>
                      <a:r>
                        <a:rPr lang="en-GB" sz="1400" dirty="0"/>
                        <a:t>1</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a:t>Cesar Garcia</a:t>
                      </a:r>
                      <a:endParaRPr lang="en-US" sz="1400" dirty="0"/>
                    </a:p>
                  </a:txBody>
                  <a:tcPr/>
                </a:tc>
                <a:tc>
                  <a:txBody>
                    <a:bodyPr/>
                    <a:lstStyle/>
                    <a:p>
                      <a:r>
                        <a:rPr lang="en-GB" sz="1400" dirty="0"/>
                        <a:t>1</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1003</a:t>
                      </a:r>
                      <a:endParaRPr lang="en-US" sz="1400" kern="1200" dirty="0">
                        <a:solidFill>
                          <a:schemeClr val="dk1"/>
                        </a:solidFill>
                        <a:latin typeface="+mn-lt"/>
                        <a:ea typeface="+mn-ea"/>
                        <a:cs typeface="+mn-cs"/>
                      </a:endParaRPr>
                    </a:p>
                  </a:txBody>
                  <a:tcPr/>
                </a:tc>
                <a:tc>
                  <a:txBody>
                    <a:bodyPr/>
                    <a:lstStyle/>
                    <a:p>
                      <a:r>
                        <a:rPr lang="en-GB" sz="1400" dirty="0"/>
                        <a:t>Jeff Hay</a:t>
                      </a:r>
                      <a:endParaRPr lang="en-US" sz="1400" dirty="0"/>
                    </a:p>
                  </a:txBody>
                  <a:tcPr/>
                </a:tc>
                <a:tc>
                  <a:txBody>
                    <a:bodyPr/>
                    <a:lstStyle/>
                    <a:p>
                      <a:r>
                        <a:rPr lang="en-GB" sz="1400" dirty="0"/>
                        <a:t>2</a:t>
                      </a:r>
                      <a:endParaRPr lang="en-US" sz="1400"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906621" y="3754876"/>
            <a:ext cx="6595354" cy="2246769"/>
          </a:xfrm>
          <a:prstGeom prst="rect">
            <a:avLst/>
          </a:prstGeom>
          <a:noFill/>
          <a:ln>
            <a:solidFill>
              <a:schemeClr val="dk1"/>
            </a:solidFill>
          </a:ln>
        </p:spPr>
        <p:txBody>
          <a:bodyPr wrap="square" rtlCol="0">
            <a:spAutoFit/>
          </a:bodyPr>
          <a:lstStyle/>
          <a:p>
            <a:pPr lvl="0"/>
            <a:r>
              <a:rPr lang="en-GB" sz="2000" b="0" dirty="0">
                <a:solidFill>
                  <a:srgbClr val="000000"/>
                </a:solidFill>
              </a:rPr>
              <a:t>Kim Abercrombie   1st Level Manager</a:t>
            </a:r>
          </a:p>
          <a:p>
            <a:pPr lvl="1"/>
            <a:endParaRPr lang="en-GB" sz="2000" b="0" dirty="0">
              <a:solidFill>
                <a:srgbClr val="000000"/>
              </a:solidFill>
            </a:endParaRPr>
          </a:p>
          <a:p>
            <a:pPr lvl="1"/>
            <a:r>
              <a:rPr lang="en-GB" sz="2000" b="0" dirty="0">
                <a:solidFill>
                  <a:srgbClr val="000000"/>
                </a:solidFill>
              </a:rPr>
              <a:t>Kamil Amireh   2nd Level Manager                                           </a:t>
            </a:r>
          </a:p>
          <a:p>
            <a:pPr lvl="2"/>
            <a:endParaRPr lang="en-GB" sz="2000" b="0" dirty="0">
              <a:solidFill>
                <a:srgbClr val="000000"/>
              </a:solidFill>
            </a:endParaRPr>
          </a:p>
          <a:p>
            <a:pPr lvl="2"/>
            <a:r>
              <a:rPr lang="en-GB" sz="2000" b="0" dirty="0">
                <a:solidFill>
                  <a:srgbClr val="000000"/>
                </a:solidFill>
              </a:rPr>
              <a:t>Jeff Hay      3rd Level (Employee)</a:t>
            </a:r>
          </a:p>
          <a:p>
            <a:pPr lvl="1"/>
            <a:endParaRPr lang="en-GB" sz="2000" b="0" dirty="0">
              <a:solidFill>
                <a:srgbClr val="000000"/>
              </a:solidFill>
            </a:endParaRPr>
          </a:p>
          <a:p>
            <a:pPr lvl="1"/>
            <a:r>
              <a:rPr lang="en-GB" sz="2000" b="0" dirty="0">
                <a:solidFill>
                  <a:srgbClr val="000000"/>
                </a:solidFill>
              </a:rPr>
              <a:t>Cesar Garcia    2nd Level Manager</a:t>
            </a:r>
            <a:endParaRPr lang="en-US" sz="2000" b="0" dirty="0">
              <a:solidFill>
                <a:srgbClr val="000000"/>
              </a:solidFill>
            </a:endParaRPr>
          </a:p>
        </p:txBody>
      </p:sp>
      <p:cxnSp>
        <p:nvCxnSpPr>
          <p:cNvPr id="6" name="Straight Arrow Connector 5"/>
          <p:cNvCxnSpPr/>
          <p:nvPr/>
        </p:nvCxnSpPr>
        <p:spPr bwMode="auto">
          <a:xfrm>
            <a:off x="5194570" y="3111120"/>
            <a:ext cx="9728" cy="64375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7" name="Elbow Connector 6"/>
          <p:cNvCxnSpPr/>
          <p:nvPr/>
        </p:nvCxnSpPr>
        <p:spPr bwMode="auto">
          <a:xfrm rot="16200000" flipH="1">
            <a:off x="2907845" y="4694332"/>
            <a:ext cx="384078" cy="369651"/>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8" name="Elbow Connector 7"/>
          <p:cNvCxnSpPr/>
          <p:nvPr/>
        </p:nvCxnSpPr>
        <p:spPr bwMode="auto">
          <a:xfrm rot="16200000" flipH="1">
            <a:off x="2538193" y="4089595"/>
            <a:ext cx="384078" cy="369651"/>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9" name="Elbow Connector 8"/>
          <p:cNvCxnSpPr/>
          <p:nvPr/>
        </p:nvCxnSpPr>
        <p:spPr bwMode="auto">
          <a:xfrm rot="16200000" flipH="1">
            <a:off x="1571496" y="4720421"/>
            <a:ext cx="1506568" cy="230488"/>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spTree>
    <p:custDataLst>
      <p:tags r:id="rId1"/>
    </p:custDataLst>
    <p:extLst>
      <p:ext uri="{BB962C8B-B14F-4D97-AF65-F5344CB8AC3E}">
        <p14:creationId xmlns:p14="http://schemas.microsoft.com/office/powerpoint/2010/main" val="306800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705abce-5a7b-43da-a4c7-be65becddd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Junk Dimensions</a:t>
            </a:r>
          </a:p>
        </p:txBody>
      </p:sp>
      <p:sp>
        <p:nvSpPr>
          <p:cNvPr id="4" name="Content Placeholder 2"/>
          <p:cNvSpPr txBox="1">
            <a:spLocks/>
          </p:cNvSpPr>
          <p:nvPr/>
        </p:nvSpPr>
        <p:spPr>
          <a:xfrm>
            <a:off x="458788" y="4953485"/>
            <a:ext cx="8119156" cy="177166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Combine low-cardinality attributes that don’t belong in existing dimensions into a junk dimension</a:t>
            </a:r>
          </a:p>
          <a:p>
            <a:pPr lvl="0"/>
            <a:r>
              <a:rPr lang="en-GB" b="0" kern="0" dirty="0">
                <a:solidFill>
                  <a:srgbClr val="000000"/>
                </a:solidFill>
              </a:rPr>
              <a:t>Avoids creating many small dimension tables</a:t>
            </a:r>
            <a:endParaRPr lang="en-US" b="0" kern="0" dirty="0">
              <a:solidFill>
                <a:srgbClr val="000000"/>
              </a:solidFill>
            </a:endParaRPr>
          </a:p>
        </p:txBody>
      </p:sp>
      <p:graphicFrame>
        <p:nvGraphicFramePr>
          <p:cNvPr id="5" name="Content Placeholder 1" descr="The Junk Dimensions table shows columns for JunkKey, OutOfStockFlag, FreeShippingFlag and CreditOrDebit." title="Junk Dimensions Table"/>
          <p:cNvGraphicFramePr>
            <a:graphicFrameLocks/>
          </p:cNvGraphicFramePr>
          <p:nvPr>
            <p:extLst>
              <p:ext uri="{D42A27DB-BD31-4B8C-83A1-F6EECF244321}">
                <p14:modId xmlns:p14="http://schemas.microsoft.com/office/powerpoint/2010/main" val="3234117274"/>
              </p:ext>
            </p:extLst>
          </p:nvPr>
        </p:nvGraphicFramePr>
        <p:xfrm>
          <a:off x="478241" y="1322960"/>
          <a:ext cx="7498189" cy="3271520"/>
        </p:xfrm>
        <a:graphic>
          <a:graphicData uri="http://schemas.openxmlformats.org/drawingml/2006/table">
            <a:tbl>
              <a:tblPr firstRow="1" bandRow="1">
                <a:tableStyleId>{21E4AEA4-8DFA-4A89-87EB-49C32662AFE0}</a:tableStyleId>
              </a:tblPr>
              <a:tblGrid>
                <a:gridCol w="1051243">
                  <a:extLst>
                    <a:ext uri="{9D8B030D-6E8A-4147-A177-3AD203B41FA5}">
                      <a16:colId xmlns:a16="http://schemas.microsoft.com/office/drawing/2014/main" val="20000"/>
                    </a:ext>
                  </a:extLst>
                </a:gridCol>
                <a:gridCol w="2097546">
                  <a:extLst>
                    <a:ext uri="{9D8B030D-6E8A-4147-A177-3AD203B41FA5}">
                      <a16:colId xmlns:a16="http://schemas.microsoft.com/office/drawing/2014/main" val="20001"/>
                    </a:ext>
                  </a:extLst>
                </a:gridCol>
                <a:gridCol w="1933216">
                  <a:extLst>
                    <a:ext uri="{9D8B030D-6E8A-4147-A177-3AD203B41FA5}">
                      <a16:colId xmlns:a16="http://schemas.microsoft.com/office/drawing/2014/main" val="20002"/>
                    </a:ext>
                  </a:extLst>
                </a:gridCol>
                <a:gridCol w="2416184">
                  <a:extLst>
                    <a:ext uri="{9D8B030D-6E8A-4147-A177-3AD203B41FA5}">
                      <a16:colId xmlns:a16="http://schemas.microsoft.com/office/drawing/2014/main" val="20003"/>
                    </a:ext>
                  </a:extLst>
                </a:gridCol>
              </a:tblGrid>
              <a:tr h="215963">
                <a:tc>
                  <a:txBody>
                    <a:bodyPr/>
                    <a:lstStyle/>
                    <a:p>
                      <a:r>
                        <a:rPr lang="en-GB" sz="1400" b="1" kern="1200" dirty="0">
                          <a:solidFill>
                            <a:schemeClr val="lt1"/>
                          </a:solidFill>
                          <a:latin typeface="+mn-lt"/>
                          <a:ea typeface="+mn-ea"/>
                          <a:cs typeface="+mn-cs"/>
                        </a:rPr>
                        <a:t>JunkKey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OutOfStockFlag</a:t>
                      </a:r>
                      <a:endParaRPr lang="en-US" sz="1400" b="1" kern="1200" dirty="0">
                        <a:solidFill>
                          <a:schemeClr val="lt1"/>
                        </a:solidFill>
                        <a:latin typeface="+mn-lt"/>
                        <a:ea typeface="+mn-ea"/>
                        <a:cs typeface="+mn-cs"/>
                      </a:endParaRPr>
                    </a:p>
                  </a:txBody>
                  <a:tcPr/>
                </a:tc>
                <a:tc>
                  <a:txBody>
                    <a:bodyPr/>
                    <a:lstStyle/>
                    <a:p>
                      <a:r>
                        <a:rPr lang="en-GB" sz="1400" dirty="0"/>
                        <a:t>FreeShippingFlag</a:t>
                      </a:r>
                      <a:endParaRPr lang="en-US" sz="1400" dirty="0"/>
                    </a:p>
                  </a:txBody>
                  <a:tcPr/>
                </a:tc>
                <a:tc>
                  <a:txBody>
                    <a:bodyPr/>
                    <a:lstStyle/>
                    <a:p>
                      <a:r>
                        <a:rPr lang="en-GB" sz="1400" dirty="0"/>
                        <a:t>CreditOrDebit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a:t>1</a:t>
                      </a:r>
                      <a:endParaRPr lang="en-US" sz="1400" dirty="0"/>
                    </a:p>
                  </a:txBody>
                  <a:tcPr/>
                </a:tc>
                <a:tc>
                  <a:txBody>
                    <a:bodyPr/>
                    <a:lstStyle/>
                    <a:p>
                      <a:r>
                        <a:rPr lang="en-GB" sz="1400" dirty="0"/>
                        <a:t>Credit</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a:t>1</a:t>
                      </a:r>
                      <a:endParaRPr lang="en-US" sz="1400" dirty="0"/>
                    </a:p>
                  </a:txBody>
                  <a:tcPr/>
                </a:tc>
                <a:tc>
                  <a:txBody>
                    <a:bodyPr/>
                    <a:lstStyle/>
                    <a:p>
                      <a:r>
                        <a:rPr lang="en-GB" sz="1400" dirty="0"/>
                        <a:t>Debit</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a:t>0</a:t>
                      </a:r>
                      <a:endParaRPr lang="en-US" sz="1400" dirty="0"/>
                    </a:p>
                  </a:txBody>
                  <a:tcPr/>
                </a:tc>
                <a:tc>
                  <a:txBody>
                    <a:bodyPr/>
                    <a:lstStyle/>
                    <a:p>
                      <a:r>
                        <a:rPr lang="en-GB" sz="1400" dirty="0"/>
                        <a:t>Credit</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a:solidFill>
                            <a:schemeClr val="dk1"/>
                          </a:solidFill>
                          <a:latin typeface="+mn-lt"/>
                          <a:ea typeface="+mn-ea"/>
                          <a:cs typeface="+mn-cs"/>
                        </a:rPr>
                        <a:t>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a:t>0</a:t>
                      </a:r>
                      <a:endParaRPr lang="en-US" sz="1400" dirty="0"/>
                    </a:p>
                  </a:txBody>
                  <a:tcPr/>
                </a:tc>
                <a:tc>
                  <a:txBody>
                    <a:bodyPr/>
                    <a:lstStyle/>
                    <a:p>
                      <a:r>
                        <a:rPr lang="en-GB" sz="1400" dirty="0"/>
                        <a:t>Debit</a:t>
                      </a:r>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a:solidFill>
                            <a:schemeClr val="dk1"/>
                          </a:solidFill>
                          <a:latin typeface="+mn-lt"/>
                          <a:ea typeface="+mn-ea"/>
                          <a:cs typeface="+mn-cs"/>
                        </a:rPr>
                        <a:t>5</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a:t>1</a:t>
                      </a:r>
                      <a:endParaRPr lang="en-US" sz="1400" dirty="0"/>
                    </a:p>
                  </a:txBody>
                  <a:tcPr/>
                </a:tc>
                <a:tc>
                  <a:txBody>
                    <a:bodyPr/>
                    <a:lstStyle/>
                    <a:p>
                      <a:r>
                        <a:rPr lang="en-GB" sz="1400" dirty="0"/>
                        <a:t>Credit</a:t>
                      </a:r>
                      <a:endParaRPr lang="en-US" sz="1400" dirty="0"/>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a:solidFill>
                            <a:schemeClr val="dk1"/>
                          </a:solidFill>
                          <a:latin typeface="+mn-lt"/>
                          <a:ea typeface="+mn-ea"/>
                          <a:cs typeface="+mn-cs"/>
                        </a:rPr>
                        <a:t>6</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a:t>1</a:t>
                      </a:r>
                      <a:endParaRPr lang="en-US" sz="1400" dirty="0"/>
                    </a:p>
                  </a:txBody>
                  <a:tcPr/>
                </a:tc>
                <a:tc>
                  <a:txBody>
                    <a:bodyPr/>
                    <a:lstStyle/>
                    <a:p>
                      <a:r>
                        <a:rPr lang="en-GB" sz="1400" dirty="0"/>
                        <a:t>Debit</a:t>
                      </a:r>
                      <a:endParaRPr lang="en-US" sz="1400" dirty="0"/>
                    </a:p>
                  </a:txBody>
                  <a:tcPr/>
                </a:tc>
                <a:extLst>
                  <a:ext uri="{0D108BD9-81ED-4DB2-BD59-A6C34878D82A}">
                    <a16:rowId xmlns:a16="http://schemas.microsoft.com/office/drawing/2014/main" val="10006"/>
                  </a:ext>
                </a:extLst>
              </a:tr>
              <a:tr h="370840">
                <a:tc>
                  <a:txBody>
                    <a:bodyPr/>
                    <a:lstStyle/>
                    <a:p>
                      <a:pPr marL="0" algn="l" defTabSz="914400" rtl="0" eaLnBrk="1" latinLnBrk="0" hangingPunct="1"/>
                      <a:r>
                        <a:rPr lang="en-GB" sz="1400" kern="1200" dirty="0">
                          <a:solidFill>
                            <a:schemeClr val="dk1"/>
                          </a:solidFill>
                          <a:latin typeface="+mn-lt"/>
                          <a:ea typeface="+mn-ea"/>
                          <a:cs typeface="+mn-cs"/>
                        </a:rPr>
                        <a:t>7</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a:t>0</a:t>
                      </a:r>
                      <a:endParaRPr lang="en-US" sz="1400" dirty="0"/>
                    </a:p>
                  </a:txBody>
                  <a:tcPr/>
                </a:tc>
                <a:tc>
                  <a:txBody>
                    <a:bodyPr/>
                    <a:lstStyle/>
                    <a:p>
                      <a:r>
                        <a:rPr lang="en-GB" sz="1400" dirty="0"/>
                        <a:t>Credit</a:t>
                      </a:r>
                      <a:endParaRPr lang="en-US" sz="1400" dirty="0"/>
                    </a:p>
                  </a:txBody>
                  <a:tcPr/>
                </a:tc>
                <a:extLst>
                  <a:ext uri="{0D108BD9-81ED-4DB2-BD59-A6C34878D82A}">
                    <a16:rowId xmlns:a16="http://schemas.microsoft.com/office/drawing/2014/main" val="10007"/>
                  </a:ext>
                </a:extLst>
              </a:tr>
              <a:tr h="370840">
                <a:tc>
                  <a:txBody>
                    <a:bodyPr/>
                    <a:lstStyle/>
                    <a:p>
                      <a:pPr marL="0" algn="l" defTabSz="914400" rtl="0" eaLnBrk="1" latinLnBrk="0" hangingPunct="1"/>
                      <a:r>
                        <a:rPr lang="en-GB" sz="1400" kern="1200" dirty="0">
                          <a:solidFill>
                            <a:schemeClr val="dk1"/>
                          </a:solidFill>
                          <a:latin typeface="+mn-lt"/>
                          <a:ea typeface="+mn-ea"/>
                          <a:cs typeface="+mn-cs"/>
                        </a:rPr>
                        <a:t>8</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a:t>0</a:t>
                      </a:r>
                      <a:endParaRPr lang="en-US" sz="1400" dirty="0"/>
                    </a:p>
                  </a:txBody>
                  <a:tcPr/>
                </a:tc>
                <a:tc>
                  <a:txBody>
                    <a:bodyPr/>
                    <a:lstStyle/>
                    <a:p>
                      <a:r>
                        <a:rPr lang="en-GB" sz="1400" dirty="0"/>
                        <a:t>Debit</a:t>
                      </a:r>
                      <a:endParaRPr lang="en-US" sz="1400" dirty="0"/>
                    </a:p>
                  </a:txBody>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208292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Designing Fact Tables</a:t>
            </a:r>
          </a:p>
        </p:txBody>
      </p:sp>
      <p:sp>
        <p:nvSpPr>
          <p:cNvPr id="3" name="Text Placeholder 2"/>
          <p:cNvSpPr>
            <a:spLocks noGrp="1"/>
          </p:cNvSpPr>
          <p:nvPr>
            <p:ph type="body" idx="1"/>
          </p:nvPr>
        </p:nvSpPr>
        <p:spPr/>
        <p:txBody>
          <a:bodyPr/>
          <a:lstStyle/>
          <a:p>
            <a:r>
              <a:rPr lang="en-GB" dirty="0"/>
              <a:t>Fact Table Columns
Types of Measure
Types of Fact Table</a:t>
            </a:r>
          </a:p>
        </p:txBody>
      </p:sp>
    </p:spTree>
    <p:custDataLst>
      <p:tags r:id="rId1"/>
    </p:custDataLst>
    <p:extLst>
      <p:ext uri="{BB962C8B-B14F-4D97-AF65-F5344CB8AC3E}">
        <p14:creationId xmlns:p14="http://schemas.microsoft.com/office/powerpoint/2010/main" val="281657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 Table Columns</a:t>
            </a:r>
          </a:p>
        </p:txBody>
      </p:sp>
      <p:sp>
        <p:nvSpPr>
          <p:cNvPr id="4" name="Content Placeholder 2"/>
          <p:cNvSpPr txBox="1">
            <a:spLocks/>
          </p:cNvSpPr>
          <p:nvPr/>
        </p:nvSpPr>
        <p:spPr>
          <a:xfrm>
            <a:off x="458788" y="99581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Dimension Keys</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Measures</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Degenerate Dimensions</a:t>
            </a:r>
            <a:endParaRPr lang="en-US" b="0" kern="0" dirty="0">
              <a:solidFill>
                <a:srgbClr val="000000"/>
              </a:solidFill>
            </a:endParaRPr>
          </a:p>
        </p:txBody>
      </p:sp>
      <p:graphicFrame>
        <p:nvGraphicFramePr>
          <p:cNvPr id="5" name="Content Placeholder 1" descr="The Dimension Keys table shows columns for OrderDateKey, ProductKey, CustomerKey, OrderNo, Qty and SalesAmount." title="Dimension Keys Table"/>
          <p:cNvGraphicFramePr>
            <a:graphicFrameLocks/>
          </p:cNvGraphicFramePr>
          <p:nvPr>
            <p:extLst>
              <p:ext uri="{D42A27DB-BD31-4B8C-83A1-F6EECF244321}">
                <p14:modId xmlns:p14="http://schemas.microsoft.com/office/powerpoint/2010/main" val="1179153786"/>
              </p:ext>
            </p:extLst>
          </p:nvPr>
        </p:nvGraphicFramePr>
        <p:xfrm>
          <a:off x="709454" y="1449079"/>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i="1" kern="1200" dirty="0">
                          <a:solidFill>
                            <a:schemeClr val="tx1"/>
                          </a:solidFill>
                          <a:latin typeface="+mn-lt"/>
                          <a:ea typeface="+mn-ea"/>
                          <a:cs typeface="+mn-cs"/>
                        </a:rPr>
                        <a:t>OrderDateKey</a:t>
                      </a:r>
                      <a:endParaRPr lang="en-US" sz="1400" b="1" i="1" kern="1200" dirty="0">
                        <a:solidFill>
                          <a:schemeClr val="tx1"/>
                        </a:solidFill>
                        <a:latin typeface="+mn-lt"/>
                        <a:ea typeface="+mn-ea"/>
                        <a:cs typeface="+mn-cs"/>
                      </a:endParaRPr>
                    </a:p>
                  </a:txBody>
                  <a:tcPr/>
                </a:tc>
                <a:tc>
                  <a:txBody>
                    <a:bodyPr/>
                    <a:lstStyle/>
                    <a:p>
                      <a:r>
                        <a:rPr lang="en-GB" sz="1400" b="1" i="1" kern="1200" dirty="0">
                          <a:solidFill>
                            <a:schemeClr val="tx1"/>
                          </a:solidFill>
                          <a:latin typeface="+mn-lt"/>
                          <a:ea typeface="+mn-ea"/>
                          <a:cs typeface="+mn-cs"/>
                        </a:rPr>
                        <a:t>ProductKey</a:t>
                      </a:r>
                      <a:endParaRPr lang="en-US" sz="1400" b="1" i="1" kern="1200" dirty="0">
                        <a:solidFill>
                          <a:schemeClr val="tx1"/>
                        </a:solidFill>
                        <a:latin typeface="+mn-lt"/>
                        <a:ea typeface="+mn-ea"/>
                        <a:cs typeface="+mn-cs"/>
                      </a:endParaRPr>
                    </a:p>
                  </a:txBody>
                  <a:tcPr/>
                </a:tc>
                <a:tc>
                  <a:txBody>
                    <a:bodyPr/>
                    <a:lstStyle/>
                    <a:p>
                      <a:r>
                        <a:rPr lang="en-GB" sz="1400" b="1" i="1" dirty="0">
                          <a:solidFill>
                            <a:schemeClr val="tx1"/>
                          </a:solidFill>
                        </a:rPr>
                        <a:t>CustomerKey</a:t>
                      </a:r>
                      <a:endParaRPr lang="en-US" sz="1400" b="1" i="1" dirty="0">
                        <a:solidFill>
                          <a:schemeClr val="tx1"/>
                        </a:solidFill>
                      </a:endParaRPr>
                    </a:p>
                  </a:txBody>
                  <a:tcPr/>
                </a:tc>
                <a:tc>
                  <a:txBody>
                    <a:bodyPr/>
                    <a:lstStyle/>
                    <a:p>
                      <a:r>
                        <a:rPr lang="en-GB" sz="1400" dirty="0"/>
                        <a:t>OrderNo</a:t>
                      </a:r>
                      <a:endParaRPr lang="en-US" sz="1400" dirty="0"/>
                    </a:p>
                  </a:txBody>
                  <a:tcPr/>
                </a:tc>
                <a:tc>
                  <a:txBody>
                    <a:bodyPr/>
                    <a:lstStyle/>
                    <a:p>
                      <a:r>
                        <a:rPr lang="en-GB" sz="1400" dirty="0"/>
                        <a:t>Qty</a:t>
                      </a:r>
                      <a:endParaRPr lang="en-US" sz="1400" dirty="0"/>
                    </a:p>
                  </a:txBody>
                  <a:tcPr/>
                </a:tc>
                <a:tc>
                  <a:txBody>
                    <a:bodyPr/>
                    <a:lstStyle/>
                    <a:p>
                      <a:r>
                        <a:rPr lang="en-GB" sz="1400" dirty="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b="1" i="1" kern="1200" dirty="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a:solidFill>
                            <a:schemeClr val="tx1"/>
                          </a:solidFill>
                          <a:latin typeface="+mn-lt"/>
                          <a:ea typeface="+mn-ea"/>
                          <a:cs typeface="+mn-cs"/>
                        </a:rPr>
                        <a:t>25</a:t>
                      </a:r>
                      <a:endParaRPr lang="en-US" sz="1400" b="1" i="1" kern="1200" dirty="0">
                        <a:solidFill>
                          <a:schemeClr val="tx1"/>
                        </a:solidFill>
                        <a:latin typeface="+mn-lt"/>
                        <a:ea typeface="+mn-ea"/>
                        <a:cs typeface="+mn-cs"/>
                      </a:endParaRPr>
                    </a:p>
                  </a:txBody>
                  <a:tcPr/>
                </a:tc>
                <a:tc>
                  <a:txBody>
                    <a:bodyPr/>
                    <a:lstStyle/>
                    <a:p>
                      <a:r>
                        <a:rPr lang="en-GB" sz="1400" b="1" i="1" dirty="0">
                          <a:solidFill>
                            <a:schemeClr val="tx1"/>
                          </a:solidFill>
                        </a:rPr>
                        <a:t>120</a:t>
                      </a:r>
                      <a:endParaRPr lang="en-US" sz="1400" b="1" i="1" dirty="0">
                        <a:solidFill>
                          <a:schemeClr val="tx1"/>
                        </a:solidFill>
                      </a:endParaRPr>
                    </a:p>
                  </a:txBody>
                  <a:tcPr/>
                </a:tc>
                <a:tc>
                  <a:txBody>
                    <a:bodyPr/>
                    <a:lstStyle/>
                    <a:p>
                      <a:r>
                        <a:rPr lang="en-GB" sz="1400" dirty="0"/>
                        <a:t>1000</a:t>
                      </a:r>
                      <a:endParaRPr lang="en-US" sz="1400" dirty="0"/>
                    </a:p>
                  </a:txBody>
                  <a:tcPr/>
                </a:tc>
                <a:tc>
                  <a:txBody>
                    <a:bodyPr/>
                    <a:lstStyle/>
                    <a:p>
                      <a:r>
                        <a:rPr lang="en-GB" sz="1400" dirty="0"/>
                        <a:t>1</a:t>
                      </a:r>
                      <a:endParaRPr lang="en-US" sz="1400" dirty="0"/>
                    </a:p>
                  </a:txBody>
                  <a:tcPr/>
                </a:tc>
                <a:tc>
                  <a:txBody>
                    <a:bodyPr/>
                    <a:lstStyle/>
                    <a:p>
                      <a:r>
                        <a:rPr lang="en-GB" sz="1400" dirty="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b="1" i="1" kern="1200" dirty="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a:solidFill>
                            <a:schemeClr val="tx1"/>
                          </a:solidFill>
                          <a:latin typeface="+mn-lt"/>
                          <a:ea typeface="+mn-ea"/>
                          <a:cs typeface="+mn-cs"/>
                        </a:rPr>
                        <a:t>99</a:t>
                      </a:r>
                      <a:endParaRPr lang="en-US" sz="1400" b="1" i="1" kern="1200" dirty="0">
                        <a:solidFill>
                          <a:schemeClr val="tx1"/>
                        </a:solidFill>
                        <a:latin typeface="+mn-lt"/>
                        <a:ea typeface="+mn-ea"/>
                        <a:cs typeface="+mn-cs"/>
                      </a:endParaRPr>
                    </a:p>
                  </a:txBody>
                  <a:tcPr/>
                </a:tc>
                <a:tc>
                  <a:txBody>
                    <a:bodyPr/>
                    <a:lstStyle/>
                    <a:p>
                      <a:r>
                        <a:rPr lang="en-GB" sz="1400" b="1" i="1" dirty="0">
                          <a:solidFill>
                            <a:schemeClr val="tx1"/>
                          </a:solidFill>
                        </a:rPr>
                        <a:t>120</a:t>
                      </a:r>
                      <a:endParaRPr lang="en-US" sz="1400" b="1" i="1" dirty="0">
                        <a:solidFill>
                          <a:schemeClr val="tx1"/>
                        </a:solidFill>
                      </a:endParaRPr>
                    </a:p>
                  </a:txBody>
                  <a:tcPr/>
                </a:tc>
                <a:tc>
                  <a:txBody>
                    <a:bodyPr/>
                    <a:lstStyle/>
                    <a:p>
                      <a:r>
                        <a:rPr lang="en-GB" sz="1400" dirty="0"/>
                        <a:t>1000</a:t>
                      </a:r>
                      <a:endParaRPr lang="en-US" sz="1400" dirty="0"/>
                    </a:p>
                  </a:txBody>
                  <a:tcPr/>
                </a:tc>
                <a:tc>
                  <a:txBody>
                    <a:bodyPr/>
                    <a:lstStyle/>
                    <a:p>
                      <a:r>
                        <a:rPr lang="en-GB" sz="1400" dirty="0"/>
                        <a:t>2</a:t>
                      </a:r>
                      <a:endParaRPr lang="en-US" sz="1400" dirty="0"/>
                    </a:p>
                  </a:txBody>
                  <a:tcPr/>
                </a:tc>
                <a:tc>
                  <a:txBody>
                    <a:bodyPr/>
                    <a:lstStyle/>
                    <a:p>
                      <a:r>
                        <a:rPr lang="en-GB" sz="1400" dirty="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b="1" i="1" kern="1200" dirty="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a:solidFill>
                            <a:schemeClr val="tx1"/>
                          </a:solidFill>
                          <a:latin typeface="+mn-lt"/>
                          <a:ea typeface="+mn-ea"/>
                          <a:cs typeface="+mn-cs"/>
                        </a:rPr>
                        <a:t>25</a:t>
                      </a:r>
                      <a:endParaRPr lang="en-US" sz="1400" b="1" i="1" kern="1200" dirty="0">
                        <a:solidFill>
                          <a:schemeClr val="tx1"/>
                        </a:solidFill>
                        <a:latin typeface="+mn-lt"/>
                        <a:ea typeface="+mn-ea"/>
                        <a:cs typeface="+mn-cs"/>
                      </a:endParaRPr>
                    </a:p>
                  </a:txBody>
                  <a:tcPr/>
                </a:tc>
                <a:tc>
                  <a:txBody>
                    <a:bodyPr/>
                    <a:lstStyle/>
                    <a:p>
                      <a:r>
                        <a:rPr lang="en-GB" sz="1400" b="1" i="1" dirty="0">
                          <a:solidFill>
                            <a:schemeClr val="tx1"/>
                          </a:solidFill>
                        </a:rPr>
                        <a:t>178</a:t>
                      </a:r>
                      <a:endParaRPr lang="en-US" sz="1400" b="1" i="1" dirty="0">
                        <a:solidFill>
                          <a:schemeClr val="tx1"/>
                        </a:solidFill>
                      </a:endParaRPr>
                    </a:p>
                  </a:txBody>
                  <a:tcPr/>
                </a:tc>
                <a:tc>
                  <a:txBody>
                    <a:bodyPr/>
                    <a:lstStyle/>
                    <a:p>
                      <a:r>
                        <a:rPr lang="en-GB" sz="1400" dirty="0"/>
                        <a:t>1001</a:t>
                      </a:r>
                      <a:endParaRPr lang="en-US" sz="1400" dirty="0"/>
                    </a:p>
                  </a:txBody>
                  <a:tcPr/>
                </a:tc>
                <a:tc>
                  <a:txBody>
                    <a:bodyPr/>
                    <a:lstStyle/>
                    <a:p>
                      <a:r>
                        <a:rPr lang="en-GB" sz="1400" dirty="0"/>
                        <a:t>2</a:t>
                      </a:r>
                      <a:endParaRPr lang="en-US" sz="1400" dirty="0"/>
                    </a:p>
                  </a:txBody>
                  <a:tcPr/>
                </a:tc>
                <a:tc>
                  <a:txBody>
                    <a:bodyPr/>
                    <a:lstStyle/>
                    <a:p>
                      <a:r>
                        <a:rPr lang="en-GB" sz="1400" dirty="0"/>
                        <a:t>701.98</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6" name="Content Placeholder 1" descr="The Measures table shows columns for OrderDateKey, ProductKey, CustomerKey, OrderNo , Qty and SalesAmount." title="Measures Table"/>
          <p:cNvGraphicFramePr>
            <a:graphicFrameLocks/>
          </p:cNvGraphicFramePr>
          <p:nvPr>
            <p:extLst>
              <p:ext uri="{D42A27DB-BD31-4B8C-83A1-F6EECF244321}">
                <p14:modId xmlns:p14="http://schemas.microsoft.com/office/powerpoint/2010/main" val="1238107261"/>
              </p:ext>
            </p:extLst>
          </p:nvPr>
        </p:nvGraphicFramePr>
        <p:xfrm>
          <a:off x="719963" y="3351446"/>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CustomerKey</a:t>
                      </a:r>
                      <a:endParaRPr lang="en-US" sz="1400" b="1" kern="1200" dirty="0">
                        <a:solidFill>
                          <a:schemeClr val="lt1"/>
                        </a:solidFill>
                        <a:latin typeface="+mn-lt"/>
                        <a:ea typeface="+mn-ea"/>
                        <a:cs typeface="+mn-cs"/>
                      </a:endParaRPr>
                    </a:p>
                  </a:txBody>
                  <a:tcPr/>
                </a:tc>
                <a:tc>
                  <a:txBody>
                    <a:bodyPr/>
                    <a:lstStyle/>
                    <a:p>
                      <a:r>
                        <a:rPr lang="en-GB" sz="1400" dirty="0"/>
                        <a:t>OrderNo</a:t>
                      </a:r>
                      <a:endParaRPr lang="en-US" sz="1400" dirty="0"/>
                    </a:p>
                  </a:txBody>
                  <a:tcPr/>
                </a:tc>
                <a:tc>
                  <a:txBody>
                    <a:bodyPr/>
                    <a:lstStyle/>
                    <a:p>
                      <a:r>
                        <a:rPr lang="en-GB" sz="1400" b="1" i="1" dirty="0">
                          <a:solidFill>
                            <a:schemeClr val="tx1"/>
                          </a:solidFill>
                        </a:rPr>
                        <a:t>Qty</a:t>
                      </a:r>
                      <a:endParaRPr lang="en-US" sz="1400" b="1" i="1" dirty="0">
                        <a:solidFill>
                          <a:schemeClr val="tx1"/>
                        </a:solidFill>
                      </a:endParaRPr>
                    </a:p>
                  </a:txBody>
                  <a:tcPr/>
                </a:tc>
                <a:tc>
                  <a:txBody>
                    <a:bodyPr/>
                    <a:lstStyle/>
                    <a:p>
                      <a:r>
                        <a:rPr lang="en-GB" sz="1400" b="1" i="1" dirty="0">
                          <a:solidFill>
                            <a:schemeClr val="tx1"/>
                          </a:solidFill>
                        </a:rPr>
                        <a:t>SalesAmount</a:t>
                      </a:r>
                      <a:endParaRPr lang="en-US" sz="1400" b="1" i="1" dirty="0">
                        <a:solidFill>
                          <a:schemeClr val="tx1"/>
                        </a:solidFill>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dirty="0"/>
                        <a:t>1000</a:t>
                      </a:r>
                      <a:endParaRPr lang="en-US" sz="1400" dirty="0"/>
                    </a:p>
                  </a:txBody>
                  <a:tcPr/>
                </a:tc>
                <a:tc>
                  <a:txBody>
                    <a:bodyPr/>
                    <a:lstStyle/>
                    <a:p>
                      <a:r>
                        <a:rPr lang="en-GB" sz="1400" b="1" i="1" dirty="0">
                          <a:solidFill>
                            <a:schemeClr val="tx1"/>
                          </a:solidFill>
                        </a:rPr>
                        <a:t>1</a:t>
                      </a:r>
                      <a:endParaRPr lang="en-US" sz="1400" b="1" i="1" dirty="0">
                        <a:solidFill>
                          <a:schemeClr val="tx1"/>
                        </a:solidFill>
                      </a:endParaRPr>
                    </a:p>
                  </a:txBody>
                  <a:tcPr/>
                </a:tc>
                <a:tc>
                  <a:txBody>
                    <a:bodyPr/>
                    <a:lstStyle/>
                    <a:p>
                      <a:r>
                        <a:rPr lang="en-GB" sz="1400" b="1" i="1" dirty="0">
                          <a:solidFill>
                            <a:schemeClr val="tx1"/>
                          </a:solidFill>
                        </a:rPr>
                        <a:t>350.99</a:t>
                      </a:r>
                      <a:endParaRPr lang="en-US" sz="1400" b="1" i="1" dirty="0">
                        <a:solidFill>
                          <a:schemeClr val="tx1"/>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dirty="0"/>
                        <a:t>1000</a:t>
                      </a:r>
                      <a:endParaRPr lang="en-US" sz="1400" dirty="0"/>
                    </a:p>
                  </a:txBody>
                  <a:tcPr/>
                </a:tc>
                <a:tc>
                  <a:txBody>
                    <a:bodyPr/>
                    <a:lstStyle/>
                    <a:p>
                      <a:r>
                        <a:rPr lang="en-GB" sz="1400" b="1" i="1" dirty="0">
                          <a:solidFill>
                            <a:schemeClr val="tx1"/>
                          </a:solidFill>
                        </a:rPr>
                        <a:t>2</a:t>
                      </a:r>
                      <a:endParaRPr lang="en-US" sz="1400" b="1" i="1" dirty="0">
                        <a:solidFill>
                          <a:schemeClr val="tx1"/>
                        </a:solidFill>
                      </a:endParaRPr>
                    </a:p>
                  </a:txBody>
                  <a:tcPr/>
                </a:tc>
                <a:tc>
                  <a:txBody>
                    <a:bodyPr/>
                    <a:lstStyle/>
                    <a:p>
                      <a:r>
                        <a:rPr lang="en-GB" sz="1400" b="1" i="1" dirty="0">
                          <a:solidFill>
                            <a:schemeClr val="tx1"/>
                          </a:solidFill>
                        </a:rPr>
                        <a:t>6.98</a:t>
                      </a:r>
                      <a:endParaRPr lang="en-US" sz="1400" b="1" i="1" dirty="0">
                        <a:solidFill>
                          <a:schemeClr val="tx1"/>
                        </a:solidFill>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178</a:t>
                      </a:r>
                      <a:endParaRPr lang="en-US" sz="1400" kern="1200" dirty="0">
                        <a:solidFill>
                          <a:schemeClr val="dk1"/>
                        </a:solidFill>
                        <a:latin typeface="+mn-lt"/>
                        <a:ea typeface="+mn-ea"/>
                        <a:cs typeface="+mn-cs"/>
                      </a:endParaRPr>
                    </a:p>
                  </a:txBody>
                  <a:tcPr/>
                </a:tc>
                <a:tc>
                  <a:txBody>
                    <a:bodyPr/>
                    <a:lstStyle/>
                    <a:p>
                      <a:r>
                        <a:rPr lang="en-GB" sz="1400" dirty="0"/>
                        <a:t>1001</a:t>
                      </a:r>
                      <a:endParaRPr lang="en-US" sz="1400" dirty="0"/>
                    </a:p>
                  </a:txBody>
                  <a:tcPr/>
                </a:tc>
                <a:tc>
                  <a:txBody>
                    <a:bodyPr/>
                    <a:lstStyle/>
                    <a:p>
                      <a:r>
                        <a:rPr lang="en-GB" sz="1400" b="1" i="1" dirty="0">
                          <a:solidFill>
                            <a:schemeClr val="tx1"/>
                          </a:solidFill>
                        </a:rPr>
                        <a:t>2</a:t>
                      </a:r>
                      <a:endParaRPr lang="en-US" sz="1400" b="1" i="1" dirty="0">
                        <a:solidFill>
                          <a:schemeClr val="tx1"/>
                        </a:solidFill>
                      </a:endParaRPr>
                    </a:p>
                  </a:txBody>
                  <a:tcPr/>
                </a:tc>
                <a:tc>
                  <a:txBody>
                    <a:bodyPr/>
                    <a:lstStyle/>
                    <a:p>
                      <a:r>
                        <a:rPr lang="en-GB" sz="1400" b="1" i="1" dirty="0">
                          <a:solidFill>
                            <a:schemeClr val="tx1"/>
                          </a:solidFill>
                        </a:rPr>
                        <a:t>701.98</a:t>
                      </a:r>
                      <a:endParaRPr lang="en-US" sz="1400" b="1" i="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7" name="Content Placeholder 1" descr="The DegenerateDimensions table shows columns for OrderDateKey, ProductKey, CustomerKey, OrderNo, Qty and SalesAmount." title="Degenerate Dimensions Table"/>
          <p:cNvGraphicFramePr>
            <a:graphicFrameLocks/>
          </p:cNvGraphicFramePr>
          <p:nvPr>
            <p:extLst>
              <p:ext uri="{D42A27DB-BD31-4B8C-83A1-F6EECF244321}">
                <p14:modId xmlns:p14="http://schemas.microsoft.com/office/powerpoint/2010/main" val="2165504462"/>
              </p:ext>
            </p:extLst>
          </p:nvPr>
        </p:nvGraphicFramePr>
        <p:xfrm>
          <a:off x="698942" y="5269582"/>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CustomerKey</a:t>
                      </a:r>
                      <a:endParaRPr lang="en-US" sz="1400" b="1" kern="1200" dirty="0">
                        <a:solidFill>
                          <a:schemeClr val="lt1"/>
                        </a:solidFill>
                        <a:latin typeface="+mn-lt"/>
                        <a:ea typeface="+mn-ea"/>
                        <a:cs typeface="+mn-cs"/>
                      </a:endParaRPr>
                    </a:p>
                  </a:txBody>
                  <a:tcPr/>
                </a:tc>
                <a:tc>
                  <a:txBody>
                    <a:bodyPr/>
                    <a:lstStyle/>
                    <a:p>
                      <a:r>
                        <a:rPr lang="en-GB" sz="1400" b="1" i="1" dirty="0">
                          <a:solidFill>
                            <a:schemeClr val="tx1"/>
                          </a:solidFill>
                        </a:rPr>
                        <a:t>OrderNo</a:t>
                      </a:r>
                      <a:endParaRPr lang="en-US" sz="1400" b="1" i="1" dirty="0">
                        <a:solidFill>
                          <a:schemeClr val="tx1"/>
                        </a:solidFill>
                      </a:endParaRPr>
                    </a:p>
                  </a:txBody>
                  <a:tcPr/>
                </a:tc>
                <a:tc>
                  <a:txBody>
                    <a:bodyPr/>
                    <a:lstStyle/>
                    <a:p>
                      <a:r>
                        <a:rPr lang="en-GB" sz="1400" dirty="0"/>
                        <a:t>Qty</a:t>
                      </a:r>
                      <a:endParaRPr lang="en-US" sz="1400" dirty="0"/>
                    </a:p>
                  </a:txBody>
                  <a:tcPr/>
                </a:tc>
                <a:tc>
                  <a:txBody>
                    <a:bodyPr/>
                    <a:lstStyle/>
                    <a:p>
                      <a:r>
                        <a:rPr lang="en-GB" sz="1400" dirty="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b="1" i="1" dirty="0">
                          <a:solidFill>
                            <a:schemeClr val="tx1"/>
                          </a:solidFill>
                        </a:rPr>
                        <a:t>1000</a:t>
                      </a:r>
                      <a:endParaRPr lang="en-US" sz="1400" b="1" i="1" dirty="0">
                        <a:solidFill>
                          <a:schemeClr val="tx1"/>
                        </a:solidFill>
                      </a:endParaRPr>
                    </a:p>
                  </a:txBody>
                  <a:tcPr/>
                </a:tc>
                <a:tc>
                  <a:txBody>
                    <a:bodyPr/>
                    <a:lstStyle/>
                    <a:p>
                      <a:r>
                        <a:rPr lang="en-GB" sz="1400" dirty="0"/>
                        <a:t>1</a:t>
                      </a:r>
                      <a:endParaRPr lang="en-US" sz="1400" dirty="0"/>
                    </a:p>
                  </a:txBody>
                  <a:tcPr/>
                </a:tc>
                <a:tc>
                  <a:txBody>
                    <a:bodyPr/>
                    <a:lstStyle/>
                    <a:p>
                      <a:r>
                        <a:rPr lang="en-GB" sz="1400" dirty="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b="1" i="1" dirty="0">
                          <a:solidFill>
                            <a:schemeClr val="tx1"/>
                          </a:solidFill>
                        </a:rPr>
                        <a:t>1000</a:t>
                      </a:r>
                      <a:endParaRPr lang="en-US" sz="1400" b="1" i="1" dirty="0">
                        <a:solidFill>
                          <a:schemeClr val="tx1"/>
                        </a:solidFill>
                      </a:endParaRPr>
                    </a:p>
                  </a:txBody>
                  <a:tcPr/>
                </a:tc>
                <a:tc>
                  <a:txBody>
                    <a:bodyPr/>
                    <a:lstStyle/>
                    <a:p>
                      <a:r>
                        <a:rPr lang="en-GB" sz="1400" dirty="0"/>
                        <a:t>2</a:t>
                      </a:r>
                      <a:endParaRPr lang="en-US" sz="1400" dirty="0"/>
                    </a:p>
                  </a:txBody>
                  <a:tcPr/>
                </a:tc>
                <a:tc>
                  <a:txBody>
                    <a:bodyPr/>
                    <a:lstStyle/>
                    <a:p>
                      <a:r>
                        <a:rPr lang="en-GB" sz="1400" dirty="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178</a:t>
                      </a:r>
                      <a:endParaRPr lang="en-US" sz="1400" kern="1200" dirty="0">
                        <a:solidFill>
                          <a:schemeClr val="dk1"/>
                        </a:solidFill>
                        <a:latin typeface="+mn-lt"/>
                        <a:ea typeface="+mn-ea"/>
                        <a:cs typeface="+mn-cs"/>
                      </a:endParaRPr>
                    </a:p>
                  </a:txBody>
                  <a:tcPr/>
                </a:tc>
                <a:tc>
                  <a:txBody>
                    <a:bodyPr/>
                    <a:lstStyle/>
                    <a:p>
                      <a:r>
                        <a:rPr lang="en-GB" sz="1400" b="1" i="1" dirty="0">
                          <a:solidFill>
                            <a:schemeClr val="tx1"/>
                          </a:solidFill>
                        </a:rPr>
                        <a:t>1001</a:t>
                      </a:r>
                      <a:endParaRPr lang="en-US" sz="1400" b="1" i="1" dirty="0">
                        <a:solidFill>
                          <a:schemeClr val="tx1"/>
                        </a:solidFill>
                      </a:endParaRPr>
                    </a:p>
                  </a:txBody>
                  <a:tcPr/>
                </a:tc>
                <a:tc>
                  <a:txBody>
                    <a:bodyPr/>
                    <a:lstStyle/>
                    <a:p>
                      <a:r>
                        <a:rPr lang="en-GB" sz="1400" dirty="0"/>
                        <a:t>2</a:t>
                      </a:r>
                      <a:endParaRPr lang="en-US" sz="1400" dirty="0"/>
                    </a:p>
                  </a:txBody>
                  <a:tcPr/>
                </a:tc>
                <a:tc>
                  <a:txBody>
                    <a:bodyPr/>
                    <a:lstStyle/>
                    <a:p>
                      <a:r>
                        <a:rPr lang="en-GB" sz="1400" dirty="0"/>
                        <a:t>701.98</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9522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GB" dirty="0"/>
              <a:t>Data Warehouse Design Overview
Designing Dimension Tables
Designing Fact Tables
Physical Design for a Data Warehouse</a:t>
            </a:r>
          </a:p>
        </p:txBody>
      </p:sp>
    </p:spTree>
    <p:custDataLst>
      <p:tags r:id="rId1"/>
    </p:custDataLst>
    <p:extLst>
      <p:ext uri="{BB962C8B-B14F-4D97-AF65-F5344CB8AC3E}">
        <p14:creationId xmlns:p14="http://schemas.microsoft.com/office/powerpoint/2010/main" val="246205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Measure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Additive</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Semi-Additive</a:t>
            </a:r>
          </a:p>
          <a:p>
            <a:pPr lvl="0"/>
            <a:endParaRPr lang="en-GB" b="0" kern="0" dirty="0">
              <a:solidFill>
                <a:srgbClr val="000000"/>
              </a:solidFill>
            </a:endParaRPr>
          </a:p>
          <a:p>
            <a:pPr lvl="0"/>
            <a:endParaRPr lang="en-GB" b="0" kern="0" dirty="0">
              <a:solidFill>
                <a:srgbClr val="000000"/>
              </a:solidFill>
            </a:endParaRPr>
          </a:p>
          <a:p>
            <a:pPr lvl="0"/>
            <a:endParaRPr lang="en-GB" sz="2400" b="0" kern="0" dirty="0">
              <a:solidFill>
                <a:srgbClr val="000000"/>
              </a:solidFill>
            </a:endParaRPr>
          </a:p>
          <a:p>
            <a:pPr lvl="0"/>
            <a:r>
              <a:rPr lang="en-GB" b="0" kern="0" dirty="0">
                <a:solidFill>
                  <a:srgbClr val="000000"/>
                </a:solidFill>
              </a:rPr>
              <a:t>Non-Additive</a:t>
            </a:r>
            <a:endParaRPr lang="en-US" b="0" kern="0" dirty="0">
              <a:solidFill>
                <a:srgbClr val="000000"/>
              </a:solidFill>
            </a:endParaRPr>
          </a:p>
        </p:txBody>
      </p:sp>
      <p:graphicFrame>
        <p:nvGraphicFramePr>
          <p:cNvPr id="5" name="Content Placeholder 1" descr="The Additive Table shows columns for OrderDateKey, ProductKey, CustomerKey and SalesAmount." title="Additive Table"/>
          <p:cNvGraphicFramePr>
            <a:graphicFrameLocks/>
          </p:cNvGraphicFramePr>
          <p:nvPr>
            <p:extLst>
              <p:ext uri="{D42A27DB-BD31-4B8C-83A1-F6EECF244321}">
                <p14:modId xmlns:p14="http://schemas.microsoft.com/office/powerpoint/2010/main" val="2120181613"/>
              </p:ext>
            </p:extLst>
          </p:nvPr>
        </p:nvGraphicFramePr>
        <p:xfrm>
          <a:off x="1040530" y="1475646"/>
          <a:ext cx="6167122"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556068">
                  <a:extLst>
                    <a:ext uri="{9D8B030D-6E8A-4147-A177-3AD203B41FA5}">
                      <a16:colId xmlns:a16="http://schemas.microsoft.com/office/drawing/2014/main" val="20003"/>
                    </a:ext>
                  </a:extLst>
                </a:gridCol>
              </a:tblGrid>
              <a:tr h="215963">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a:t>CustomerKey</a:t>
                      </a:r>
                      <a:endParaRPr lang="en-US" sz="1400" dirty="0"/>
                    </a:p>
                  </a:txBody>
                  <a:tcPr/>
                </a:tc>
                <a:tc>
                  <a:txBody>
                    <a:bodyPr/>
                    <a:lstStyle/>
                    <a:p>
                      <a:r>
                        <a:rPr lang="en-GB" sz="1400" dirty="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120</a:t>
                      </a:r>
                      <a:endParaRPr lang="en-US" sz="1400" dirty="0"/>
                    </a:p>
                  </a:txBody>
                  <a:tcPr/>
                </a:tc>
                <a:tc>
                  <a:txBody>
                    <a:bodyPr/>
                    <a:lstStyle/>
                    <a:p>
                      <a:r>
                        <a:rPr lang="en-GB" sz="1400" dirty="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a:t>120</a:t>
                      </a:r>
                      <a:endParaRPr lang="en-US" sz="1400" dirty="0"/>
                    </a:p>
                  </a:txBody>
                  <a:tcPr/>
                </a:tc>
                <a:tc>
                  <a:txBody>
                    <a:bodyPr/>
                    <a:lstStyle/>
                    <a:p>
                      <a:r>
                        <a:rPr lang="en-GB" sz="1400" dirty="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178</a:t>
                      </a:r>
                      <a:endParaRPr lang="en-US" sz="1400" dirty="0"/>
                    </a:p>
                  </a:txBody>
                  <a:tcPr/>
                </a:tc>
                <a:tc>
                  <a:txBody>
                    <a:bodyPr/>
                    <a:lstStyle/>
                    <a:p>
                      <a:r>
                        <a:rPr lang="en-GB" sz="1400" dirty="0"/>
                        <a:t>701.98</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6" name="Content Placeholder 1" descr="The Semi-Additive table shows columns for Datekey, ProductKey and StockCount." title="Semi-Additive Table"/>
          <p:cNvGraphicFramePr>
            <a:graphicFrameLocks/>
          </p:cNvGraphicFramePr>
          <p:nvPr>
            <p:extLst>
              <p:ext uri="{D42A27DB-BD31-4B8C-83A1-F6EECF244321}">
                <p14:modId xmlns:p14="http://schemas.microsoft.com/office/powerpoint/2010/main" val="2076642123"/>
              </p:ext>
            </p:extLst>
          </p:nvPr>
        </p:nvGraphicFramePr>
        <p:xfrm>
          <a:off x="1697427" y="3398743"/>
          <a:ext cx="4611054"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tblGrid>
              <a:tr h="215963">
                <a:tc>
                  <a:txBody>
                    <a:bodyPr/>
                    <a:lstStyle/>
                    <a:p>
                      <a:r>
                        <a:rPr lang="en-GB" sz="1400" b="1" kern="1200" dirty="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a:t>StockCount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23</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a:t>118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22</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7" name="Content Placeholder 1" descr="The Non-Additive table shows columns forOrderDateKey, ProductKey, CustomerKey and ProfitMargin." title="Non-Additive Table"/>
          <p:cNvGraphicFramePr>
            <a:graphicFrameLocks/>
          </p:cNvGraphicFramePr>
          <p:nvPr>
            <p:extLst>
              <p:ext uri="{D42A27DB-BD31-4B8C-83A1-F6EECF244321}">
                <p14:modId xmlns:p14="http://schemas.microsoft.com/office/powerpoint/2010/main" val="1741784913"/>
              </p:ext>
            </p:extLst>
          </p:nvPr>
        </p:nvGraphicFramePr>
        <p:xfrm>
          <a:off x="1161399" y="5314552"/>
          <a:ext cx="6167122"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556068">
                  <a:extLst>
                    <a:ext uri="{9D8B030D-6E8A-4147-A177-3AD203B41FA5}">
                      <a16:colId xmlns:a16="http://schemas.microsoft.com/office/drawing/2014/main" val="20003"/>
                    </a:ext>
                  </a:extLst>
                </a:gridCol>
              </a:tblGrid>
              <a:tr h="215963">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a:t>CustomerKey</a:t>
                      </a:r>
                      <a:endParaRPr lang="en-US" sz="1400" dirty="0"/>
                    </a:p>
                  </a:txBody>
                  <a:tcPr/>
                </a:tc>
                <a:tc>
                  <a:txBody>
                    <a:bodyPr/>
                    <a:lstStyle/>
                    <a:p>
                      <a:r>
                        <a:rPr lang="en-GB" sz="1400" dirty="0"/>
                        <a:t>ProfitMargin</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120</a:t>
                      </a:r>
                      <a:endParaRPr lang="en-US" sz="1400" dirty="0"/>
                    </a:p>
                  </a:txBody>
                  <a:tcPr/>
                </a:tc>
                <a:tc>
                  <a:txBody>
                    <a:bodyPr/>
                    <a:lstStyle/>
                    <a:p>
                      <a:r>
                        <a:rPr lang="en-GB" sz="1400" dirty="0"/>
                        <a:t>25</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a:t>120</a:t>
                      </a:r>
                      <a:endParaRPr lang="en-US" sz="1400" dirty="0"/>
                    </a:p>
                  </a:txBody>
                  <a:tcPr/>
                </a:tc>
                <a:tc>
                  <a:txBody>
                    <a:bodyPr/>
                    <a:lstStyle/>
                    <a:p>
                      <a:r>
                        <a:rPr lang="en-GB" sz="1400" dirty="0"/>
                        <a:t>22</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178</a:t>
                      </a:r>
                      <a:endParaRPr lang="en-US" sz="1400" dirty="0"/>
                    </a:p>
                  </a:txBody>
                  <a:tcPr/>
                </a:tc>
                <a:tc>
                  <a:txBody>
                    <a:bodyPr/>
                    <a:lstStyle/>
                    <a:p>
                      <a:r>
                        <a:rPr lang="en-GB" sz="1400" dirty="0"/>
                        <a:t>27</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5760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Fact Table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Transaction Fact Table</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sz="100" b="0" kern="0" dirty="0">
              <a:solidFill>
                <a:srgbClr val="000000"/>
              </a:solidFill>
            </a:endParaRPr>
          </a:p>
          <a:p>
            <a:pPr lvl="0"/>
            <a:r>
              <a:rPr lang="en-GB" b="0" kern="0" dirty="0">
                <a:solidFill>
                  <a:srgbClr val="000000"/>
                </a:solidFill>
              </a:rPr>
              <a:t>Periodic Snapshot Fact Table</a:t>
            </a:r>
          </a:p>
          <a:p>
            <a:pPr lvl="0"/>
            <a:endParaRPr lang="en-GB" b="0" kern="0" dirty="0">
              <a:solidFill>
                <a:srgbClr val="000000"/>
              </a:solidFill>
            </a:endParaRPr>
          </a:p>
          <a:p>
            <a:pPr lvl="0"/>
            <a:endParaRPr lang="en-GB" b="0" kern="0" dirty="0">
              <a:solidFill>
                <a:srgbClr val="000000"/>
              </a:solidFill>
            </a:endParaRPr>
          </a:p>
          <a:p>
            <a:pPr lvl="0"/>
            <a:endParaRPr lang="en-GB" sz="600" b="0" kern="0" dirty="0">
              <a:solidFill>
                <a:srgbClr val="000000"/>
              </a:solidFill>
            </a:endParaRPr>
          </a:p>
          <a:p>
            <a:pPr lvl="0"/>
            <a:r>
              <a:rPr lang="en-GB" b="0" kern="0" dirty="0">
                <a:solidFill>
                  <a:srgbClr val="000000"/>
                </a:solidFill>
              </a:rPr>
              <a:t>Accumulating Snapshot Fact Table</a:t>
            </a:r>
            <a:endParaRPr lang="en-US" b="0" kern="0" dirty="0">
              <a:solidFill>
                <a:srgbClr val="000000"/>
              </a:solidFill>
            </a:endParaRPr>
          </a:p>
        </p:txBody>
      </p:sp>
      <p:graphicFrame>
        <p:nvGraphicFramePr>
          <p:cNvPr id="5" name="Content Placeholder 1" descr="The Transaction Fact Table shows columns for OrderDateKey, ProductKey, CustomerKey, OrderNo, Qty, Cost and SalesAmount." title="Transaction Fact Table"/>
          <p:cNvGraphicFramePr>
            <a:graphicFrameLocks/>
          </p:cNvGraphicFramePr>
          <p:nvPr>
            <p:extLst>
              <p:ext uri="{D42A27DB-BD31-4B8C-83A1-F6EECF244321}">
                <p14:modId xmlns:p14="http://schemas.microsoft.com/office/powerpoint/2010/main" val="1566780161"/>
              </p:ext>
            </p:extLst>
          </p:nvPr>
        </p:nvGraphicFramePr>
        <p:xfrm>
          <a:off x="189192" y="1512143"/>
          <a:ext cx="8717601" cy="144780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873443">
                  <a:extLst>
                    <a:ext uri="{9D8B030D-6E8A-4147-A177-3AD203B41FA5}">
                      <a16:colId xmlns:a16="http://schemas.microsoft.com/office/drawing/2014/main" val="20005"/>
                    </a:ext>
                  </a:extLst>
                </a:gridCol>
                <a:gridCol w="1556068">
                  <a:extLst>
                    <a:ext uri="{9D8B030D-6E8A-4147-A177-3AD203B41FA5}">
                      <a16:colId xmlns:a16="http://schemas.microsoft.com/office/drawing/2014/main" val="20006"/>
                    </a:ext>
                  </a:extLst>
                </a:gridCol>
              </a:tblGrid>
              <a:tr h="215963">
                <a:tc>
                  <a:txBody>
                    <a:bodyPr/>
                    <a:lstStyle/>
                    <a:p>
                      <a:r>
                        <a:rPr lang="en-GB" sz="1600" b="1" kern="1200" baseline="0" dirty="0">
                          <a:solidFill>
                            <a:schemeClr val="lt1"/>
                          </a:solidFill>
                          <a:latin typeface="Segoe UI" panose="020B0502040204020203" pitchFamily="34" charset="0"/>
                          <a:ea typeface="+mn-ea"/>
                          <a:cs typeface="Segoe UI" panose="020B0502040204020203" pitchFamily="34" charset="0"/>
                        </a:rPr>
                        <a:t>OrderDateKey</a:t>
                      </a:r>
                      <a:endParaRPr lang="en-US" sz="1600" b="1" kern="1200" baseline="0" dirty="0">
                        <a:solidFill>
                          <a:schemeClr val="lt1"/>
                        </a:solidFill>
                        <a:latin typeface="Segoe UI" panose="020B0502040204020203" pitchFamily="34" charset="0"/>
                        <a:ea typeface="+mn-ea"/>
                        <a:cs typeface="Segoe UI" panose="020B0502040204020203" pitchFamily="34" charset="0"/>
                      </a:endParaRPr>
                    </a:p>
                  </a:txBody>
                  <a:tcPr/>
                </a:tc>
                <a:tc>
                  <a:txBody>
                    <a:bodyPr/>
                    <a:lstStyle/>
                    <a:p>
                      <a:r>
                        <a:rPr lang="en-GB" sz="1600" b="1" kern="1200" baseline="0" dirty="0">
                          <a:solidFill>
                            <a:schemeClr val="lt1"/>
                          </a:solidFill>
                          <a:latin typeface="Segoe UI" panose="020B0502040204020203" pitchFamily="34" charset="0"/>
                          <a:ea typeface="+mn-ea"/>
                          <a:cs typeface="+mn-cs"/>
                        </a:rPr>
                        <a:t>ProductKey</a:t>
                      </a:r>
                      <a:endParaRPr lang="en-US" sz="1600" b="1" kern="1200" baseline="0" dirty="0">
                        <a:solidFill>
                          <a:schemeClr val="lt1"/>
                        </a:solidFill>
                        <a:latin typeface="Segoe UI" panose="020B0502040204020203" pitchFamily="34" charset="0"/>
                        <a:ea typeface="+mn-ea"/>
                        <a:cs typeface="+mn-cs"/>
                      </a:endParaRPr>
                    </a:p>
                  </a:txBody>
                  <a:tcPr/>
                </a:tc>
                <a:tc>
                  <a:txBody>
                    <a:bodyPr/>
                    <a:lstStyle/>
                    <a:p>
                      <a:r>
                        <a:rPr lang="en-GB" sz="1600" baseline="0" dirty="0">
                          <a:latin typeface="Segoe UI" panose="020B0502040204020203" pitchFamily="34" charset="0"/>
                        </a:rPr>
                        <a:t>CustomerKey</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OrderNo</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Qty</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cs typeface="Segoe UI" panose="020B0502040204020203" pitchFamily="34" charset="0"/>
                        </a:rPr>
                        <a:t>Cost</a:t>
                      </a:r>
                      <a:endParaRPr lang="en-US" sz="1600" baseline="0" dirty="0">
                        <a:latin typeface="Segoe UI" panose="020B0502040204020203" pitchFamily="34" charset="0"/>
                        <a:cs typeface="Segoe UI" panose="020B0502040204020203" pitchFamily="34" charset="0"/>
                      </a:endParaRPr>
                    </a:p>
                  </a:txBody>
                  <a:tcPr/>
                </a:tc>
                <a:tc>
                  <a:txBody>
                    <a:bodyPr/>
                    <a:lstStyle/>
                    <a:p>
                      <a:r>
                        <a:rPr lang="en-GB" sz="1600" baseline="0" dirty="0">
                          <a:latin typeface="Segoe UI" panose="020B0502040204020203" pitchFamily="34" charset="0"/>
                          <a:cs typeface="Segoe UI" panose="020B0502040204020203" pitchFamily="34" charset="0"/>
                        </a:rPr>
                        <a:t>SalesAmount</a:t>
                      </a:r>
                      <a:endParaRPr lang="en-US" sz="1600" baseline="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25</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a:latin typeface="Segoe UI" panose="020B0502040204020203" pitchFamily="34" charset="0"/>
                        </a:rPr>
                        <a:t>120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1000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1</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125.00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350.99</a:t>
                      </a:r>
                      <a:endParaRPr lang="en-US" sz="1600" baseline="0" dirty="0">
                        <a:latin typeface="Segoe UI" panose="020B0502040204020203" pitchFamily="34"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99</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a:latin typeface="Segoe UI" panose="020B0502040204020203" pitchFamily="34" charset="0"/>
                        </a:rPr>
                        <a:t>120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1000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2</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2.50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6.98</a:t>
                      </a:r>
                      <a:endParaRPr lang="en-US" sz="1600" baseline="0" dirty="0">
                        <a:latin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a:solidFill>
                            <a:schemeClr val="dk1"/>
                          </a:solidFill>
                          <a:latin typeface="Segoe UI" panose="020B0502040204020203" pitchFamily="34" charset="0"/>
                          <a:ea typeface="+mn-ea"/>
                          <a:cs typeface="+mn-cs"/>
                        </a:rPr>
                        <a:t>25</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a:latin typeface="Segoe UI" panose="020B0502040204020203" pitchFamily="34" charset="0"/>
                        </a:rPr>
                        <a:t>178</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1001</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2</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250.00</a:t>
                      </a:r>
                      <a:endParaRPr lang="en-US" sz="1600" baseline="0" dirty="0">
                        <a:latin typeface="Segoe UI" panose="020B0502040204020203" pitchFamily="34" charset="0"/>
                      </a:endParaRPr>
                    </a:p>
                  </a:txBody>
                  <a:tcPr/>
                </a:tc>
                <a:tc>
                  <a:txBody>
                    <a:bodyPr/>
                    <a:lstStyle/>
                    <a:p>
                      <a:r>
                        <a:rPr lang="en-GB" sz="1600" baseline="0" dirty="0">
                          <a:latin typeface="Segoe UI" panose="020B0502040204020203" pitchFamily="34" charset="0"/>
                        </a:rPr>
                        <a:t>701.98</a:t>
                      </a:r>
                      <a:endParaRPr lang="en-US" sz="1600" baseline="0" dirty="0">
                        <a:latin typeface="Segoe UI" panose="020B0502040204020203" pitchFamily="34" charset="0"/>
                      </a:endParaRPr>
                    </a:p>
                  </a:txBody>
                  <a:tcPr/>
                </a:tc>
                <a:extLst>
                  <a:ext uri="{0D108BD9-81ED-4DB2-BD59-A6C34878D82A}">
                    <a16:rowId xmlns:a16="http://schemas.microsoft.com/office/drawing/2014/main" val="10003"/>
                  </a:ext>
                </a:extLst>
              </a:tr>
            </a:tbl>
          </a:graphicData>
        </a:graphic>
      </p:graphicFrame>
      <p:graphicFrame>
        <p:nvGraphicFramePr>
          <p:cNvPr id="6" name="Content Placeholder 1" descr="The Periodic Snapshot Fact Table shows folumns for DateKey, ProductKey, OpeningStock, UnitsIn, UnitsOut and ClosingStock." title="Periodic Snapshot Fact Table"/>
          <p:cNvGraphicFramePr>
            <a:graphicFrameLocks/>
          </p:cNvGraphicFramePr>
          <p:nvPr>
            <p:extLst>
              <p:ext uri="{D42A27DB-BD31-4B8C-83A1-F6EECF244321}">
                <p14:modId xmlns:p14="http://schemas.microsoft.com/office/powerpoint/2010/main" val="1792602955"/>
              </p:ext>
            </p:extLst>
          </p:nvPr>
        </p:nvGraphicFramePr>
        <p:xfrm>
          <a:off x="488739" y="3635224"/>
          <a:ext cx="7820344" cy="1046480"/>
        </p:xfrm>
        <a:graphic>
          <a:graphicData uri="http://schemas.openxmlformats.org/drawingml/2006/table">
            <a:tbl>
              <a:tblPr firstRow="1" bandRow="1">
                <a:tableStyleId>{21E4AEA4-8DFA-4A89-87EB-49C32662AFE0}</a:tableStyleId>
              </a:tblPr>
              <a:tblGrid>
                <a:gridCol w="1146493">
                  <a:extLst>
                    <a:ext uri="{9D8B030D-6E8A-4147-A177-3AD203B41FA5}">
                      <a16:colId xmlns:a16="http://schemas.microsoft.com/office/drawing/2014/main" val="20000"/>
                    </a:ext>
                  </a:extLst>
                </a:gridCol>
                <a:gridCol w="1417955">
                  <a:extLst>
                    <a:ext uri="{9D8B030D-6E8A-4147-A177-3AD203B41FA5}">
                      <a16:colId xmlns:a16="http://schemas.microsoft.com/office/drawing/2014/main" val="20001"/>
                    </a:ext>
                  </a:extLst>
                </a:gridCol>
                <a:gridCol w="1627505">
                  <a:extLst>
                    <a:ext uri="{9D8B030D-6E8A-4147-A177-3AD203B41FA5}">
                      <a16:colId xmlns:a16="http://schemas.microsoft.com/office/drawing/2014/main" val="20002"/>
                    </a:ext>
                  </a:extLst>
                </a:gridCol>
                <a:gridCol w="984568">
                  <a:extLst>
                    <a:ext uri="{9D8B030D-6E8A-4147-A177-3AD203B41FA5}">
                      <a16:colId xmlns:a16="http://schemas.microsoft.com/office/drawing/2014/main" val="20003"/>
                    </a:ext>
                  </a:extLst>
                </a:gridCol>
                <a:gridCol w="1119505">
                  <a:extLst>
                    <a:ext uri="{9D8B030D-6E8A-4147-A177-3AD203B41FA5}">
                      <a16:colId xmlns:a16="http://schemas.microsoft.com/office/drawing/2014/main" val="20004"/>
                    </a:ext>
                  </a:extLst>
                </a:gridCol>
                <a:gridCol w="1524318">
                  <a:extLst>
                    <a:ext uri="{9D8B030D-6E8A-4147-A177-3AD203B41FA5}">
                      <a16:colId xmlns:a16="http://schemas.microsoft.com/office/drawing/2014/main" val="20005"/>
                    </a:ext>
                  </a:extLst>
                </a:gridCol>
              </a:tblGrid>
              <a:tr h="215963">
                <a:tc>
                  <a:txBody>
                    <a:bodyPr/>
                    <a:lstStyle/>
                    <a:p>
                      <a:r>
                        <a:rPr lang="en-GB" sz="1400" b="1" kern="1200" dirty="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a:t>OpeningStock</a:t>
                      </a:r>
                      <a:endParaRPr lang="en-US" sz="1400" dirty="0"/>
                    </a:p>
                  </a:txBody>
                  <a:tcPr/>
                </a:tc>
                <a:tc>
                  <a:txBody>
                    <a:bodyPr/>
                    <a:lstStyle/>
                    <a:p>
                      <a:r>
                        <a:rPr lang="en-GB" sz="1400" dirty="0"/>
                        <a:t>UnitsIn</a:t>
                      </a:r>
                      <a:endParaRPr lang="en-US" sz="1400" dirty="0"/>
                    </a:p>
                  </a:txBody>
                  <a:tcPr/>
                </a:tc>
                <a:tc>
                  <a:txBody>
                    <a:bodyPr/>
                    <a:lstStyle/>
                    <a:p>
                      <a:r>
                        <a:rPr lang="en-GB" sz="1400" dirty="0"/>
                        <a:t>UnitsOut</a:t>
                      </a:r>
                      <a:endParaRPr lang="en-US" sz="1400" dirty="0"/>
                    </a:p>
                  </a:txBody>
                  <a:tcPr/>
                </a:tc>
                <a:tc>
                  <a:txBody>
                    <a:bodyPr/>
                    <a:lstStyle/>
                    <a:p>
                      <a:r>
                        <a:rPr lang="en-GB" sz="1400" dirty="0"/>
                        <a:t>ClosingStock</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a:t>25</a:t>
                      </a:r>
                      <a:endParaRPr lang="en-US" sz="1400" dirty="0"/>
                    </a:p>
                  </a:txBody>
                  <a:tcPr/>
                </a:tc>
                <a:tc>
                  <a:txBody>
                    <a:bodyPr/>
                    <a:lstStyle/>
                    <a:p>
                      <a:r>
                        <a:rPr lang="en-GB" sz="1400" dirty="0"/>
                        <a:t>1</a:t>
                      </a:r>
                      <a:endParaRPr lang="en-US" sz="1400" dirty="0"/>
                    </a:p>
                  </a:txBody>
                  <a:tcPr/>
                </a:tc>
                <a:tc>
                  <a:txBody>
                    <a:bodyPr/>
                    <a:lstStyle/>
                    <a:p>
                      <a:r>
                        <a:rPr lang="en-GB" sz="1400" dirty="0"/>
                        <a:t>3</a:t>
                      </a:r>
                      <a:endParaRPr lang="en-US" sz="1400" dirty="0"/>
                    </a:p>
                  </a:txBody>
                  <a:tcPr/>
                </a:tc>
                <a:tc>
                  <a:txBody>
                    <a:bodyPr/>
                    <a:lstStyle/>
                    <a:p>
                      <a:r>
                        <a:rPr lang="en-GB" sz="1400" dirty="0"/>
                        <a:t>23</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a:t>120</a:t>
                      </a:r>
                      <a:endParaRPr lang="en-US" sz="1400" dirty="0"/>
                    </a:p>
                  </a:txBody>
                  <a:tcPr/>
                </a:tc>
                <a:tc>
                  <a:txBody>
                    <a:bodyPr/>
                    <a:lstStyle/>
                    <a:p>
                      <a:r>
                        <a:rPr lang="en-GB" sz="1400" dirty="0"/>
                        <a:t>0</a:t>
                      </a:r>
                      <a:endParaRPr lang="en-US" sz="1400" dirty="0"/>
                    </a:p>
                  </a:txBody>
                  <a:tcPr/>
                </a:tc>
                <a:tc>
                  <a:txBody>
                    <a:bodyPr/>
                    <a:lstStyle/>
                    <a:p>
                      <a:r>
                        <a:rPr lang="en-GB" sz="1400" dirty="0"/>
                        <a:t>2</a:t>
                      </a:r>
                      <a:endParaRPr lang="en-US" sz="1400" dirty="0"/>
                    </a:p>
                  </a:txBody>
                  <a:tcPr/>
                </a:tc>
                <a:tc>
                  <a:txBody>
                    <a:bodyPr/>
                    <a:lstStyle/>
                    <a:p>
                      <a:r>
                        <a:rPr lang="en-GB" sz="1400" dirty="0"/>
                        <a:t>118</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7" name="Content Placeholder 1" descr="The Accumulating Snapshot Fact Table shows columns for OrderNo, OrderDateKey, ShipDateKay and DeliveryDateKey." title="Accumulating Snapshot Fact Table"/>
          <p:cNvGraphicFramePr>
            <a:graphicFrameLocks/>
          </p:cNvGraphicFramePr>
          <p:nvPr>
            <p:extLst>
              <p:ext uri="{D42A27DB-BD31-4B8C-83A1-F6EECF244321}">
                <p14:modId xmlns:p14="http://schemas.microsoft.com/office/powerpoint/2010/main" val="1426298815"/>
              </p:ext>
            </p:extLst>
          </p:nvPr>
        </p:nvGraphicFramePr>
        <p:xfrm>
          <a:off x="1255979" y="5336148"/>
          <a:ext cx="6152834" cy="1417320"/>
        </p:xfrm>
        <a:graphic>
          <a:graphicData uri="http://schemas.openxmlformats.org/drawingml/2006/table">
            <a:tbl>
              <a:tblPr firstRow="1" bandRow="1">
                <a:tableStyleId>{21E4AEA4-8DFA-4A89-87EB-49C32662AFE0}</a:tableStyleId>
              </a:tblPr>
              <a:tblGrid>
                <a:gridCol w="1086168">
                  <a:extLst>
                    <a:ext uri="{9D8B030D-6E8A-4147-A177-3AD203B41FA5}">
                      <a16:colId xmlns:a16="http://schemas.microsoft.com/office/drawing/2014/main" val="20000"/>
                    </a:ext>
                  </a:extLst>
                </a:gridCol>
                <a:gridCol w="1648143">
                  <a:extLst>
                    <a:ext uri="{9D8B030D-6E8A-4147-A177-3AD203B41FA5}">
                      <a16:colId xmlns:a16="http://schemas.microsoft.com/office/drawing/2014/main" val="20001"/>
                    </a:ext>
                  </a:extLst>
                </a:gridCol>
                <a:gridCol w="1516380">
                  <a:extLst>
                    <a:ext uri="{9D8B030D-6E8A-4147-A177-3AD203B41FA5}">
                      <a16:colId xmlns:a16="http://schemas.microsoft.com/office/drawing/2014/main" val="20002"/>
                    </a:ext>
                  </a:extLst>
                </a:gridCol>
                <a:gridCol w="1902143">
                  <a:extLst>
                    <a:ext uri="{9D8B030D-6E8A-4147-A177-3AD203B41FA5}">
                      <a16:colId xmlns:a16="http://schemas.microsoft.com/office/drawing/2014/main" val="20003"/>
                    </a:ext>
                  </a:extLst>
                </a:gridCol>
              </a:tblGrid>
              <a:tr h="215963">
                <a:tc>
                  <a:txBody>
                    <a:bodyPr/>
                    <a:lstStyle/>
                    <a:p>
                      <a:r>
                        <a:rPr lang="en-GB" sz="1400" b="1" kern="1200" dirty="0">
                          <a:solidFill>
                            <a:schemeClr val="lt1"/>
                          </a:solidFill>
                          <a:latin typeface="+mn-lt"/>
                          <a:ea typeface="+mn-ea"/>
                          <a:cs typeface="+mn-cs"/>
                        </a:rPr>
                        <a:t>OrderNo</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ShipDateKey</a:t>
                      </a:r>
                      <a:endParaRPr lang="en-US" sz="1400" b="1" kern="1200" dirty="0">
                        <a:solidFill>
                          <a:schemeClr val="lt1"/>
                        </a:solidFill>
                        <a:latin typeface="+mn-lt"/>
                        <a:ea typeface="+mn-ea"/>
                        <a:cs typeface="+mn-cs"/>
                      </a:endParaRPr>
                    </a:p>
                  </a:txBody>
                  <a:tcPr/>
                </a:tc>
                <a:tc>
                  <a:txBody>
                    <a:bodyPr/>
                    <a:lstStyle/>
                    <a:p>
                      <a:r>
                        <a:rPr lang="en-GB" sz="1400" dirty="0"/>
                        <a:t>DeliveryDateKey</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r>
                        <a:rPr lang="en-GB" sz="1400" kern="1200" dirty="0">
                          <a:solidFill>
                            <a:schemeClr val="dk1"/>
                          </a:solidFill>
                          <a:latin typeface="+mn-lt"/>
                          <a:ea typeface="+mn-ea"/>
                          <a:cs typeface="+mn-cs"/>
                        </a:rPr>
                        <a:t>20160105</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r>
                        <a:rPr lang="en-GB" sz="1400" dirty="0"/>
                        <a:t>00000000</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a:solidFill>
                            <a:schemeClr val="dk1"/>
                          </a:solidFill>
                          <a:latin typeface="+mn-lt"/>
                          <a:ea typeface="+mn-ea"/>
                          <a:cs typeface="+mn-cs"/>
                        </a:rPr>
                        <a:t>00000000</a:t>
                      </a:r>
                      <a:endParaRPr lang="en-US" sz="1400" kern="1200" dirty="0">
                        <a:solidFill>
                          <a:schemeClr val="dk1"/>
                        </a:solidFill>
                        <a:latin typeface="+mn-lt"/>
                        <a:ea typeface="+mn-ea"/>
                        <a:cs typeface="+mn-cs"/>
                      </a:endParaRPr>
                    </a:p>
                  </a:txBody>
                  <a:tcPr/>
                </a:tc>
                <a:tc>
                  <a:txBody>
                    <a:bodyPr/>
                    <a:lstStyle/>
                    <a:p>
                      <a:r>
                        <a:rPr lang="en-GB" sz="1400" dirty="0"/>
                        <a:t>00000000</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4832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445c16f-665e-40b9-bca7-5e1e541cc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Physical Design for a Data Warehouse</a:t>
            </a:r>
          </a:p>
        </p:txBody>
      </p:sp>
      <p:sp>
        <p:nvSpPr>
          <p:cNvPr id="3" name="Text Placeholder 2"/>
          <p:cNvSpPr>
            <a:spLocks noGrp="1"/>
          </p:cNvSpPr>
          <p:nvPr>
            <p:ph type="body" idx="1"/>
          </p:nvPr>
        </p:nvSpPr>
        <p:spPr/>
        <p:txBody>
          <a:bodyPr/>
          <a:lstStyle/>
          <a:p>
            <a:r>
              <a:rPr lang="en-GB" dirty="0"/>
              <a:t>Data Warehouse I/O Activity
Considerations for Database Files
Table Partitioning
Demonstration: Partitioning a Fact Table
Considerations for Indexes
Demonstration: Creating Indexes
Managing Many-to-Many Relationships
Data Compression
Demonstration: Implementing Data Compression
Using Views to Abstract Base Tables</a:t>
            </a:r>
          </a:p>
        </p:txBody>
      </p:sp>
    </p:spTree>
    <p:custDataLst>
      <p:tags r:id="rId1"/>
    </p:custDataLst>
    <p:extLst>
      <p:ext uri="{BB962C8B-B14F-4D97-AF65-F5344CB8AC3E}">
        <p14:creationId xmlns:p14="http://schemas.microsoft.com/office/powerpoint/2010/main" val="96639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1234bb-7db8-47f2-8613-57112413b5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I/O Activity</a:t>
            </a:r>
          </a:p>
        </p:txBody>
      </p:sp>
      <p:cxnSp>
        <p:nvCxnSpPr>
          <p:cNvPr id="4" name="Straight Arrow Connector 3"/>
          <p:cNvCxnSpPr/>
          <p:nvPr/>
        </p:nvCxnSpPr>
        <p:spPr bwMode="auto">
          <a:xfrm>
            <a:off x="2217101" y="3885977"/>
            <a:ext cx="1156033" cy="455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 name="Elbow Connector 4"/>
          <p:cNvCxnSpPr/>
          <p:nvPr/>
        </p:nvCxnSpPr>
        <p:spPr bwMode="auto">
          <a:xfrm flipV="1">
            <a:off x="5739320" y="1810480"/>
            <a:ext cx="1215924" cy="2080049"/>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6" name="Elbow Connector 5"/>
          <p:cNvCxnSpPr/>
          <p:nvPr/>
        </p:nvCxnSpPr>
        <p:spPr bwMode="auto">
          <a:xfrm flipV="1">
            <a:off x="5739320" y="3888171"/>
            <a:ext cx="1888542" cy="2358"/>
          </a:xfrm>
          <a:prstGeom prst="bentConnector3">
            <a:avLst>
              <a:gd name="adj1" fmla="val 50000"/>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17160" y="4448553"/>
            <a:ext cx="739305" cy="461665"/>
          </a:xfrm>
          <a:prstGeom prst="rect">
            <a:avLst/>
          </a:prstGeom>
          <a:noFill/>
        </p:spPr>
        <p:txBody>
          <a:bodyPr wrap="none" rtlCol="0">
            <a:spAutoFit/>
          </a:bodyPr>
          <a:lstStyle/>
          <a:p>
            <a:pPr lvl="0"/>
            <a:r>
              <a:rPr lang="en-GB" sz="2400" b="0" dirty="0">
                <a:solidFill>
                  <a:srgbClr val="000000"/>
                </a:solidFill>
              </a:rPr>
              <a:t>ETL</a:t>
            </a:r>
            <a:endParaRPr lang="en-US" sz="2400" b="0" dirty="0">
              <a:solidFill>
                <a:srgbClr val="000000"/>
              </a:solidFill>
            </a:endParaRPr>
          </a:p>
        </p:txBody>
      </p:sp>
      <p:sp>
        <p:nvSpPr>
          <p:cNvPr id="8" name="TextBox 7"/>
          <p:cNvSpPr txBox="1"/>
          <p:nvPr/>
        </p:nvSpPr>
        <p:spPr>
          <a:xfrm>
            <a:off x="6676729" y="2569430"/>
            <a:ext cx="2089033" cy="461665"/>
          </a:xfrm>
          <a:prstGeom prst="rect">
            <a:avLst/>
          </a:prstGeom>
          <a:noFill/>
        </p:spPr>
        <p:txBody>
          <a:bodyPr wrap="none" rtlCol="0">
            <a:spAutoFit/>
          </a:bodyPr>
          <a:lstStyle/>
          <a:p>
            <a:pPr lvl="0"/>
            <a:r>
              <a:rPr lang="en-GB" sz="2400" b="0" dirty="0">
                <a:solidFill>
                  <a:srgbClr val="000000"/>
                </a:solidFill>
              </a:rPr>
              <a:t>Data Models</a:t>
            </a:r>
            <a:endParaRPr lang="en-US" sz="2400" b="0" dirty="0">
              <a:solidFill>
                <a:srgbClr val="000000"/>
              </a:solidFill>
            </a:endParaRPr>
          </a:p>
        </p:txBody>
      </p:sp>
      <p:sp>
        <p:nvSpPr>
          <p:cNvPr id="9" name="TextBox 8"/>
          <p:cNvSpPr txBox="1"/>
          <p:nvPr/>
        </p:nvSpPr>
        <p:spPr>
          <a:xfrm>
            <a:off x="7671859" y="4619376"/>
            <a:ext cx="1368195" cy="461665"/>
          </a:xfrm>
          <a:prstGeom prst="rect">
            <a:avLst/>
          </a:prstGeom>
          <a:noFill/>
        </p:spPr>
        <p:txBody>
          <a:bodyPr wrap="none" rtlCol="0">
            <a:spAutoFit/>
          </a:bodyPr>
          <a:lstStyle/>
          <a:p>
            <a:pPr lvl="0"/>
            <a:r>
              <a:rPr lang="en-GB" sz="2400" b="0" dirty="0">
                <a:solidFill>
                  <a:srgbClr val="000000"/>
                </a:solidFill>
              </a:rPr>
              <a:t>Reports</a:t>
            </a:r>
            <a:endParaRPr lang="en-US" sz="2400" b="0" dirty="0">
              <a:solidFill>
                <a:srgbClr val="000000"/>
              </a:solidFill>
            </a:endParaRPr>
          </a:p>
        </p:txBody>
      </p:sp>
      <p:sp>
        <p:nvSpPr>
          <p:cNvPr id="10" name="TextBox 9"/>
          <p:cNvSpPr txBox="1"/>
          <p:nvPr/>
        </p:nvSpPr>
        <p:spPr>
          <a:xfrm>
            <a:off x="6384873" y="6396335"/>
            <a:ext cx="2173993" cy="461665"/>
          </a:xfrm>
          <a:prstGeom prst="rect">
            <a:avLst/>
          </a:prstGeom>
          <a:noFill/>
        </p:spPr>
        <p:txBody>
          <a:bodyPr wrap="none" rtlCol="0">
            <a:spAutoFit/>
          </a:bodyPr>
          <a:lstStyle/>
          <a:p>
            <a:pPr lvl="0"/>
            <a:r>
              <a:rPr lang="en-GB" sz="2400" b="0" dirty="0">
                <a:solidFill>
                  <a:srgbClr val="000000"/>
                </a:solidFill>
              </a:rPr>
              <a:t>User Queries</a:t>
            </a:r>
            <a:endParaRPr lang="en-US" sz="2400" b="0" dirty="0">
              <a:solidFill>
                <a:srgbClr val="000000"/>
              </a:solidFill>
            </a:endParaRPr>
          </a:p>
        </p:txBody>
      </p:sp>
      <p:cxnSp>
        <p:nvCxnSpPr>
          <p:cNvPr id="11" name="Elbow Connector 10"/>
          <p:cNvCxnSpPr/>
          <p:nvPr/>
        </p:nvCxnSpPr>
        <p:spPr bwMode="auto">
          <a:xfrm>
            <a:off x="5739320" y="3890529"/>
            <a:ext cx="1413004" cy="1923542"/>
          </a:xfrm>
          <a:prstGeom prst="bentConnector3">
            <a:avLst>
              <a:gd name="adj1" fmla="val 43116"/>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Rectangular Callout 11"/>
          <p:cNvSpPr/>
          <p:nvPr/>
        </p:nvSpPr>
        <p:spPr bwMode="auto">
          <a:xfrm>
            <a:off x="438789" y="1159500"/>
            <a:ext cx="2356328" cy="1347584"/>
          </a:xfrm>
          <a:prstGeom prst="wedgeRectCallout">
            <a:avLst>
              <a:gd name="adj1" fmla="val 44804"/>
              <a:gd name="adj2" fmla="val 14933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ETL Loads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Bulk inserts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Some lookups and updates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3" name="Rectangular Callout 12"/>
          <p:cNvSpPr/>
          <p:nvPr/>
        </p:nvSpPr>
        <p:spPr bwMode="auto">
          <a:xfrm>
            <a:off x="872391" y="5344511"/>
            <a:ext cx="1922725" cy="1262608"/>
          </a:xfrm>
          <a:prstGeom prst="wedgeRectCallout">
            <a:avLst>
              <a:gd name="adj1" fmla="val 111188"/>
              <a:gd name="adj2" fmla="val -14670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Large fact tables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Star joins to dimension tables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4" name="Rectangular Callout 13"/>
          <p:cNvSpPr/>
          <p:nvPr/>
        </p:nvSpPr>
        <p:spPr bwMode="auto">
          <a:xfrm>
            <a:off x="3160635" y="860933"/>
            <a:ext cx="2791183" cy="949547"/>
          </a:xfrm>
          <a:prstGeom prst="wedgeRectCallout">
            <a:avLst>
              <a:gd name="adj1" fmla="val 64012"/>
              <a:gd name="adj2" fmla="val 5203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Data Model Processing</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Mostly table/index scans</a:t>
            </a:r>
          </a:p>
        </p:txBody>
      </p:sp>
      <p:sp>
        <p:nvSpPr>
          <p:cNvPr id="15" name="Rectangular Callout 14"/>
          <p:cNvSpPr/>
          <p:nvPr/>
        </p:nvSpPr>
        <p:spPr bwMode="auto">
          <a:xfrm>
            <a:off x="3042745" y="1980334"/>
            <a:ext cx="3121571" cy="1082524"/>
          </a:xfrm>
          <a:prstGeom prst="wedgeRectCallout">
            <a:avLst>
              <a:gd name="adj1" fmla="val 78951"/>
              <a:gd name="adj2" fmla="val 12799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Report Processing</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Predictable queries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Many rows with range-based query filters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6" name="Rectangular Callout 15"/>
          <p:cNvSpPr/>
          <p:nvPr/>
        </p:nvSpPr>
        <p:spPr bwMode="auto">
          <a:xfrm>
            <a:off x="3816595" y="5144553"/>
            <a:ext cx="1922725" cy="1262608"/>
          </a:xfrm>
          <a:prstGeom prst="wedgeRectCallout">
            <a:avLst>
              <a:gd name="adj1" fmla="val 82490"/>
              <a:gd name="adj2" fmla="val -5430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Self-Service BI</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Potentially unpredictable queries</a:t>
            </a:r>
            <a:endParaRPr lang="en-US" sz="1600" b="0" dirty="0">
              <a:solidFill>
                <a:srgbClr val="000000"/>
              </a:solidFill>
              <a:latin typeface="Segoe UI" panose="020B0502040204020203" pitchFamily="34" charset="0"/>
              <a:cs typeface="Segoe UI" panose="020B0502040204020203" pitchFamily="34" charset="0"/>
            </a:endParaRPr>
          </a:p>
        </p:txBody>
      </p:sp>
      <p:grpSp>
        <p:nvGrpSpPr>
          <p:cNvPr id="17" name="Group 16" descr="The slide shows an ETL process loading data into a data warehouse, where it is consumed by data models, reports, and user queries." title="ETL Process Loading and Consumption"/>
          <p:cNvGrpSpPr/>
          <p:nvPr/>
        </p:nvGrpSpPr>
        <p:grpSpPr>
          <a:xfrm>
            <a:off x="922742" y="978486"/>
            <a:ext cx="7962146" cy="5474576"/>
            <a:chOff x="922742" y="978486"/>
            <a:chExt cx="7962146" cy="5474576"/>
          </a:xfrm>
        </p:grpSpPr>
        <p:sp>
          <p:nvSpPr>
            <p:cNvPr id="18" name="Flowchart: Magnetic Disk 17"/>
            <p:cNvSpPr/>
            <p:nvPr/>
          </p:nvSpPr>
          <p:spPr>
            <a:xfrm>
              <a:off x="3363862" y="3350893"/>
              <a:ext cx="2576885" cy="1162705"/>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nvGrpSpPr>
            <p:cNvPr id="19" name="Group 18"/>
            <p:cNvGrpSpPr>
              <a:grpSpLocks noChangeAspect="1"/>
            </p:cNvGrpSpPr>
            <p:nvPr/>
          </p:nvGrpSpPr>
          <p:grpSpPr>
            <a:xfrm>
              <a:off x="6959273" y="978486"/>
              <a:ext cx="1573198" cy="1589758"/>
              <a:chOff x="5121275" y="1295400"/>
              <a:chExt cx="1508125" cy="1524000"/>
            </a:xfrm>
          </p:grpSpPr>
          <p:grpSp>
            <p:nvGrpSpPr>
              <p:cNvPr id="74" name="Group 73"/>
              <p:cNvGrpSpPr/>
              <p:nvPr/>
            </p:nvGrpSpPr>
            <p:grpSpPr>
              <a:xfrm>
                <a:off x="5264150" y="1295400"/>
                <a:ext cx="1365250" cy="1370012"/>
                <a:chOff x="5264150" y="1295400"/>
                <a:chExt cx="1365250" cy="1370012"/>
              </a:xfrm>
            </p:grpSpPr>
            <p:grpSp>
              <p:nvGrpSpPr>
                <p:cNvPr id="88" name="Group 87"/>
                <p:cNvGrpSpPr/>
                <p:nvPr/>
              </p:nvGrpSpPr>
              <p:grpSpPr>
                <a:xfrm>
                  <a:off x="5264150" y="2057400"/>
                  <a:ext cx="1365250" cy="608012"/>
                  <a:chOff x="5264150" y="2057400"/>
                  <a:chExt cx="1365250" cy="608012"/>
                </a:xfrm>
              </p:grpSpPr>
              <p:grpSp>
                <p:nvGrpSpPr>
                  <p:cNvPr id="106" name="Group 105"/>
                  <p:cNvGrpSpPr/>
                  <p:nvPr/>
                </p:nvGrpSpPr>
                <p:grpSpPr>
                  <a:xfrm>
                    <a:off x="5410200" y="2057400"/>
                    <a:ext cx="1219200" cy="457200"/>
                    <a:chOff x="5257800" y="1447800"/>
                    <a:chExt cx="1219200" cy="457200"/>
                  </a:xfrm>
                </p:grpSpPr>
                <p:sp>
                  <p:nvSpPr>
                    <p:cNvPr id="111" name="Cube 11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2" name="Cube 11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3" name="Cube 11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7" name="Group 106"/>
                  <p:cNvGrpSpPr/>
                  <p:nvPr/>
                </p:nvGrpSpPr>
                <p:grpSpPr>
                  <a:xfrm>
                    <a:off x="5264150" y="2208212"/>
                    <a:ext cx="1219200" cy="457200"/>
                    <a:chOff x="5257800" y="1447800"/>
                    <a:chExt cx="1219200" cy="457200"/>
                  </a:xfrm>
                </p:grpSpPr>
                <p:sp>
                  <p:nvSpPr>
                    <p:cNvPr id="108" name="Cube 10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9" name="Cube 10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0" name="Cube 10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89" name="Group 88"/>
                <p:cNvGrpSpPr/>
                <p:nvPr/>
              </p:nvGrpSpPr>
              <p:grpSpPr>
                <a:xfrm>
                  <a:off x="5264150" y="1295400"/>
                  <a:ext cx="1365250" cy="990600"/>
                  <a:chOff x="5264150" y="1295400"/>
                  <a:chExt cx="1365250" cy="990600"/>
                </a:xfrm>
              </p:grpSpPr>
              <p:grpSp>
                <p:nvGrpSpPr>
                  <p:cNvPr id="90" name="Group 89"/>
                  <p:cNvGrpSpPr/>
                  <p:nvPr/>
                </p:nvGrpSpPr>
                <p:grpSpPr>
                  <a:xfrm>
                    <a:off x="5410200" y="1676400"/>
                    <a:ext cx="1219200" cy="457200"/>
                    <a:chOff x="5257800" y="1447800"/>
                    <a:chExt cx="1219200" cy="457200"/>
                  </a:xfrm>
                </p:grpSpPr>
                <p:sp>
                  <p:nvSpPr>
                    <p:cNvPr id="103" name="Cube 10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4" name="Cube 10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5" name="Cube 10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1" name="Group 90"/>
                  <p:cNvGrpSpPr/>
                  <p:nvPr/>
                </p:nvGrpSpPr>
                <p:grpSpPr>
                  <a:xfrm>
                    <a:off x="5410200" y="1295400"/>
                    <a:ext cx="1219200" cy="457200"/>
                    <a:chOff x="5257800" y="1447800"/>
                    <a:chExt cx="1219200" cy="457200"/>
                  </a:xfrm>
                </p:grpSpPr>
                <p:sp>
                  <p:nvSpPr>
                    <p:cNvPr id="100" name="Cube 9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1" name="Cube 10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2" name="Cube 10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2" name="Group 91"/>
                  <p:cNvGrpSpPr/>
                  <p:nvPr/>
                </p:nvGrpSpPr>
                <p:grpSpPr>
                  <a:xfrm>
                    <a:off x="5264150" y="1828800"/>
                    <a:ext cx="1219200" cy="457200"/>
                    <a:chOff x="5257800" y="1447800"/>
                    <a:chExt cx="1219200" cy="457200"/>
                  </a:xfrm>
                </p:grpSpPr>
                <p:sp>
                  <p:nvSpPr>
                    <p:cNvPr id="97" name="Cube 9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8" name="Cube 9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9" name="Cube 9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3" name="Group 92"/>
                  <p:cNvGrpSpPr/>
                  <p:nvPr/>
                </p:nvGrpSpPr>
                <p:grpSpPr>
                  <a:xfrm>
                    <a:off x="5264150" y="1447800"/>
                    <a:ext cx="1219200" cy="457200"/>
                    <a:chOff x="5257800" y="1447800"/>
                    <a:chExt cx="1219200" cy="457200"/>
                  </a:xfrm>
                </p:grpSpPr>
                <p:sp>
                  <p:nvSpPr>
                    <p:cNvPr id="94" name="Cube 9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5" name="Cube 9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6" name="Cube 9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75" name="Group 74"/>
              <p:cNvGrpSpPr/>
              <p:nvPr/>
            </p:nvGrpSpPr>
            <p:grpSpPr>
              <a:xfrm>
                <a:off x="5121275" y="1600200"/>
                <a:ext cx="1222375" cy="1219200"/>
                <a:chOff x="5121275" y="1600200"/>
                <a:chExt cx="1222375" cy="1219200"/>
              </a:xfrm>
            </p:grpSpPr>
            <p:grpSp>
              <p:nvGrpSpPr>
                <p:cNvPr id="76" name="Group 75"/>
                <p:cNvGrpSpPr/>
                <p:nvPr/>
              </p:nvGrpSpPr>
              <p:grpSpPr>
                <a:xfrm>
                  <a:off x="5121275" y="2362200"/>
                  <a:ext cx="1219200" cy="457200"/>
                  <a:chOff x="5257800" y="1447800"/>
                  <a:chExt cx="1219200" cy="457200"/>
                </a:xfrm>
              </p:grpSpPr>
              <p:sp>
                <p:nvSpPr>
                  <p:cNvPr id="85" name="Cube 8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6" name="Cube 8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7" name="Cube 8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7" name="Group 76"/>
                <p:cNvGrpSpPr/>
                <p:nvPr/>
              </p:nvGrpSpPr>
              <p:grpSpPr>
                <a:xfrm>
                  <a:off x="5121275" y="1978025"/>
                  <a:ext cx="1219200" cy="457200"/>
                  <a:chOff x="5257800" y="1447800"/>
                  <a:chExt cx="1219200" cy="457200"/>
                </a:xfrm>
              </p:grpSpPr>
              <p:sp>
                <p:nvSpPr>
                  <p:cNvPr id="82" name="Cube 8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3" name="Cube 8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4" name="Cube 8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8" name="Group 77"/>
                <p:cNvGrpSpPr/>
                <p:nvPr/>
              </p:nvGrpSpPr>
              <p:grpSpPr>
                <a:xfrm>
                  <a:off x="5124450" y="1600200"/>
                  <a:ext cx="1219200" cy="457200"/>
                  <a:chOff x="5257800" y="1447800"/>
                  <a:chExt cx="1219200" cy="457200"/>
                </a:xfrm>
              </p:grpSpPr>
              <p:sp>
                <p:nvSpPr>
                  <p:cNvPr id="79" name="Cube 7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0" name="Cube 7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1" name="Cube 8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20" name="Group 19"/>
            <p:cNvGrpSpPr/>
            <p:nvPr/>
          </p:nvGrpSpPr>
          <p:grpSpPr>
            <a:xfrm>
              <a:off x="7229900" y="5097256"/>
              <a:ext cx="1181763" cy="1355806"/>
              <a:chOff x="10903874" y="304759"/>
              <a:chExt cx="1181763" cy="1355806"/>
            </a:xfrm>
          </p:grpSpPr>
          <p:grpSp>
            <p:nvGrpSpPr>
              <p:cNvPr id="50" name="Group 49"/>
              <p:cNvGrpSpPr>
                <a:grpSpLocks noChangeAspect="1"/>
              </p:cNvGrpSpPr>
              <p:nvPr/>
            </p:nvGrpSpPr>
            <p:grpSpPr>
              <a:xfrm>
                <a:off x="10903874" y="304759"/>
                <a:ext cx="800763" cy="1058903"/>
                <a:chOff x="6742248" y="1541935"/>
                <a:chExt cx="1204130" cy="1592303"/>
              </a:xfrm>
            </p:grpSpPr>
            <p:grpSp>
              <p:nvGrpSpPr>
                <p:cNvPr id="70"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7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pic>
              <p:nvPicPr>
                <p:cNvPr id="71" name="Picture 70"/>
                <p:cNvPicPr>
                  <a:picLocks noChangeAspect="1"/>
                </p:cNvPicPr>
                <p:nvPr/>
              </p:nvPicPr>
              <p:blipFill>
                <a:blip r:embed="rId4"/>
                <a:stretch>
                  <a:fillRect/>
                </a:stretch>
              </p:blipFill>
              <p:spPr>
                <a:xfrm>
                  <a:off x="6813607" y="2097481"/>
                  <a:ext cx="1040387" cy="646454"/>
                </a:xfrm>
                <a:prstGeom prst="rect">
                  <a:avLst/>
                </a:prstGeom>
              </p:spPr>
            </p:pic>
          </p:grpSp>
          <p:grpSp>
            <p:nvGrpSpPr>
              <p:cNvPr id="51" name="Group 50"/>
              <p:cNvGrpSpPr>
                <a:grpSpLocks noChangeAspect="1"/>
              </p:cNvGrpSpPr>
              <p:nvPr/>
            </p:nvGrpSpPr>
            <p:grpSpPr>
              <a:xfrm>
                <a:off x="11095037" y="457159"/>
                <a:ext cx="800763" cy="1058903"/>
                <a:chOff x="5025896" y="1506904"/>
                <a:chExt cx="1204130" cy="1592303"/>
              </a:xfrm>
            </p:grpSpPr>
            <p:grpSp>
              <p:nvGrpSpPr>
                <p:cNvPr id="61"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6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62" name="Group 4"/>
                <p:cNvGrpSpPr>
                  <a:grpSpLocks noChangeAspect="1"/>
                </p:cNvGrpSpPr>
                <p:nvPr/>
              </p:nvGrpSpPr>
              <p:grpSpPr bwMode="auto">
                <a:xfrm>
                  <a:off x="5142186" y="1956191"/>
                  <a:ext cx="914400" cy="914400"/>
                  <a:chOff x="2566" y="1322"/>
                  <a:chExt cx="576" cy="576"/>
                </a:xfrm>
              </p:grpSpPr>
              <p:sp>
                <p:nvSpPr>
                  <p:cNvPr id="63"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4"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5"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6"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7"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52" name="Group 51"/>
              <p:cNvGrpSpPr>
                <a:grpSpLocks noChangeAspect="1"/>
              </p:cNvGrpSpPr>
              <p:nvPr/>
            </p:nvGrpSpPr>
            <p:grpSpPr>
              <a:xfrm>
                <a:off x="11284874" y="601662"/>
                <a:ext cx="800763" cy="1058903"/>
                <a:chOff x="3344266" y="1513537"/>
                <a:chExt cx="1204130" cy="1592303"/>
              </a:xfrm>
            </p:grpSpPr>
            <p:grpSp>
              <p:nvGrpSpPr>
                <p:cNvPr id="53"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59"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54" name="Group 53"/>
                <p:cNvGrpSpPr>
                  <a:grpSpLocks noChangeAspect="1"/>
                </p:cNvGrpSpPr>
                <p:nvPr/>
              </p:nvGrpSpPr>
              <p:grpSpPr bwMode="auto">
                <a:xfrm>
                  <a:off x="3594895" y="1970478"/>
                  <a:ext cx="809625" cy="809625"/>
                  <a:chOff x="1610" y="1348"/>
                  <a:chExt cx="510" cy="510"/>
                </a:xfrm>
              </p:grpSpPr>
              <p:sp>
                <p:nvSpPr>
                  <p:cNvPr id="55"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6"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7"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8"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nvGrpSpPr>
            <p:cNvPr id="21" name="Group 20"/>
            <p:cNvGrpSpPr/>
            <p:nvPr/>
          </p:nvGrpSpPr>
          <p:grpSpPr>
            <a:xfrm>
              <a:off x="7703125" y="3240362"/>
              <a:ext cx="1181763" cy="1355806"/>
              <a:chOff x="10903874" y="304759"/>
              <a:chExt cx="1181763" cy="1355806"/>
            </a:xfrm>
          </p:grpSpPr>
          <p:grpSp>
            <p:nvGrpSpPr>
              <p:cNvPr id="26" name="Group 25"/>
              <p:cNvGrpSpPr>
                <a:grpSpLocks noChangeAspect="1"/>
              </p:cNvGrpSpPr>
              <p:nvPr/>
            </p:nvGrpSpPr>
            <p:grpSpPr>
              <a:xfrm>
                <a:off x="10903874" y="304759"/>
                <a:ext cx="800763" cy="1058903"/>
                <a:chOff x="6742248" y="1541935"/>
                <a:chExt cx="1204130" cy="1592303"/>
              </a:xfrm>
            </p:grpSpPr>
            <p:grpSp>
              <p:nvGrpSpPr>
                <p:cNvPr id="46"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4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pic>
              <p:nvPicPr>
                <p:cNvPr id="47" name="Picture 46"/>
                <p:cNvPicPr>
                  <a:picLocks noChangeAspect="1"/>
                </p:cNvPicPr>
                <p:nvPr/>
              </p:nvPicPr>
              <p:blipFill>
                <a:blip r:embed="rId4"/>
                <a:stretch>
                  <a:fillRect/>
                </a:stretch>
              </p:blipFill>
              <p:spPr>
                <a:xfrm>
                  <a:off x="6813607" y="2097481"/>
                  <a:ext cx="1040387" cy="646454"/>
                </a:xfrm>
                <a:prstGeom prst="rect">
                  <a:avLst/>
                </a:prstGeom>
              </p:spPr>
            </p:pic>
          </p:grpSp>
          <p:grpSp>
            <p:nvGrpSpPr>
              <p:cNvPr id="27" name="Group 26"/>
              <p:cNvGrpSpPr>
                <a:grpSpLocks noChangeAspect="1"/>
              </p:cNvGrpSpPr>
              <p:nvPr/>
            </p:nvGrpSpPr>
            <p:grpSpPr>
              <a:xfrm>
                <a:off x="11095037" y="457159"/>
                <a:ext cx="800763" cy="1058903"/>
                <a:chOff x="5025896" y="1506904"/>
                <a:chExt cx="1204130" cy="1592303"/>
              </a:xfrm>
            </p:grpSpPr>
            <p:grpSp>
              <p:nvGrpSpPr>
                <p:cNvPr id="37"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4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8" name="Group 4"/>
                <p:cNvGrpSpPr>
                  <a:grpSpLocks noChangeAspect="1"/>
                </p:cNvGrpSpPr>
                <p:nvPr/>
              </p:nvGrpSpPr>
              <p:grpSpPr bwMode="auto">
                <a:xfrm>
                  <a:off x="5142186" y="1956191"/>
                  <a:ext cx="914400" cy="914400"/>
                  <a:chOff x="2566" y="1322"/>
                  <a:chExt cx="576" cy="576"/>
                </a:xfrm>
              </p:grpSpPr>
              <p:sp>
                <p:nvSpPr>
                  <p:cNvPr id="39"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3"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28" name="Group 27"/>
              <p:cNvGrpSpPr>
                <a:grpSpLocks noChangeAspect="1"/>
              </p:cNvGrpSpPr>
              <p:nvPr/>
            </p:nvGrpSpPr>
            <p:grpSpPr>
              <a:xfrm>
                <a:off x="11284874" y="601662"/>
                <a:ext cx="800763" cy="1058903"/>
                <a:chOff x="3344266" y="1513537"/>
                <a:chExt cx="1204130" cy="1592303"/>
              </a:xfrm>
            </p:grpSpPr>
            <p:grpSp>
              <p:nvGrpSpPr>
                <p:cNvPr id="29"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35"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0" name="Group 29"/>
                <p:cNvGrpSpPr>
                  <a:grpSpLocks noChangeAspect="1"/>
                </p:cNvGrpSpPr>
                <p:nvPr/>
              </p:nvGrpSpPr>
              <p:grpSpPr bwMode="auto">
                <a:xfrm>
                  <a:off x="3594895" y="1970478"/>
                  <a:ext cx="809625" cy="809625"/>
                  <a:chOff x="1610" y="1348"/>
                  <a:chExt cx="510" cy="510"/>
                </a:xfrm>
              </p:grpSpPr>
              <p:sp>
                <p:nvSpPr>
                  <p:cNvPr id="31"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2"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3"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4"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nvGrpSpPr>
            <p:cNvPr id="22" name="Group 21"/>
            <p:cNvGrpSpPr/>
            <p:nvPr/>
          </p:nvGrpSpPr>
          <p:grpSpPr>
            <a:xfrm>
              <a:off x="922742" y="3539339"/>
              <a:ext cx="1243013" cy="785813"/>
              <a:chOff x="3784563" y="2854325"/>
              <a:chExt cx="1243013" cy="785813"/>
            </a:xfrm>
          </p:grpSpPr>
          <p:sp>
            <p:nvSpPr>
              <p:cNvPr id="23"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4"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5"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spTree>
    <p:custDataLst>
      <p:tags r:id="rId1"/>
    </p:custDataLst>
    <p:extLst>
      <p:ext uri="{BB962C8B-B14F-4D97-AF65-F5344CB8AC3E}">
        <p14:creationId xmlns:p14="http://schemas.microsoft.com/office/powerpoint/2010/main" val="27041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4e27c53-461a-49d7-9a54-c1d5c07550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Considerations for Database Files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GB" b="0" kern="0" dirty="0">
              <a:solidFill>
                <a:srgbClr val="000000"/>
              </a:solidFill>
            </a:endParaRPr>
          </a:p>
          <a:p>
            <a:pPr lvl="0"/>
            <a:r>
              <a:rPr lang="en-GB" b="0" kern="0" dirty="0">
                <a:solidFill>
                  <a:srgbClr val="000000"/>
                </a:solidFill>
              </a:rPr>
              <a:t>Data files and filegroups</a:t>
            </a:r>
          </a:p>
          <a:p>
            <a:pPr lvl="0"/>
            <a:r>
              <a:rPr lang="en-GB" b="0" kern="0" dirty="0">
                <a:solidFill>
                  <a:srgbClr val="000000"/>
                </a:solidFill>
              </a:rPr>
              <a:t>Staging tables</a:t>
            </a:r>
          </a:p>
          <a:p>
            <a:pPr lvl="0"/>
            <a:r>
              <a:rPr lang="en-GB" b="0" kern="0" dirty="0">
                <a:solidFill>
                  <a:srgbClr val="000000"/>
                </a:solidFill>
              </a:rPr>
              <a:t>tempdb</a:t>
            </a:r>
          </a:p>
          <a:p>
            <a:pPr lvl="0"/>
            <a:r>
              <a:rPr lang="en-GB" b="0" kern="0" dirty="0">
                <a:solidFill>
                  <a:srgbClr val="000000"/>
                </a:solidFill>
              </a:rPr>
              <a:t>Transaction logs</a:t>
            </a:r>
          </a:p>
          <a:p>
            <a:pPr lvl="0"/>
            <a:r>
              <a:rPr lang="en-GB" b="0" kern="0" dirty="0">
                <a:solidFill>
                  <a:srgbClr val="000000"/>
                </a:solidFill>
              </a:rPr>
              <a:t>Backup files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9009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07f0dd9-277b-4eb9-900a-3f3136a206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Partitioning</a:t>
            </a:r>
          </a:p>
        </p:txBody>
      </p:sp>
      <p:graphicFrame>
        <p:nvGraphicFramePr>
          <p:cNvPr id="4" name="Content Placeholder 1" descr="The slide shows a table that contains sales order fact records with columns for:&#10;• OrderDateKey&#10;• ProductKey&#10;• CustomerKey&#10;• OrderNo&#10;• Qty&#10;• Cost&#10;• SalesAmount&#10;" title="Table of Sales Order Fact Records"/>
          <p:cNvGraphicFramePr>
            <a:graphicFrameLocks/>
          </p:cNvGraphicFramePr>
          <p:nvPr>
            <p:extLst>
              <p:ext uri="{D42A27DB-BD31-4B8C-83A1-F6EECF244321}">
                <p14:modId xmlns:p14="http://schemas.microsoft.com/office/powerpoint/2010/main" val="2053854737"/>
              </p:ext>
            </p:extLst>
          </p:nvPr>
        </p:nvGraphicFramePr>
        <p:xfrm>
          <a:off x="189192" y="1512143"/>
          <a:ext cx="8717601" cy="252984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873443">
                  <a:extLst>
                    <a:ext uri="{9D8B030D-6E8A-4147-A177-3AD203B41FA5}">
                      <a16:colId xmlns:a16="http://schemas.microsoft.com/office/drawing/2014/main" val="20005"/>
                    </a:ext>
                  </a:extLst>
                </a:gridCol>
                <a:gridCol w="1556068">
                  <a:extLst>
                    <a:ext uri="{9D8B030D-6E8A-4147-A177-3AD203B41FA5}">
                      <a16:colId xmlns:a16="http://schemas.microsoft.com/office/drawing/2014/main" val="20006"/>
                    </a:ext>
                  </a:extLst>
                </a:gridCol>
              </a:tblGrid>
              <a:tr h="215963">
                <a:tc>
                  <a:txBody>
                    <a:bodyPr/>
                    <a:lstStyle/>
                    <a:p>
                      <a:r>
                        <a:rPr lang="en-GB" sz="1400" b="1" kern="1200" dirty="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a:t>CustomerKey</a:t>
                      </a:r>
                      <a:endParaRPr lang="en-US" sz="1400" dirty="0"/>
                    </a:p>
                  </a:txBody>
                  <a:tcPr/>
                </a:tc>
                <a:tc>
                  <a:txBody>
                    <a:bodyPr/>
                    <a:lstStyle/>
                    <a:p>
                      <a:r>
                        <a:rPr lang="en-GB" sz="1400" dirty="0"/>
                        <a:t>OrderNo</a:t>
                      </a:r>
                      <a:endParaRPr lang="en-US" sz="1400" dirty="0"/>
                    </a:p>
                  </a:txBody>
                  <a:tcPr/>
                </a:tc>
                <a:tc>
                  <a:txBody>
                    <a:bodyPr/>
                    <a:lstStyle/>
                    <a:p>
                      <a:r>
                        <a:rPr lang="en-GB" sz="1400" dirty="0"/>
                        <a:t>Qty</a:t>
                      </a:r>
                      <a:endParaRPr lang="en-US" sz="1400" dirty="0"/>
                    </a:p>
                  </a:txBody>
                  <a:tcPr/>
                </a:tc>
                <a:tc>
                  <a:txBody>
                    <a:bodyPr/>
                    <a:lstStyle/>
                    <a:p>
                      <a:r>
                        <a:rPr lang="en-GB" sz="1400" dirty="0"/>
                        <a:t>Cost</a:t>
                      </a:r>
                      <a:endParaRPr lang="en-US" sz="1400" dirty="0"/>
                    </a:p>
                  </a:txBody>
                  <a:tcPr/>
                </a:tc>
                <a:tc>
                  <a:txBody>
                    <a:bodyPr/>
                    <a:lstStyle/>
                    <a:p>
                      <a:r>
                        <a:rPr lang="en-GB" sz="1400" dirty="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a:solidFill>
                            <a:schemeClr val="tx1"/>
                          </a:solidFill>
                          <a:latin typeface="+mn-lt"/>
                          <a:ea typeface="+mn-ea"/>
                          <a:cs typeface="+mn-cs"/>
                        </a:rPr>
                        <a:t>25</a:t>
                      </a:r>
                      <a:endParaRPr lang="en-US" sz="1400" kern="1200" dirty="0">
                        <a:solidFill>
                          <a:schemeClr val="tx1"/>
                        </a:solidFill>
                        <a:latin typeface="+mn-lt"/>
                        <a:ea typeface="+mn-ea"/>
                        <a:cs typeface="+mn-cs"/>
                      </a:endParaRPr>
                    </a:p>
                  </a:txBody>
                  <a:tcPr/>
                </a:tc>
                <a:tc>
                  <a:txBody>
                    <a:bodyPr/>
                    <a:lstStyle/>
                    <a:p>
                      <a:r>
                        <a:rPr lang="en-GB" sz="1400" dirty="0">
                          <a:solidFill>
                            <a:schemeClr val="tx1"/>
                          </a:solidFill>
                        </a:rPr>
                        <a:t>120</a:t>
                      </a:r>
                      <a:endParaRPr lang="en-US" sz="1400" dirty="0">
                        <a:solidFill>
                          <a:schemeClr val="tx1"/>
                        </a:solidFill>
                      </a:endParaRPr>
                    </a:p>
                  </a:txBody>
                  <a:tcPr/>
                </a:tc>
                <a:tc>
                  <a:txBody>
                    <a:bodyPr/>
                    <a:lstStyle/>
                    <a:p>
                      <a:r>
                        <a:rPr lang="en-GB" sz="1400" dirty="0">
                          <a:solidFill>
                            <a:schemeClr val="tx1"/>
                          </a:solidFill>
                        </a:rPr>
                        <a:t>1000</a:t>
                      </a:r>
                      <a:endParaRPr lang="en-US" sz="1400" dirty="0">
                        <a:solidFill>
                          <a:schemeClr val="tx1"/>
                        </a:solidFill>
                      </a:endParaRPr>
                    </a:p>
                  </a:txBody>
                  <a:tcPr/>
                </a:tc>
                <a:tc>
                  <a:txBody>
                    <a:bodyPr/>
                    <a:lstStyle/>
                    <a:p>
                      <a:r>
                        <a:rPr lang="en-GB" sz="1400" dirty="0">
                          <a:solidFill>
                            <a:schemeClr val="tx1"/>
                          </a:solidFill>
                        </a:rPr>
                        <a:t>1</a:t>
                      </a:r>
                      <a:endParaRPr lang="en-US" sz="1400" dirty="0">
                        <a:solidFill>
                          <a:schemeClr val="tx1"/>
                        </a:solidFill>
                      </a:endParaRPr>
                    </a:p>
                  </a:txBody>
                  <a:tcPr/>
                </a:tc>
                <a:tc>
                  <a:txBody>
                    <a:bodyPr/>
                    <a:lstStyle/>
                    <a:p>
                      <a:r>
                        <a:rPr lang="en-GB" sz="1400" dirty="0">
                          <a:solidFill>
                            <a:schemeClr val="tx1"/>
                          </a:solidFill>
                        </a:rPr>
                        <a:t>125.00</a:t>
                      </a:r>
                      <a:endParaRPr lang="en-US" sz="1400" dirty="0">
                        <a:solidFill>
                          <a:schemeClr val="tx1"/>
                        </a:solidFill>
                      </a:endParaRPr>
                    </a:p>
                  </a:txBody>
                  <a:tcPr/>
                </a:tc>
                <a:tc>
                  <a:txBody>
                    <a:bodyPr/>
                    <a:lstStyle/>
                    <a:p>
                      <a:r>
                        <a:rPr lang="en-GB" sz="1400" dirty="0">
                          <a:solidFill>
                            <a:schemeClr val="tx1"/>
                          </a:solidFill>
                        </a:rPr>
                        <a:t>350.99</a:t>
                      </a:r>
                      <a:endParaRPr lang="en-US" sz="1400" dirty="0">
                        <a:solidFill>
                          <a:schemeClr val="tx1"/>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a:solidFill>
                            <a:schemeClr val="tx1"/>
                          </a:solidFill>
                          <a:latin typeface="+mn-lt"/>
                          <a:ea typeface="+mn-ea"/>
                          <a:cs typeface="+mn-cs"/>
                        </a:rPr>
                        <a:t>99</a:t>
                      </a:r>
                      <a:endParaRPr lang="en-US" sz="1400" kern="1200" dirty="0">
                        <a:solidFill>
                          <a:schemeClr val="tx1"/>
                        </a:solidFill>
                        <a:latin typeface="+mn-lt"/>
                        <a:ea typeface="+mn-ea"/>
                        <a:cs typeface="+mn-cs"/>
                      </a:endParaRPr>
                    </a:p>
                  </a:txBody>
                  <a:tcPr/>
                </a:tc>
                <a:tc>
                  <a:txBody>
                    <a:bodyPr/>
                    <a:lstStyle/>
                    <a:p>
                      <a:r>
                        <a:rPr lang="en-GB" sz="1400" dirty="0">
                          <a:solidFill>
                            <a:schemeClr val="tx1"/>
                          </a:solidFill>
                        </a:rPr>
                        <a:t>120</a:t>
                      </a:r>
                      <a:endParaRPr lang="en-US" sz="1400" dirty="0">
                        <a:solidFill>
                          <a:schemeClr val="tx1"/>
                        </a:solidFill>
                      </a:endParaRPr>
                    </a:p>
                  </a:txBody>
                  <a:tcPr/>
                </a:tc>
                <a:tc>
                  <a:txBody>
                    <a:bodyPr/>
                    <a:lstStyle/>
                    <a:p>
                      <a:r>
                        <a:rPr lang="en-GB" sz="1400" dirty="0">
                          <a:solidFill>
                            <a:schemeClr val="tx1"/>
                          </a:solidFill>
                        </a:rPr>
                        <a:t>1000</a:t>
                      </a:r>
                      <a:endParaRPr lang="en-US" sz="1400" dirty="0">
                        <a:solidFill>
                          <a:schemeClr val="tx1"/>
                        </a:solidFill>
                      </a:endParaRPr>
                    </a:p>
                  </a:txBody>
                  <a:tcPr/>
                </a:tc>
                <a:tc>
                  <a:txBody>
                    <a:bodyPr/>
                    <a:lstStyle/>
                    <a:p>
                      <a:r>
                        <a:rPr lang="en-GB" sz="1400" dirty="0">
                          <a:solidFill>
                            <a:schemeClr val="tx1"/>
                          </a:solidFill>
                        </a:rPr>
                        <a:t>2</a:t>
                      </a:r>
                      <a:endParaRPr lang="en-US" sz="1400" dirty="0">
                        <a:solidFill>
                          <a:schemeClr val="tx1"/>
                        </a:solidFill>
                      </a:endParaRPr>
                    </a:p>
                  </a:txBody>
                  <a:tcPr/>
                </a:tc>
                <a:tc>
                  <a:txBody>
                    <a:bodyPr/>
                    <a:lstStyle/>
                    <a:p>
                      <a:r>
                        <a:rPr lang="en-GB" sz="1400" dirty="0">
                          <a:solidFill>
                            <a:schemeClr val="tx1"/>
                          </a:solidFill>
                        </a:rPr>
                        <a:t>2.50</a:t>
                      </a:r>
                      <a:endParaRPr lang="en-US" sz="1400" dirty="0">
                        <a:solidFill>
                          <a:schemeClr val="tx1"/>
                        </a:solidFill>
                      </a:endParaRPr>
                    </a:p>
                  </a:txBody>
                  <a:tcPr/>
                </a:tc>
                <a:tc>
                  <a:txBody>
                    <a:bodyPr/>
                    <a:lstStyle/>
                    <a:p>
                      <a:r>
                        <a:rPr lang="en-GB" sz="1400" dirty="0">
                          <a:solidFill>
                            <a:schemeClr val="tx1"/>
                          </a:solidFill>
                        </a:rPr>
                        <a:t>6.98</a:t>
                      </a:r>
                      <a:endParaRPr lang="en-US" sz="1400" dirty="0">
                        <a:solidFill>
                          <a:schemeClr val="tx1"/>
                        </a:solidFill>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a:solidFill>
                            <a:schemeClr val="tx1"/>
                          </a:solidFill>
                          <a:latin typeface="+mn-lt"/>
                          <a:ea typeface="+mn-ea"/>
                          <a:cs typeface="+mn-cs"/>
                        </a:rPr>
                        <a:t>25</a:t>
                      </a:r>
                      <a:endParaRPr lang="en-US" sz="1400" kern="1200" dirty="0">
                        <a:solidFill>
                          <a:schemeClr val="tx1"/>
                        </a:solidFill>
                        <a:latin typeface="+mn-lt"/>
                        <a:ea typeface="+mn-ea"/>
                        <a:cs typeface="+mn-cs"/>
                      </a:endParaRPr>
                    </a:p>
                  </a:txBody>
                  <a:tcPr/>
                </a:tc>
                <a:tc>
                  <a:txBody>
                    <a:bodyPr/>
                    <a:lstStyle/>
                    <a:p>
                      <a:r>
                        <a:rPr lang="en-GB" sz="1400" dirty="0">
                          <a:solidFill>
                            <a:schemeClr val="tx1"/>
                          </a:solidFill>
                        </a:rPr>
                        <a:t>178</a:t>
                      </a:r>
                      <a:endParaRPr lang="en-US" sz="1400" dirty="0">
                        <a:solidFill>
                          <a:schemeClr val="tx1"/>
                        </a:solidFill>
                      </a:endParaRPr>
                    </a:p>
                  </a:txBody>
                  <a:tcPr/>
                </a:tc>
                <a:tc>
                  <a:txBody>
                    <a:bodyPr/>
                    <a:lstStyle/>
                    <a:p>
                      <a:r>
                        <a:rPr lang="en-GB" sz="1400" dirty="0">
                          <a:solidFill>
                            <a:schemeClr val="tx1"/>
                          </a:solidFill>
                        </a:rPr>
                        <a:t>1001</a:t>
                      </a:r>
                      <a:endParaRPr lang="en-US" sz="1400" dirty="0">
                        <a:solidFill>
                          <a:schemeClr val="tx1"/>
                        </a:solidFill>
                      </a:endParaRPr>
                    </a:p>
                  </a:txBody>
                  <a:tcPr/>
                </a:tc>
                <a:tc>
                  <a:txBody>
                    <a:bodyPr/>
                    <a:lstStyle/>
                    <a:p>
                      <a:r>
                        <a:rPr lang="en-GB" sz="1400" dirty="0">
                          <a:solidFill>
                            <a:schemeClr val="tx1"/>
                          </a:solidFill>
                        </a:rPr>
                        <a:t>2</a:t>
                      </a:r>
                      <a:endParaRPr lang="en-US" sz="1400" dirty="0">
                        <a:solidFill>
                          <a:schemeClr val="tx1"/>
                        </a:solidFill>
                      </a:endParaRPr>
                    </a:p>
                  </a:txBody>
                  <a:tcPr/>
                </a:tc>
                <a:tc>
                  <a:txBody>
                    <a:bodyPr/>
                    <a:lstStyle/>
                    <a:p>
                      <a:r>
                        <a:rPr lang="en-GB" sz="1400" dirty="0">
                          <a:solidFill>
                            <a:schemeClr val="tx1"/>
                          </a:solidFill>
                        </a:rPr>
                        <a:t>250.00</a:t>
                      </a:r>
                      <a:endParaRPr lang="en-US" sz="1400" dirty="0">
                        <a:solidFill>
                          <a:schemeClr val="tx1"/>
                        </a:solidFill>
                      </a:endParaRPr>
                    </a:p>
                  </a:txBody>
                  <a:tcPr/>
                </a:tc>
                <a:tc>
                  <a:txBody>
                    <a:bodyPr/>
                    <a:lstStyle/>
                    <a:p>
                      <a:r>
                        <a:rPr lang="en-GB" sz="1400" dirty="0">
                          <a:solidFill>
                            <a:schemeClr val="tx1"/>
                          </a:solidFill>
                        </a:rPr>
                        <a:t>701.98</a:t>
                      </a:r>
                      <a:endParaRPr lang="en-US" sz="1400" dirty="0">
                        <a:solidFill>
                          <a:schemeClr val="tx1"/>
                        </a:solidFill>
                      </a:endParaRPr>
                    </a:p>
                  </a:txBody>
                  <a:tcPr/>
                </a:tc>
                <a:extLst>
                  <a:ext uri="{0D108BD9-81ED-4DB2-BD59-A6C34878D82A}">
                    <a16:rowId xmlns:a16="http://schemas.microsoft.com/office/drawing/2014/main" val="10003"/>
                  </a:ext>
                </a:extLst>
              </a:tr>
              <a:tr h="370840">
                <a:tc gridSpan="7">
                  <a:txBody>
                    <a:bodyPr/>
                    <a:lstStyle/>
                    <a:p>
                      <a:pPr marL="0" algn="l" defTabSz="914400" rtl="0" eaLnBrk="1" latinLnBrk="0" hangingPunct="1"/>
                      <a:r>
                        <a:rPr lang="en-GB" sz="1400" kern="1200" dirty="0">
                          <a:solidFill>
                            <a:schemeClr val="dk1"/>
                          </a:solidFill>
                          <a:latin typeface="+mn-lt"/>
                          <a:ea typeface="+mn-ea"/>
                          <a:cs typeface="+mn-cs"/>
                        </a:rPr>
                        <a:t>...</a:t>
                      </a:r>
                      <a:endParaRPr lang="en-US" sz="1400" kern="1200" dirty="0">
                        <a:solidFill>
                          <a:schemeClr val="dk1"/>
                        </a:solidFill>
                        <a:latin typeface="+mn-lt"/>
                        <a:ea typeface="+mn-ea"/>
                        <a:cs typeface="+mn-cs"/>
                      </a:endParaRPr>
                    </a:p>
                  </a:txBody>
                  <a:tcPr/>
                </a:tc>
                <a:tc hMerge="1">
                  <a:txBody>
                    <a:bodyPr/>
                    <a:lstStyle/>
                    <a:p>
                      <a:pPr marL="0" algn="l" defTabSz="914400" rtl="0" eaLnBrk="1" latinLnBrk="0" hangingPunct="1"/>
                      <a:endParaRPr lang="en-US" sz="1400" kern="1200" dirty="0">
                        <a:solidFill>
                          <a:schemeClr val="dk1"/>
                        </a:solidFill>
                        <a:latin typeface="+mn-lt"/>
                        <a:ea typeface="+mn-ea"/>
                        <a:cs typeface="+mn-cs"/>
                      </a:endParaRP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a:solidFill>
                            <a:schemeClr val="tx1"/>
                          </a:solidFill>
                          <a:latin typeface="+mn-lt"/>
                          <a:ea typeface="+mn-ea"/>
                          <a:cs typeface="+mn-cs"/>
                        </a:rPr>
                        <a:t>20160201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a:solidFill>
                            <a:schemeClr val="tx1"/>
                          </a:solidFill>
                          <a:latin typeface="+mn-lt"/>
                          <a:ea typeface="+mn-ea"/>
                          <a:cs typeface="+mn-cs"/>
                        </a:rPr>
                        <a:t>23</a:t>
                      </a:r>
                      <a:endParaRPr lang="en-US" sz="1400" kern="1200" dirty="0">
                        <a:solidFill>
                          <a:schemeClr val="tx1"/>
                        </a:solidFill>
                        <a:latin typeface="+mn-lt"/>
                        <a:ea typeface="+mn-ea"/>
                        <a:cs typeface="+mn-cs"/>
                      </a:endParaRPr>
                    </a:p>
                  </a:txBody>
                  <a:tcPr/>
                </a:tc>
                <a:tc>
                  <a:txBody>
                    <a:bodyPr/>
                    <a:lstStyle/>
                    <a:p>
                      <a:r>
                        <a:rPr lang="en-GB" sz="1400" dirty="0">
                          <a:solidFill>
                            <a:schemeClr val="tx1"/>
                          </a:solidFill>
                        </a:rPr>
                        <a:t>76</a:t>
                      </a:r>
                      <a:endParaRPr lang="en-US" sz="1400" dirty="0">
                        <a:solidFill>
                          <a:schemeClr val="tx1"/>
                        </a:solidFill>
                      </a:endParaRPr>
                    </a:p>
                  </a:txBody>
                  <a:tcPr/>
                </a:tc>
                <a:tc>
                  <a:txBody>
                    <a:bodyPr/>
                    <a:lstStyle/>
                    <a:p>
                      <a:r>
                        <a:rPr lang="en-GB" sz="1400" dirty="0">
                          <a:solidFill>
                            <a:schemeClr val="tx1"/>
                          </a:solidFill>
                        </a:rPr>
                        <a:t>2124</a:t>
                      </a:r>
                      <a:endParaRPr lang="en-US" sz="1400" dirty="0">
                        <a:solidFill>
                          <a:schemeClr val="tx1"/>
                        </a:solidFill>
                      </a:endParaRPr>
                    </a:p>
                  </a:txBody>
                  <a:tcPr/>
                </a:tc>
                <a:tc>
                  <a:txBody>
                    <a:bodyPr/>
                    <a:lstStyle/>
                    <a:p>
                      <a:r>
                        <a:rPr lang="en-GB" sz="1400" dirty="0">
                          <a:solidFill>
                            <a:schemeClr val="tx1"/>
                          </a:solidFill>
                        </a:rPr>
                        <a:t>1</a:t>
                      </a:r>
                      <a:endParaRPr lang="en-US" sz="1400" dirty="0">
                        <a:solidFill>
                          <a:schemeClr val="tx1"/>
                        </a:solidFill>
                      </a:endParaRPr>
                    </a:p>
                  </a:txBody>
                  <a:tcPr/>
                </a:tc>
                <a:tc>
                  <a:txBody>
                    <a:bodyPr/>
                    <a:lstStyle/>
                    <a:p>
                      <a:r>
                        <a:rPr lang="en-GB" sz="1400" dirty="0">
                          <a:solidFill>
                            <a:schemeClr val="tx1"/>
                          </a:solidFill>
                        </a:rPr>
                        <a:t>95.00</a:t>
                      </a:r>
                      <a:endParaRPr lang="en-US" sz="1400" dirty="0">
                        <a:solidFill>
                          <a:schemeClr val="tx1"/>
                        </a:solidFill>
                      </a:endParaRPr>
                    </a:p>
                  </a:txBody>
                  <a:tcPr/>
                </a:tc>
                <a:tc>
                  <a:txBody>
                    <a:bodyPr/>
                    <a:lstStyle/>
                    <a:p>
                      <a:r>
                        <a:rPr lang="en-GB" sz="1400" dirty="0">
                          <a:solidFill>
                            <a:schemeClr val="tx1"/>
                          </a:solidFill>
                        </a:rPr>
                        <a:t>125.00</a:t>
                      </a:r>
                      <a:endParaRPr lang="en-US" sz="1400" dirty="0">
                        <a:solidFill>
                          <a:schemeClr val="tx1"/>
                        </a:solidFill>
                      </a:endParaRP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a:solidFill>
                            <a:schemeClr val="tx1"/>
                          </a:solidFill>
                          <a:latin typeface="+mn-lt"/>
                          <a:ea typeface="+mn-ea"/>
                          <a:cs typeface="+mn-cs"/>
                        </a:rPr>
                        <a:t>20160201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a:solidFill>
                            <a:schemeClr val="tx1"/>
                          </a:solidFill>
                          <a:latin typeface="+mn-lt"/>
                          <a:ea typeface="+mn-ea"/>
                          <a:cs typeface="+mn-cs"/>
                        </a:rPr>
                        <a:t>89</a:t>
                      </a:r>
                      <a:endParaRPr lang="en-US" sz="1400" kern="1200" dirty="0">
                        <a:solidFill>
                          <a:schemeClr val="tx1"/>
                        </a:solidFill>
                        <a:latin typeface="+mn-lt"/>
                        <a:ea typeface="+mn-ea"/>
                        <a:cs typeface="+mn-cs"/>
                      </a:endParaRPr>
                    </a:p>
                  </a:txBody>
                  <a:tcPr/>
                </a:tc>
                <a:tc>
                  <a:txBody>
                    <a:bodyPr/>
                    <a:lstStyle/>
                    <a:p>
                      <a:r>
                        <a:rPr lang="en-GB" sz="1400" dirty="0">
                          <a:solidFill>
                            <a:schemeClr val="tx1"/>
                          </a:solidFill>
                        </a:rPr>
                        <a:t>6</a:t>
                      </a:r>
                      <a:endParaRPr lang="en-US" sz="1400" dirty="0">
                        <a:solidFill>
                          <a:schemeClr val="tx1"/>
                        </a:solidFill>
                      </a:endParaRPr>
                    </a:p>
                  </a:txBody>
                  <a:tcPr/>
                </a:tc>
                <a:tc>
                  <a:txBody>
                    <a:bodyPr/>
                    <a:lstStyle/>
                    <a:p>
                      <a:r>
                        <a:rPr lang="en-GB" sz="1400" dirty="0">
                          <a:solidFill>
                            <a:schemeClr val="tx1"/>
                          </a:solidFill>
                        </a:rPr>
                        <a:t>2125</a:t>
                      </a:r>
                      <a:endParaRPr lang="en-US" sz="1400" dirty="0">
                        <a:solidFill>
                          <a:schemeClr val="tx1"/>
                        </a:solidFill>
                      </a:endParaRPr>
                    </a:p>
                  </a:txBody>
                  <a:tcPr/>
                </a:tc>
                <a:tc>
                  <a:txBody>
                    <a:bodyPr/>
                    <a:lstStyle/>
                    <a:p>
                      <a:r>
                        <a:rPr lang="en-GB" sz="1400" dirty="0">
                          <a:solidFill>
                            <a:schemeClr val="tx1"/>
                          </a:solidFill>
                        </a:rPr>
                        <a:t>1</a:t>
                      </a:r>
                      <a:endParaRPr lang="en-US" sz="1400" dirty="0">
                        <a:solidFill>
                          <a:schemeClr val="tx1"/>
                        </a:solidFill>
                      </a:endParaRPr>
                    </a:p>
                  </a:txBody>
                  <a:tcPr/>
                </a:tc>
                <a:tc>
                  <a:txBody>
                    <a:bodyPr/>
                    <a:lstStyle/>
                    <a:p>
                      <a:r>
                        <a:rPr lang="en-GB" sz="1400" dirty="0">
                          <a:solidFill>
                            <a:schemeClr val="tx1"/>
                          </a:solidFill>
                        </a:rPr>
                        <a:t>45.00</a:t>
                      </a:r>
                      <a:endParaRPr lang="en-US" sz="1400" dirty="0">
                        <a:solidFill>
                          <a:schemeClr val="tx1"/>
                        </a:solidFill>
                      </a:endParaRPr>
                    </a:p>
                  </a:txBody>
                  <a:tcPr/>
                </a:tc>
                <a:tc>
                  <a:txBody>
                    <a:bodyPr/>
                    <a:lstStyle/>
                    <a:p>
                      <a:r>
                        <a:rPr lang="en-GB" sz="1400" dirty="0">
                          <a:solidFill>
                            <a:schemeClr val="tx1"/>
                          </a:solidFill>
                        </a:rPr>
                        <a:t>76.99</a:t>
                      </a:r>
                      <a:endParaRPr lang="en-US" sz="1400" dirty="0">
                        <a:solidFill>
                          <a:schemeClr val="tx1"/>
                        </a:solidFill>
                      </a:endParaRPr>
                    </a:p>
                  </a:txBody>
                  <a:tcPr/>
                </a:tc>
                <a:extLst>
                  <a:ext uri="{0D108BD9-81ED-4DB2-BD59-A6C34878D82A}">
                    <a16:rowId xmlns:a16="http://schemas.microsoft.com/office/drawing/2014/main" val="10006"/>
                  </a:ext>
                </a:extLst>
              </a:tr>
            </a:tbl>
          </a:graphicData>
        </a:graphic>
      </p:graphicFrame>
      <p:grpSp>
        <p:nvGrpSpPr>
          <p:cNvPr id="5" name="Group 4" descr="The slide shows a partition scheme consisting of partitions for February 2016, January 2016, 2015, 2014, and Pre-2014. The partition scheme also includes an empty partition at each end.&#10;&#10;" title="Partition Scheme"/>
          <p:cNvGrpSpPr/>
          <p:nvPr/>
        </p:nvGrpSpPr>
        <p:grpSpPr>
          <a:xfrm>
            <a:off x="312778" y="4545932"/>
            <a:ext cx="8491572" cy="914400"/>
            <a:chOff x="312778" y="4545932"/>
            <a:chExt cx="8491572" cy="914400"/>
          </a:xfrm>
        </p:grpSpPr>
        <p:sp>
          <p:nvSpPr>
            <p:cNvPr id="6" name="Rectangle 5"/>
            <p:cNvSpPr/>
            <p:nvPr/>
          </p:nvSpPr>
          <p:spPr bwMode="auto">
            <a:xfrm>
              <a:off x="3013124" y="4545932"/>
              <a:ext cx="1636304"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2014</a:t>
              </a:r>
              <a:endParaRPr lang="en-US" sz="1600" b="0" dirty="0">
                <a:solidFill>
                  <a:srgbClr val="000000"/>
                </a:solidFill>
                <a:latin typeface="Verdana" pitchFamily="34" charset="0"/>
              </a:endParaRPr>
            </a:p>
          </p:txBody>
        </p:sp>
        <p:sp>
          <p:nvSpPr>
            <p:cNvPr id="7" name="Rectangle 6"/>
            <p:cNvSpPr/>
            <p:nvPr/>
          </p:nvSpPr>
          <p:spPr bwMode="auto">
            <a:xfrm>
              <a:off x="4649428" y="4545932"/>
              <a:ext cx="1836829"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2015</a:t>
              </a:r>
              <a:endParaRPr lang="en-US" sz="1600" b="0" dirty="0">
                <a:solidFill>
                  <a:srgbClr val="000000"/>
                </a:solidFill>
                <a:latin typeface="Verdana" pitchFamily="34" charset="0"/>
              </a:endParaRPr>
            </a:p>
          </p:txBody>
        </p:sp>
        <p:sp>
          <p:nvSpPr>
            <p:cNvPr id="8" name="Rectangle 7"/>
            <p:cNvSpPr/>
            <p:nvPr/>
          </p:nvSpPr>
          <p:spPr bwMode="auto">
            <a:xfrm>
              <a:off x="6486257" y="4545932"/>
              <a:ext cx="962525"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Jan</a:t>
              </a:r>
            </a:p>
            <a:p>
              <a:pPr lvl="0" algn="ctr" eaLnBrk="0" hangingPunct="0"/>
              <a:r>
                <a:rPr lang="en-GB" sz="1600" b="0" dirty="0">
                  <a:solidFill>
                    <a:srgbClr val="000000"/>
                  </a:solidFill>
                  <a:latin typeface="Verdana" pitchFamily="34" charset="0"/>
                </a:rPr>
                <a:t>2016</a:t>
              </a:r>
              <a:endParaRPr lang="en-US" sz="1600" b="0" dirty="0">
                <a:solidFill>
                  <a:srgbClr val="000000"/>
                </a:solidFill>
                <a:latin typeface="Verdana" pitchFamily="34" charset="0"/>
              </a:endParaRPr>
            </a:p>
          </p:txBody>
        </p:sp>
        <p:sp>
          <p:nvSpPr>
            <p:cNvPr id="9" name="Rectangle 8"/>
            <p:cNvSpPr/>
            <p:nvPr/>
          </p:nvSpPr>
          <p:spPr bwMode="auto">
            <a:xfrm>
              <a:off x="8355172" y="4545932"/>
              <a:ext cx="449178"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1600" b="0" dirty="0">
                <a:solidFill>
                  <a:srgbClr val="000000"/>
                </a:solidFill>
                <a:latin typeface="Verdana" pitchFamily="34" charset="0"/>
              </a:endParaRPr>
            </a:p>
          </p:txBody>
        </p:sp>
        <p:sp>
          <p:nvSpPr>
            <p:cNvPr id="10" name="Rectangle 9"/>
            <p:cNvSpPr/>
            <p:nvPr/>
          </p:nvSpPr>
          <p:spPr bwMode="auto">
            <a:xfrm>
              <a:off x="7448782" y="4545932"/>
              <a:ext cx="898376"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Feb</a:t>
              </a:r>
            </a:p>
            <a:p>
              <a:pPr lvl="0" algn="ctr" eaLnBrk="0" hangingPunct="0"/>
              <a:r>
                <a:rPr lang="en-GB" sz="1600" b="0" dirty="0">
                  <a:solidFill>
                    <a:srgbClr val="000000"/>
                  </a:solidFill>
                  <a:latin typeface="Verdana" pitchFamily="34" charset="0"/>
                </a:rPr>
                <a:t>2016</a:t>
              </a:r>
              <a:endParaRPr lang="en-US" sz="1600" b="0" dirty="0">
                <a:solidFill>
                  <a:srgbClr val="000000"/>
                </a:solidFill>
                <a:latin typeface="Verdana" pitchFamily="34" charset="0"/>
              </a:endParaRPr>
            </a:p>
          </p:txBody>
        </p:sp>
        <p:sp>
          <p:nvSpPr>
            <p:cNvPr id="11" name="Rectangle 10"/>
            <p:cNvSpPr/>
            <p:nvPr/>
          </p:nvSpPr>
          <p:spPr bwMode="auto">
            <a:xfrm>
              <a:off x="312778" y="4545932"/>
              <a:ext cx="449178"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1600" b="0" dirty="0">
                <a:solidFill>
                  <a:srgbClr val="000000"/>
                </a:solidFill>
                <a:latin typeface="Verdana" pitchFamily="34" charset="0"/>
              </a:endParaRPr>
            </a:p>
          </p:txBody>
        </p:sp>
        <p:sp>
          <p:nvSpPr>
            <p:cNvPr id="12" name="Rectangle 11"/>
            <p:cNvSpPr/>
            <p:nvPr/>
          </p:nvSpPr>
          <p:spPr bwMode="auto">
            <a:xfrm>
              <a:off x="761975" y="4545932"/>
              <a:ext cx="2251149"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Pre-2014</a:t>
              </a:r>
              <a:endParaRPr lang="en-US" sz="1600" b="0" dirty="0">
                <a:solidFill>
                  <a:srgbClr val="000000"/>
                </a:solidFill>
                <a:latin typeface="Verdana" pitchFamily="34" charset="0"/>
              </a:endParaRPr>
            </a:p>
          </p:txBody>
        </p:sp>
      </p:grpSp>
      <p:sp>
        <p:nvSpPr>
          <p:cNvPr id="13" name="TextBox 12"/>
          <p:cNvSpPr txBox="1"/>
          <p:nvPr/>
        </p:nvSpPr>
        <p:spPr>
          <a:xfrm>
            <a:off x="312778" y="5678638"/>
            <a:ext cx="8491572" cy="369332"/>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 partition scheme, grouping older records by year and current records by month.</a:t>
            </a:r>
          </a:p>
        </p:txBody>
      </p:sp>
    </p:spTree>
    <p:custDataLst>
      <p:tags r:id="rId1"/>
    </p:custDataLst>
    <p:extLst>
      <p:ext uri="{BB962C8B-B14F-4D97-AF65-F5344CB8AC3E}">
        <p14:creationId xmlns:p14="http://schemas.microsoft.com/office/powerpoint/2010/main" val="3547784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6d9349e-1012-4357-b70f-7296a58a66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Partitioning a Fact Table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partitioned table</a:t>
            </a:r>
          </a:p>
          <a:p>
            <a:pPr lvl="0"/>
            <a:r>
              <a:rPr lang="en-GB" b="0" kern="0" dirty="0">
                <a:solidFill>
                  <a:srgbClr val="000000"/>
                </a:solidFill>
              </a:rPr>
              <a:t>View partition metadata</a:t>
            </a:r>
          </a:p>
          <a:p>
            <a:pPr lvl="0"/>
            <a:r>
              <a:rPr lang="en-GB" b="0" kern="0" dirty="0">
                <a:solidFill>
                  <a:srgbClr val="000000"/>
                </a:solidFill>
              </a:rPr>
              <a:t>Split a partition</a:t>
            </a:r>
          </a:p>
          <a:p>
            <a:pPr lvl="0"/>
            <a:r>
              <a:rPr lang="en-GB" b="0" kern="0" dirty="0">
                <a:solidFill>
                  <a:srgbClr val="000000"/>
                </a:solidFill>
              </a:rPr>
              <a:t>Merge partitions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43810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876267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e3c826a-159c-456d-a9a4-ebb12a47d0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Considerations for Indexes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Dimension table indexes</a:t>
            </a:r>
          </a:p>
          <a:p>
            <a:pPr lvl="1"/>
            <a:r>
              <a:rPr lang="en-GB" b="0" kern="0" dirty="0">
                <a:solidFill>
                  <a:srgbClr val="000000"/>
                </a:solidFill>
              </a:rPr>
              <a:t>Clustered index on surrogate key column</a:t>
            </a:r>
          </a:p>
          <a:p>
            <a:pPr lvl="1"/>
            <a:r>
              <a:rPr lang="en-GB" b="0" kern="0" dirty="0">
                <a:solidFill>
                  <a:srgbClr val="000000"/>
                </a:solidFill>
              </a:rPr>
              <a:t>Nonclustered index on business key and SCD columns</a:t>
            </a:r>
          </a:p>
          <a:p>
            <a:pPr lvl="1"/>
            <a:r>
              <a:rPr lang="en-GB" b="0" kern="0" dirty="0">
                <a:solidFill>
                  <a:srgbClr val="000000"/>
                </a:solidFill>
              </a:rPr>
              <a:t>Nonclustered indexes on frequently searched columns</a:t>
            </a:r>
          </a:p>
          <a:p>
            <a:pPr lvl="0"/>
            <a:r>
              <a:rPr lang="en-GB" b="0" kern="0" dirty="0">
                <a:solidFill>
                  <a:srgbClr val="000000"/>
                </a:solidFill>
              </a:rPr>
              <a:t>Fact table indexes</a:t>
            </a:r>
          </a:p>
          <a:p>
            <a:pPr lvl="1"/>
            <a:r>
              <a:rPr lang="en-GB" b="0" kern="0" dirty="0">
                <a:solidFill>
                  <a:srgbClr val="000000"/>
                </a:solidFill>
              </a:rPr>
              <a:t>Clustered index on most commonly searched date key</a:t>
            </a:r>
          </a:p>
          <a:p>
            <a:pPr lvl="1"/>
            <a:r>
              <a:rPr lang="en-GB" b="0" kern="0" dirty="0">
                <a:solidFill>
                  <a:srgbClr val="000000"/>
                </a:solidFill>
              </a:rPr>
              <a:t>Nonclustered indexes on other dimension keys</a:t>
            </a:r>
          </a:p>
          <a:p>
            <a:pPr marL="684212" lvl="2" indent="0">
              <a:buNone/>
            </a:pPr>
            <a:r>
              <a:rPr lang="en-GB" b="0" kern="0" dirty="0">
                <a:solidFill>
                  <a:srgbClr val="000000"/>
                </a:solidFill>
              </a:rPr>
              <a:t>Or</a:t>
            </a:r>
          </a:p>
          <a:p>
            <a:pPr lvl="1"/>
            <a:r>
              <a:rPr lang="en-GB" b="0" kern="0" dirty="0">
                <a:solidFill>
                  <a:srgbClr val="000000"/>
                </a:solidFill>
              </a:rPr>
              <a:t>Columnstore index on all columns</a:t>
            </a:r>
          </a:p>
          <a:p>
            <a:pPr lvl="1"/>
            <a:r>
              <a:rPr lang="en-GB" b="0" kern="0" dirty="0">
                <a:solidFill>
                  <a:srgbClr val="000000"/>
                </a:solidFill>
              </a:rPr>
              <a:t>Composite index key comprises up to 16 columns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2911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ea5ce5d-0a45-43c6-9837-55b66a4745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Creating Indexes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an index on a dimension table</a:t>
            </a:r>
          </a:p>
          <a:p>
            <a:pPr lvl="0"/>
            <a:r>
              <a:rPr lang="en-GB" b="0" kern="0" dirty="0">
                <a:solidFill>
                  <a:srgbClr val="000000"/>
                </a:solidFill>
              </a:rPr>
              <a:t>View index usage and execution statistics</a:t>
            </a:r>
          </a:p>
          <a:p>
            <a:pPr lvl="0"/>
            <a:r>
              <a:rPr lang="en-GB" b="0" kern="0" dirty="0">
                <a:solidFill>
                  <a:srgbClr val="000000"/>
                </a:solidFill>
              </a:rPr>
              <a:t>Create an index on a fact table</a:t>
            </a:r>
          </a:p>
          <a:p>
            <a:pPr lvl="0"/>
            <a:r>
              <a:rPr lang="en-GB" b="0" kern="0" dirty="0">
                <a:solidFill>
                  <a:srgbClr val="000000"/>
                </a:solidFill>
              </a:rPr>
              <a:t>Create a columnstore index</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8010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Data Warehouse Design Overview</a:t>
            </a:r>
          </a:p>
        </p:txBody>
      </p:sp>
      <p:sp>
        <p:nvSpPr>
          <p:cNvPr id="3" name="Text Placeholder 2"/>
          <p:cNvSpPr>
            <a:spLocks noGrp="1"/>
          </p:cNvSpPr>
          <p:nvPr>
            <p:ph type="body" idx="1"/>
          </p:nvPr>
        </p:nvSpPr>
        <p:spPr/>
        <p:txBody>
          <a:bodyPr/>
          <a:lstStyle/>
          <a:p>
            <a:r>
              <a:rPr lang="en-GB" dirty="0"/>
              <a:t>The Dimensional Model
The Data Warehouse Design Process
Dimensional Modeling
Documenting Dimensional Models</a:t>
            </a:r>
          </a:p>
        </p:txBody>
      </p:sp>
    </p:spTree>
    <p:custDataLst>
      <p:tags r:id="rId1"/>
    </p:custDataLst>
    <p:extLst>
      <p:ext uri="{BB962C8B-B14F-4D97-AF65-F5344CB8AC3E}">
        <p14:creationId xmlns:p14="http://schemas.microsoft.com/office/powerpoint/2010/main" val="46158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29696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19673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995afd3c-fed2-4163-b82e-aa7932d62a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Managing Many-to-Many Relationships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Data warehouse relationships are usually one-to-many, with one row in the dimension table related to many rows in the fact table</a:t>
            </a:r>
          </a:p>
          <a:p>
            <a:pPr lvl="0"/>
            <a:r>
              <a:rPr lang="en-US" sz="2400" b="0" kern="0" dirty="0">
                <a:solidFill>
                  <a:srgbClr val="000000"/>
                </a:solidFill>
              </a:rPr>
              <a:t>Known as multivalued dimensions</a:t>
            </a:r>
          </a:p>
          <a:p>
            <a:pPr lvl="0"/>
            <a:r>
              <a:rPr lang="en-US" sz="2400" b="0" kern="0" dirty="0">
                <a:solidFill>
                  <a:srgbClr val="000000"/>
                </a:solidFill>
              </a:rPr>
              <a:t>Many-to-many relationships can arise, such as two salespeople working on the same sales order</a:t>
            </a:r>
          </a:p>
          <a:p>
            <a:pPr lvl="0"/>
            <a:r>
              <a:rPr lang="en-US" sz="2400" b="0" kern="0" dirty="0">
                <a:solidFill>
                  <a:srgbClr val="000000"/>
                </a:solidFill>
              </a:rPr>
              <a:t>A number of solutions are available:</a:t>
            </a:r>
          </a:p>
          <a:p>
            <a:pPr lvl="1"/>
            <a:r>
              <a:rPr lang="en-US" sz="2000" b="0" kern="0" dirty="0">
                <a:solidFill>
                  <a:srgbClr val="000000"/>
                </a:solidFill>
              </a:rPr>
              <a:t>Add a bridge table between the fact and dimension tables</a:t>
            </a:r>
          </a:p>
          <a:p>
            <a:pPr lvl="1"/>
            <a:r>
              <a:rPr lang="en-US" sz="2000" b="0" kern="0" dirty="0">
                <a:solidFill>
                  <a:srgbClr val="000000"/>
                </a:solidFill>
              </a:rPr>
              <a:t>Elect one of the values to be the primary value</a:t>
            </a:r>
          </a:p>
          <a:p>
            <a:pPr lvl="1"/>
            <a:r>
              <a:rPr lang="en-US" sz="2000" b="0" kern="0" dirty="0">
                <a:solidFill>
                  <a:srgbClr val="000000"/>
                </a:solidFill>
              </a:rPr>
              <a:t>Include multiple named attributes in the dimension</a:t>
            </a:r>
          </a:p>
          <a:p>
            <a:pPr lvl="1"/>
            <a:r>
              <a:rPr lang="en-US" sz="2000" b="0" kern="0" dirty="0">
                <a:solidFill>
                  <a:srgbClr val="000000"/>
                </a:solidFill>
              </a:rPr>
              <a:t>Change the grain of the table to allow multiple rows for a fact</a:t>
            </a:r>
          </a:p>
          <a:p>
            <a:pPr lvl="1"/>
            <a:r>
              <a:rPr lang="en-US" sz="2000" b="0" kern="0" dirty="0">
                <a:solidFill>
                  <a:srgbClr val="000000"/>
                </a:solidFill>
              </a:rPr>
              <a:t>Concatenate multiple values into one, and split during querying</a:t>
            </a:r>
          </a:p>
        </p:txBody>
      </p:sp>
    </p:spTree>
    <p:custDataLst>
      <p:tags r:id="rId1"/>
    </p:custDataLst>
    <p:extLst>
      <p:ext uri="{BB962C8B-B14F-4D97-AF65-F5344CB8AC3E}">
        <p14:creationId xmlns:p14="http://schemas.microsoft.com/office/powerpoint/2010/main" val="1313916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287ba77-a18e-471b-8d03-098a29640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Compression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Apply page compression on all dimension tables, indexes, and fact table partitions</a:t>
            </a:r>
          </a:p>
          <a:p>
            <a:pPr lvl="0"/>
            <a:r>
              <a:rPr lang="en-GB" b="0" kern="0" dirty="0">
                <a:solidFill>
                  <a:srgbClr val="000000"/>
                </a:solidFill>
              </a:rPr>
              <a:t>If performance becomes CPU-bound, fall back to row compression on the most queried partitions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568690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7557d85d-47b5-4a9f-8adb-af5da8b281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Demonstration: Implementing Data Compression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uncompressed tables</a:t>
            </a:r>
            <a:r>
              <a:rPr lang="en-US" b="0" kern="0" dirty="0">
                <a:solidFill>
                  <a:srgbClr val="000000"/>
                </a:solidFill>
              </a:rPr>
              <a:t> and indexes</a:t>
            </a:r>
          </a:p>
          <a:p>
            <a:pPr lvl="0"/>
            <a:r>
              <a:rPr lang="en-GB" b="0" kern="0" dirty="0">
                <a:solidFill>
                  <a:srgbClr val="000000"/>
                </a:solidFill>
              </a:rPr>
              <a:t>Estimate compression savings</a:t>
            </a:r>
          </a:p>
          <a:p>
            <a:pPr lvl="0"/>
            <a:r>
              <a:rPr lang="en-GB" b="0" kern="0" dirty="0">
                <a:solidFill>
                  <a:srgbClr val="000000"/>
                </a:solidFill>
              </a:rPr>
              <a:t>Create compressed tables and indexes</a:t>
            </a:r>
          </a:p>
          <a:p>
            <a:pPr lvl="0"/>
            <a:r>
              <a:rPr lang="en-GB" b="0" kern="0" dirty="0">
                <a:solidFill>
                  <a:srgbClr val="000000"/>
                </a:solidFill>
              </a:rPr>
              <a:t>Compare query performance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8854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9620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c08ac55c-d076-4f45-bcf3-02bc50c25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Views to Abstract Base Tables</a:t>
            </a:r>
          </a:p>
        </p:txBody>
      </p:sp>
      <p:sp>
        <p:nvSpPr>
          <p:cNvPr id="4" name="Rectangle 3"/>
          <p:cNvSpPr/>
          <p:nvPr/>
        </p:nvSpPr>
        <p:spPr>
          <a:xfrm>
            <a:off x="961697" y="1559961"/>
            <a:ext cx="7236373" cy="4062651"/>
          </a:xfrm>
          <a:prstGeom prst="rect">
            <a:avLst/>
          </a:prstGeom>
        </p:spPr>
        <p:txBody>
          <a:bodyPr wrap="square">
            <a:spAutoFit/>
          </a:bodyPr>
          <a:lstStyle/>
          <a:p>
            <a:pPr lvl="0"/>
            <a:r>
              <a:rPr lang="en-US" sz="2000" b="0" dirty="0">
                <a:solidFill>
                  <a:srgbClr val="000000"/>
                </a:solidFill>
                <a:latin typeface="Segoe UI" panose="020B0502040204020203" pitchFamily="34" charset="0"/>
                <a:cs typeface="Segoe UI" panose="020B0502040204020203" pitchFamily="34" charset="0"/>
              </a:rPr>
              <a:t>CREATE VIEW dw_views.SalesOrder</a:t>
            </a:r>
          </a:p>
          <a:p>
            <a:pPr lvl="0"/>
            <a:r>
              <a:rPr lang="en-US" sz="2000" b="0" dirty="0">
                <a:solidFill>
                  <a:srgbClr val="000000"/>
                </a:solidFill>
                <a:latin typeface="Segoe UI" panose="020B0502040204020203" pitchFamily="34" charset="0"/>
                <a:cs typeface="Segoe UI" panose="020B0502040204020203" pitchFamily="34" charset="0"/>
              </a:rPr>
              <a:t>WITH SCHEMABINDING</a:t>
            </a:r>
          </a:p>
          <a:p>
            <a:pPr lvl="0"/>
            <a:r>
              <a:rPr lang="en-US" sz="2000" b="0" dirty="0">
                <a:solidFill>
                  <a:srgbClr val="000000"/>
                </a:solidFill>
                <a:latin typeface="Segoe UI" panose="020B0502040204020203" pitchFamily="34" charset="0"/>
                <a:cs typeface="Segoe UI" panose="020B0502040204020203" pitchFamily="34" charset="0"/>
              </a:rPr>
              <a:t>AS</a:t>
            </a:r>
          </a:p>
          <a:p>
            <a:pPr lvl="0"/>
            <a:r>
              <a:rPr lang="en-US" sz="2000" b="0" dirty="0">
                <a:solidFill>
                  <a:srgbClr val="000000"/>
                </a:solidFill>
                <a:latin typeface="Segoe UI" panose="020B0502040204020203" pitchFamily="34" charset="0"/>
                <a:cs typeface="Segoe UI" panose="020B0502040204020203" pitchFamily="34" charset="0"/>
              </a:rPr>
              <a:t>SELECT [OrderDateKey]</a:t>
            </a:r>
          </a:p>
          <a:p>
            <a:pPr lvl="0"/>
            <a:r>
              <a:rPr lang="en-US" sz="2000" b="0" dirty="0">
                <a:solidFill>
                  <a:srgbClr val="000000"/>
                </a:solidFill>
                <a:latin typeface="Segoe UI" panose="020B0502040204020203" pitchFamily="34" charset="0"/>
                <a:cs typeface="Segoe UI" panose="020B0502040204020203" pitchFamily="34" charset="0"/>
              </a:rPr>
              <a:t>      ,[ProductKey]</a:t>
            </a:r>
          </a:p>
          <a:p>
            <a:pPr lvl="0"/>
            <a:r>
              <a:rPr lang="en-US" sz="2000" b="0" dirty="0">
                <a:solidFill>
                  <a:srgbClr val="000000"/>
                </a:solidFill>
                <a:latin typeface="Segoe UI" panose="020B0502040204020203" pitchFamily="34" charset="0"/>
                <a:cs typeface="Segoe UI" panose="020B0502040204020203" pitchFamily="34" charset="0"/>
              </a:rPr>
              <a:t>      ,[ShipDateKey]</a:t>
            </a:r>
          </a:p>
          <a:p>
            <a:pPr lvl="0"/>
            <a:r>
              <a:rPr lang="en-US" sz="2000" b="0" dirty="0">
                <a:solidFill>
                  <a:srgbClr val="000000"/>
                </a:solidFill>
                <a:latin typeface="Segoe UI" panose="020B0502040204020203" pitchFamily="34" charset="0"/>
                <a:cs typeface="Segoe UI" panose="020B0502040204020203" pitchFamily="34" charset="0"/>
              </a:rPr>
              <a:t>      ,[CustomerKey]</a:t>
            </a:r>
          </a:p>
          <a:p>
            <a:pPr lvl="0"/>
            <a:r>
              <a:rPr lang="en-US" sz="2000" b="0" dirty="0">
                <a:solidFill>
                  <a:srgbClr val="000000"/>
                </a:solidFill>
                <a:latin typeface="Segoe UI" panose="020B0502040204020203" pitchFamily="34" charset="0"/>
                <a:cs typeface="Segoe UI" panose="020B0502040204020203" pitchFamily="34" charset="0"/>
              </a:rPr>
              <a:t>      ,[OrderNumber]</a:t>
            </a:r>
          </a:p>
          <a:p>
            <a:pPr lvl="0"/>
            <a:r>
              <a:rPr lang="en-US" sz="2000" b="0" dirty="0">
                <a:solidFill>
                  <a:srgbClr val="000000"/>
                </a:solidFill>
                <a:latin typeface="Segoe UI" panose="020B0502040204020203" pitchFamily="34" charset="0"/>
                <a:cs typeface="Segoe UI" panose="020B0502040204020203" pitchFamily="34" charset="0"/>
              </a:rPr>
              <a:t>      ,[OrderQuantity]</a:t>
            </a:r>
          </a:p>
          <a:p>
            <a:pPr lvl="0"/>
            <a:r>
              <a:rPr lang="en-US" sz="2000" b="0" dirty="0">
                <a:solidFill>
                  <a:srgbClr val="000000"/>
                </a:solidFill>
                <a:latin typeface="Segoe UI" panose="020B0502040204020203" pitchFamily="34" charset="0"/>
                <a:cs typeface="Segoe UI" panose="020B0502040204020203" pitchFamily="34" charset="0"/>
              </a:rPr>
              <a:t>      ,[UnitPrice]</a:t>
            </a:r>
          </a:p>
          <a:p>
            <a:pPr lvl="0"/>
            <a:r>
              <a:rPr lang="en-US" sz="2000" b="0" dirty="0">
                <a:solidFill>
                  <a:srgbClr val="000000"/>
                </a:solidFill>
                <a:latin typeface="Segoe UI" panose="020B0502040204020203" pitchFamily="34" charset="0"/>
                <a:cs typeface="Segoe UI" panose="020B0502040204020203" pitchFamily="34" charset="0"/>
              </a:rPr>
              <a:t>      ,[SalesAmount]</a:t>
            </a:r>
          </a:p>
          <a:p>
            <a:pPr lvl="0"/>
            <a:r>
              <a:rPr lang="en-US" sz="2000" b="0" dirty="0">
                <a:solidFill>
                  <a:srgbClr val="000000"/>
                </a:solidFill>
                <a:latin typeface="Segoe UI" panose="020B0502040204020203" pitchFamily="34" charset="0"/>
                <a:cs typeface="Segoe UI" panose="020B0502040204020203" pitchFamily="34" charset="0"/>
              </a:rPr>
              <a:t>FROM [dbo].[FactSalesOrder]</a:t>
            </a:r>
          </a:p>
          <a:p>
            <a:pPr lvl="0"/>
            <a:r>
              <a:rPr lang="en-US" sz="2000" b="0" dirty="0">
                <a:solidFill>
                  <a:srgbClr val="000000"/>
                </a:solidFill>
                <a:latin typeface="Segoe UI" panose="020B0502040204020203" pitchFamily="34" charset="0"/>
                <a:cs typeface="Segoe UI" panose="020B0502040204020203" pitchFamily="34" charset="0"/>
              </a:rPr>
              <a:t>WITH (NOLOCK)</a:t>
            </a:r>
          </a:p>
        </p:txBody>
      </p:sp>
    </p:spTree>
    <p:custDataLst>
      <p:tags r:id="rId1"/>
    </p:custDataLst>
    <p:extLst>
      <p:ext uri="{BB962C8B-B14F-4D97-AF65-F5344CB8AC3E}">
        <p14:creationId xmlns:p14="http://schemas.microsoft.com/office/powerpoint/2010/main" val="141129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Implementing a Data Warehouse</a:t>
            </a:r>
          </a:p>
        </p:txBody>
      </p:sp>
      <p:sp>
        <p:nvSpPr>
          <p:cNvPr id="3" name="Text Placeholder 2"/>
          <p:cNvSpPr>
            <a:spLocks noGrp="1"/>
          </p:cNvSpPr>
          <p:nvPr>
            <p:ph type="body" idx="1"/>
          </p:nvPr>
        </p:nvSpPr>
        <p:spPr/>
        <p:txBody>
          <a:bodyPr/>
          <a:lstStyle/>
          <a:p>
            <a:r>
              <a:rPr lang="en-GB" dirty="0"/>
              <a:t>Exercise 1: Implementing a Star Schema
Exercise 2: Implementing a Snowflake Schema
Exercise 3: Implementing a Time Dimension Table</a:t>
            </a:r>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a:latin typeface="Segoe UI" panose="020B0502040204020203" pitchFamily="34" charset="0"/>
              </a:rPr>
              <a:t>Logon Information</a:t>
            </a: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a:latin typeface="Segoe UI" panose="020B0502040204020203" pitchFamily="34" charset="0"/>
              </a:rPr>
              <a:t>Estimated Time: 45 minutes</a:t>
            </a:r>
          </a:p>
        </p:txBody>
      </p:sp>
    </p:spTree>
    <p:custDataLst>
      <p:tags r:id="rId1"/>
    </p:custDataLst>
    <p:extLst>
      <p:ext uri="{BB962C8B-B14F-4D97-AF65-F5344CB8AC3E}">
        <p14:creationId xmlns:p14="http://schemas.microsoft.com/office/powerpoint/2010/main" val="3692007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058370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Scenario</a:t>
            </a:r>
          </a:p>
        </p:txBody>
      </p:sp>
      <p:sp>
        <p:nvSpPr>
          <p:cNvPr id="4" name="TextBox 3"/>
          <p:cNvSpPr txBox="1"/>
          <p:nvPr/>
        </p:nvSpPr>
        <p:spPr>
          <a:xfrm>
            <a:off x="458788" y="1021215"/>
            <a:ext cx="8119156" cy="1815882"/>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have gathered analytical and reporting requirements from stakeholders at Adventure Works Cycles. Now you must implement a data warehouse schema to support them.</a:t>
            </a:r>
            <a:endParaRPr lang="en-GB" sz="2800" b="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41699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Dimensional Model</a:t>
            </a:r>
          </a:p>
        </p:txBody>
      </p:sp>
      <p:grpSp>
        <p:nvGrpSpPr>
          <p:cNvPr id="4" name="Group 3" descr="The slide shows a data warehouse design in which a fact table is related to several dimension tables in a star schema structure. One of the dimensions has been normalized into a snowflake structure to create an additional table. Refer to the next two diagrams for clearer distinction between the two structures.&#10;&#10;" title="Star and Snowflake Schemas"/>
          <p:cNvGrpSpPr/>
          <p:nvPr/>
        </p:nvGrpSpPr>
        <p:grpSpPr>
          <a:xfrm>
            <a:off x="53466" y="910004"/>
            <a:ext cx="8706797" cy="5775619"/>
            <a:chOff x="53466" y="910004"/>
            <a:chExt cx="8706797" cy="5775619"/>
          </a:xfrm>
        </p:grpSpPr>
        <p:sp>
          <p:nvSpPr>
            <p:cNvPr id="5" name="TextBox 4"/>
            <p:cNvSpPr txBox="1"/>
            <p:nvPr/>
          </p:nvSpPr>
          <p:spPr>
            <a:xfrm>
              <a:off x="53466" y="5731516"/>
              <a:ext cx="2340064" cy="954107"/>
            </a:xfrm>
            <a:prstGeom prst="rect">
              <a:avLst/>
            </a:prstGeom>
            <a:solidFill>
              <a:srgbClr val="FFFF00"/>
            </a:solidFill>
          </p:spPr>
          <p:txBody>
            <a:bodyPr wrap="square" rtlCol="0">
              <a:spAutoFit/>
            </a:bodyPr>
            <a:lstStyle/>
            <a:p>
              <a:pPr lvl="0" algn="ctr"/>
              <a:r>
                <a:rPr lang="en-GB" sz="2800" dirty="0">
                  <a:solidFill>
                    <a:srgbClr val="000000"/>
                  </a:solidFill>
                  <a:latin typeface="Segoe UI" panose="020B0502040204020203" pitchFamily="34" charset="0"/>
                  <a:cs typeface="Segoe UI" panose="020B0502040204020203" pitchFamily="34" charset="0"/>
                </a:rPr>
                <a:t>Snowflake schema</a:t>
              </a:r>
              <a:endParaRPr lang="en-US" sz="28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572507" y="2525435"/>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6966534" y="2925544"/>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8" name="Rectangle 7"/>
            <p:cNvSpPr/>
            <p:nvPr/>
          </p:nvSpPr>
          <p:spPr bwMode="auto">
            <a:xfrm>
              <a:off x="6505035" y="2453695"/>
              <a:ext cx="225522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9" name="Group 8"/>
            <p:cNvGrpSpPr/>
            <p:nvPr/>
          </p:nvGrpSpPr>
          <p:grpSpPr>
            <a:xfrm>
              <a:off x="3685662" y="910004"/>
              <a:ext cx="2255228" cy="943698"/>
              <a:chOff x="6430027" y="3289131"/>
              <a:chExt cx="2632998" cy="943698"/>
            </a:xfrm>
          </p:grpSpPr>
          <p:sp>
            <p:nvSpPr>
              <p:cNvPr id="37" name="TextBox 36"/>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8" name="TextBox 37"/>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9" name="Rectangle 38"/>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0" name="TextBox 9"/>
            <p:cNvSpPr txBox="1"/>
            <p:nvPr/>
          </p:nvSpPr>
          <p:spPr>
            <a:xfrm>
              <a:off x="6487271" y="1556886"/>
              <a:ext cx="2217979" cy="523220"/>
            </a:xfrm>
            <a:prstGeom prst="rect">
              <a:avLst/>
            </a:prstGeom>
            <a:solidFill>
              <a:srgbClr val="FFFF00"/>
            </a:solidFill>
          </p:spPr>
          <p:txBody>
            <a:bodyPr wrap="none" rtlCol="0">
              <a:spAutoFit/>
            </a:bodyPr>
            <a:lstStyle/>
            <a:p>
              <a:pPr lvl="0"/>
              <a:r>
                <a:rPr lang="en-GB" sz="2800" dirty="0">
                  <a:solidFill>
                    <a:srgbClr val="000000"/>
                  </a:solidFill>
                  <a:latin typeface="Segoe UI" panose="020B0502040204020203" pitchFamily="34" charset="0"/>
                  <a:cs typeface="Segoe UI" panose="020B0502040204020203" pitchFamily="34" charset="0"/>
                </a:rPr>
                <a:t>Star schema</a:t>
              </a:r>
              <a:endParaRPr lang="en-US" sz="2800" dirty="0">
                <a:solidFill>
                  <a:srgbClr val="000000"/>
                </a:solidFill>
                <a:latin typeface="Segoe UI" panose="020B0502040204020203" pitchFamily="34" charset="0"/>
                <a:cs typeface="Segoe UI" panose="020B0502040204020203" pitchFamily="34" charset="0"/>
              </a:endParaRPr>
            </a:p>
          </p:txBody>
        </p:sp>
        <p:grpSp>
          <p:nvGrpSpPr>
            <p:cNvPr id="11" name="Group 10"/>
            <p:cNvGrpSpPr/>
            <p:nvPr/>
          </p:nvGrpSpPr>
          <p:grpSpPr>
            <a:xfrm>
              <a:off x="776877" y="2398257"/>
              <a:ext cx="2255228" cy="943698"/>
              <a:chOff x="6430027" y="3289131"/>
              <a:chExt cx="2632998" cy="943698"/>
            </a:xfrm>
          </p:grpSpPr>
          <p:sp>
            <p:nvSpPr>
              <p:cNvPr id="34" name="TextBox 33"/>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5" name="TextBox 34"/>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6" name="Rectangle 35"/>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2" name="Group 11"/>
            <p:cNvGrpSpPr/>
            <p:nvPr/>
          </p:nvGrpSpPr>
          <p:grpSpPr>
            <a:xfrm>
              <a:off x="3890318" y="2577719"/>
              <a:ext cx="1764637" cy="800224"/>
              <a:chOff x="3701384" y="3355928"/>
              <a:chExt cx="1764637" cy="800224"/>
            </a:xfrm>
          </p:grpSpPr>
          <p:sp>
            <p:nvSpPr>
              <p:cNvPr id="31" name="TextBox 30"/>
              <p:cNvSpPr txBox="1"/>
              <p:nvPr/>
            </p:nvSpPr>
            <p:spPr>
              <a:xfrm>
                <a:off x="4109116" y="3355928"/>
                <a:ext cx="906787"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Fact</a:t>
                </a:r>
                <a:endParaRPr lang="en-US" sz="3200" b="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3958212" y="3756042"/>
                <a:ext cx="1264898"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Measures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3" name="Rectangle 32"/>
              <p:cNvSpPr/>
              <p:nvPr/>
            </p:nvSpPr>
            <p:spPr bwMode="auto">
              <a:xfrm>
                <a:off x="3701384" y="3355928"/>
                <a:ext cx="1764637" cy="743760"/>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3" name="Right Arrow 12"/>
            <p:cNvSpPr/>
            <p:nvPr/>
          </p:nvSpPr>
          <p:spPr bwMode="auto">
            <a:xfrm>
              <a:off x="3153687" y="2762161"/>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4" name="Right Arrow 13"/>
            <p:cNvSpPr/>
            <p:nvPr/>
          </p:nvSpPr>
          <p:spPr bwMode="auto">
            <a:xfrm flipH="1">
              <a:off x="5730278" y="2762161"/>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5" name="Down Arrow 14"/>
            <p:cNvSpPr/>
            <p:nvPr/>
          </p:nvSpPr>
          <p:spPr bwMode="auto">
            <a:xfrm>
              <a:off x="4550226" y="1931828"/>
              <a:ext cx="383351" cy="573809"/>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6" name="Down Arrow 15"/>
            <p:cNvSpPr/>
            <p:nvPr/>
          </p:nvSpPr>
          <p:spPr bwMode="auto">
            <a:xfrm flipV="1">
              <a:off x="4074195" y="3387154"/>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17" name="Group 16"/>
            <p:cNvGrpSpPr/>
            <p:nvPr/>
          </p:nvGrpSpPr>
          <p:grpSpPr>
            <a:xfrm>
              <a:off x="2427658" y="4055756"/>
              <a:ext cx="2255228" cy="943698"/>
              <a:chOff x="6430027" y="3289131"/>
              <a:chExt cx="2632998" cy="943698"/>
            </a:xfrm>
          </p:grpSpPr>
          <p:sp>
            <p:nvSpPr>
              <p:cNvPr id="28" name="TextBox 27"/>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9" name="TextBox 28"/>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0" name="Rectangle 29"/>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8" name="Group 17"/>
            <p:cNvGrpSpPr/>
            <p:nvPr/>
          </p:nvGrpSpPr>
          <p:grpSpPr>
            <a:xfrm>
              <a:off x="5018548" y="4055756"/>
              <a:ext cx="2255228" cy="943698"/>
              <a:chOff x="6430027" y="3289131"/>
              <a:chExt cx="2632998" cy="943698"/>
            </a:xfrm>
          </p:grpSpPr>
          <p:sp>
            <p:nvSpPr>
              <p:cNvPr id="25" name="TextBox 24"/>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6" name="TextBox 25"/>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7" name="Rectangle 26"/>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9" name="Group 18"/>
            <p:cNvGrpSpPr/>
            <p:nvPr/>
          </p:nvGrpSpPr>
          <p:grpSpPr>
            <a:xfrm>
              <a:off x="2466292" y="5721605"/>
              <a:ext cx="2255228" cy="943698"/>
              <a:chOff x="6430027" y="3289131"/>
              <a:chExt cx="2632998" cy="943698"/>
            </a:xfrm>
          </p:grpSpPr>
          <p:sp>
            <p:nvSpPr>
              <p:cNvPr id="22" name="TextBox 21"/>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20" name="Down Arrow 19"/>
            <p:cNvSpPr/>
            <p:nvPr/>
          </p:nvSpPr>
          <p:spPr bwMode="auto">
            <a:xfrm flipV="1">
              <a:off x="3396452" y="5062155"/>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1" name="Down Arrow 20"/>
            <p:cNvSpPr/>
            <p:nvPr/>
          </p:nvSpPr>
          <p:spPr bwMode="auto">
            <a:xfrm flipV="1">
              <a:off x="5161974" y="3377938"/>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Tree>
    <p:custDataLst>
      <p:tags r:id="rId1"/>
    </p:custDataLst>
    <p:extLst>
      <p:ext uri="{BB962C8B-B14F-4D97-AF65-F5344CB8AC3E}">
        <p14:creationId xmlns:p14="http://schemas.microsoft.com/office/powerpoint/2010/main" val="293126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0e1e924f-063a-419f-9ab6-a1cec0088e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Review</a:t>
            </a:r>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Implement a dimensional star schema</a:t>
            </a:r>
            <a:endParaRPr lang="en-GB" dirty="0"/>
          </a:p>
          <a:p>
            <a:pPr lvl="0"/>
            <a:r>
              <a:rPr lang="en-US" dirty="0"/>
              <a:t>Implement a snowflake schema</a:t>
            </a:r>
            <a:endParaRPr lang="en-GB" dirty="0"/>
          </a:p>
          <a:p>
            <a:pPr lvl="0"/>
            <a:r>
              <a:rPr lang="en-US" dirty="0"/>
              <a:t>Implement a time dimension</a:t>
            </a:r>
            <a:endParaRPr lang="en-GB" dirty="0"/>
          </a:p>
          <a:p>
            <a:endParaRPr lang="en-GB" dirty="0"/>
          </a:p>
        </p:txBody>
      </p:sp>
    </p:spTree>
    <p:custDataLst>
      <p:tags r:id="rId1"/>
    </p:custDataLst>
    <p:extLst>
      <p:ext uri="{BB962C8B-B14F-4D97-AF65-F5344CB8AC3E}">
        <p14:creationId xmlns:p14="http://schemas.microsoft.com/office/powerpoint/2010/main" val="93607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304628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205060f-624a-49ac-ba70-4c3966d480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Star Schema</a:t>
            </a:r>
          </a:p>
        </p:txBody>
      </p:sp>
      <p:sp>
        <p:nvSpPr>
          <p:cNvPr id="4" name="Content Placeholder 2" descr="The slide shows a data warehouse in which a fact table is related to several dimension tables in a star schema structure. " title="Star Schema"/>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GB" b="0" kern="0" dirty="0">
              <a:solidFill>
                <a:srgbClr val="000000"/>
              </a:solidFill>
            </a:endParaRPr>
          </a:p>
          <a:p>
            <a:pPr lvl="0"/>
            <a:endParaRPr lang="en-GB" b="0" kern="0" dirty="0">
              <a:solidFill>
                <a:srgbClr val="000000"/>
              </a:solidFill>
            </a:endParaRPr>
          </a:p>
          <a:p>
            <a:pPr lvl="0"/>
            <a:endParaRPr lang="en-US" b="0" kern="0" dirty="0">
              <a:solidFill>
                <a:srgbClr val="000000"/>
              </a:solidFill>
            </a:endParaRPr>
          </a:p>
        </p:txBody>
      </p:sp>
      <p:sp>
        <p:nvSpPr>
          <p:cNvPr id="5" name="5-Point Star 4"/>
          <p:cNvSpPr/>
          <p:nvPr/>
        </p:nvSpPr>
        <p:spPr bwMode="auto">
          <a:xfrm>
            <a:off x="1675619" y="919313"/>
            <a:ext cx="5791568" cy="5170495"/>
          </a:xfrm>
          <a:prstGeom prst="star5">
            <a:avLst>
              <a:gd name="adj" fmla="val 16151"/>
              <a:gd name="hf" fmla="val 105146"/>
              <a:gd name="vf" fmla="val 110557"/>
            </a:avLst>
          </a:prstGeom>
          <a:solidFill>
            <a:srgbClr val="FFFC9E"/>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cxnSp>
        <p:nvCxnSpPr>
          <p:cNvPr id="6" name="Straight Arrow Connector 5" descr="The slide shows a data warehouse in which a fact table is related to several dimension tables in a star schema structure. " title="Start Schema"/>
          <p:cNvCxnSpPr/>
          <p:nvPr/>
        </p:nvCxnSpPr>
        <p:spPr bwMode="auto">
          <a:xfrm>
            <a:off x="2731529" y="3618689"/>
            <a:ext cx="780817" cy="34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grpSp>
        <p:nvGrpSpPr>
          <p:cNvPr id="7" name="Group 6" descr="The slide shows a data warehouse in which a fact table is related to several dimension tables in a star schema structure. " title="Start Schema"/>
          <p:cNvGrpSpPr/>
          <p:nvPr/>
        </p:nvGrpSpPr>
        <p:grpSpPr>
          <a:xfrm>
            <a:off x="3701384" y="3355928"/>
            <a:ext cx="1764637" cy="800224"/>
            <a:chOff x="3701384" y="3355928"/>
            <a:chExt cx="1764637" cy="800224"/>
          </a:xfrm>
        </p:grpSpPr>
        <p:sp>
          <p:nvSpPr>
            <p:cNvPr id="8" name="TextBox 7"/>
            <p:cNvSpPr txBox="1"/>
            <p:nvPr/>
          </p:nvSpPr>
          <p:spPr>
            <a:xfrm>
              <a:off x="4109116" y="3355928"/>
              <a:ext cx="906787"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Fact</a:t>
              </a:r>
              <a:endParaRPr lang="en-US" sz="3200" b="0"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3958212" y="3756042"/>
              <a:ext cx="1264898"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Measures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10" name="Rectangle 9"/>
            <p:cNvSpPr/>
            <p:nvPr/>
          </p:nvSpPr>
          <p:spPr bwMode="auto">
            <a:xfrm>
              <a:off x="3701384" y="3355928"/>
              <a:ext cx="1764637" cy="743760"/>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1" name="Right Arrow 10" descr="The slide shows a data warehouse in which a fact table is related to several dimension tables in a star schema structure. " title="Start Schema"/>
          <p:cNvSpPr/>
          <p:nvPr/>
        </p:nvSpPr>
        <p:spPr bwMode="auto">
          <a:xfrm>
            <a:off x="3013966" y="3520915"/>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2" name="Right Arrow 11" descr="The slide shows a data warehouse in which a fact table is related to several dimension tables in a star schema structure. " title="Start Schema"/>
          <p:cNvSpPr/>
          <p:nvPr/>
        </p:nvSpPr>
        <p:spPr bwMode="auto">
          <a:xfrm flipH="1">
            <a:off x="5502434" y="3520915"/>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13" name="Group 12" descr="The slide shows a data warehouse in which a fact table is related to several dimension tables in a star schema structure. " title="Start Schema"/>
          <p:cNvGrpSpPr/>
          <p:nvPr/>
        </p:nvGrpSpPr>
        <p:grpSpPr>
          <a:xfrm>
            <a:off x="336863" y="3284188"/>
            <a:ext cx="2632998" cy="943698"/>
            <a:chOff x="434138" y="3284188"/>
            <a:chExt cx="2632998" cy="943698"/>
          </a:xfrm>
        </p:grpSpPr>
        <p:sp>
          <p:nvSpPr>
            <p:cNvPr id="14" name="TextBox 13"/>
            <p:cNvSpPr txBox="1"/>
            <p:nvPr/>
          </p:nvSpPr>
          <p:spPr>
            <a:xfrm>
              <a:off x="512912" y="3355928"/>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972942" y="3756037"/>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16" name="Rectangle 15"/>
            <p:cNvSpPr/>
            <p:nvPr/>
          </p:nvSpPr>
          <p:spPr bwMode="auto">
            <a:xfrm>
              <a:off x="434138" y="3284188"/>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7" name="Group 16"/>
          <p:cNvGrpSpPr/>
          <p:nvPr/>
        </p:nvGrpSpPr>
        <p:grpSpPr>
          <a:xfrm>
            <a:off x="6216022" y="3289131"/>
            <a:ext cx="2632998" cy="943698"/>
            <a:chOff x="6430027" y="3289131"/>
            <a:chExt cx="2632998" cy="943698"/>
          </a:xfrm>
        </p:grpSpPr>
        <p:sp>
          <p:nvSpPr>
            <p:cNvPr id="18" name="TextBox 17"/>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19" name="TextBox 18"/>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0" name="Rectangle 19"/>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1" name="Group 20" descr="The slide shows a data warehouse in which a fact table is related to several dimension tables in a star schema structure. " title="Start Schema"/>
          <p:cNvGrpSpPr/>
          <p:nvPr/>
        </p:nvGrpSpPr>
        <p:grpSpPr>
          <a:xfrm>
            <a:off x="3344906" y="1731504"/>
            <a:ext cx="2632998" cy="943698"/>
            <a:chOff x="6430027" y="3289131"/>
            <a:chExt cx="2632998" cy="943698"/>
          </a:xfrm>
        </p:grpSpPr>
        <p:sp>
          <p:nvSpPr>
            <p:cNvPr id="22" name="TextBox 21"/>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5" name="Group 24" descr="The slide shows a data warehouse in which a fact table is related to several dimension tables in a star schema structure. " title="Start Schema"/>
          <p:cNvGrpSpPr/>
          <p:nvPr/>
        </p:nvGrpSpPr>
        <p:grpSpPr>
          <a:xfrm>
            <a:off x="4902336" y="4828750"/>
            <a:ext cx="2632998" cy="943698"/>
            <a:chOff x="6430027" y="3289131"/>
            <a:chExt cx="2632998" cy="943698"/>
          </a:xfrm>
        </p:grpSpPr>
        <p:sp>
          <p:nvSpPr>
            <p:cNvPr id="26" name="TextBox 25"/>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7" name="TextBox 26"/>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8" name="Rectangle 27"/>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9" name="Group 28" descr="The slide shows a data warehouse in which a fact table is related to several dimension tables in a star schema structure. " title="Start Schema"/>
          <p:cNvGrpSpPr/>
          <p:nvPr/>
        </p:nvGrpSpPr>
        <p:grpSpPr>
          <a:xfrm>
            <a:off x="1748677" y="4843607"/>
            <a:ext cx="2632998" cy="943698"/>
            <a:chOff x="6430027" y="3289131"/>
            <a:chExt cx="2632998" cy="943698"/>
          </a:xfrm>
        </p:grpSpPr>
        <p:sp>
          <p:nvSpPr>
            <p:cNvPr id="30" name="TextBox 29"/>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1" name="TextBox 30"/>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2" name="Rectangle 31"/>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33" name="Down Arrow 32" descr="The slide shows a data warehouse in which a fact table is related to several dimension tables in a star schema structure. " title="Start Schema"/>
          <p:cNvSpPr/>
          <p:nvPr/>
        </p:nvSpPr>
        <p:spPr bwMode="auto">
          <a:xfrm>
            <a:off x="4363747" y="2733862"/>
            <a:ext cx="383351" cy="573809"/>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4" name="Down Arrow 33" descr="The slide shows a data warehouse in which a fact table is related to several dimension tables in a star schema structure. " title="Start Schema"/>
          <p:cNvSpPr/>
          <p:nvPr/>
        </p:nvSpPr>
        <p:spPr bwMode="auto">
          <a:xfrm flipV="1">
            <a:off x="3807441" y="4184818"/>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5" name="Down Arrow 34" descr="The slide shows a data warehouse in which a fact table is related to several dimension tables in a star schema structure. " title="Start Schema"/>
          <p:cNvSpPr/>
          <p:nvPr/>
        </p:nvSpPr>
        <p:spPr bwMode="auto">
          <a:xfrm flipV="1">
            <a:off x="4992148" y="4156147"/>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23721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af3d4e-5f10-4b07-bf82-32050f39dd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Snowflake Schema</a:t>
            </a:r>
          </a:p>
        </p:txBody>
      </p:sp>
      <p:grpSp>
        <p:nvGrpSpPr>
          <p:cNvPr id="4" name="Group 3"/>
          <p:cNvGrpSpPr/>
          <p:nvPr/>
        </p:nvGrpSpPr>
        <p:grpSpPr>
          <a:xfrm>
            <a:off x="44803" y="4481652"/>
            <a:ext cx="1306603" cy="767856"/>
            <a:chOff x="582164" y="1226882"/>
            <a:chExt cx="1306603" cy="767856"/>
          </a:xfrm>
          <a:effectLst/>
        </p:grpSpPr>
        <p:sp>
          <p:nvSpPr>
            <p:cNvPr id="5" name="Rectangle 4"/>
            <p:cNvSpPr/>
            <p:nvPr/>
          </p:nvSpPr>
          <p:spPr bwMode="auto">
            <a:xfrm>
              <a:off x="582164" y="1226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6" name="TextBox 5"/>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cxnSp>
        <p:nvCxnSpPr>
          <p:cNvPr id="8" name="Straight Connector 7"/>
          <p:cNvCxnSpPr/>
          <p:nvPr/>
        </p:nvCxnSpPr>
        <p:spPr bwMode="auto">
          <a:xfrm flipV="1">
            <a:off x="4520383" y="916704"/>
            <a:ext cx="657779" cy="58297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9" name="Straight Connector 8"/>
          <p:cNvCxnSpPr/>
          <p:nvPr/>
        </p:nvCxnSpPr>
        <p:spPr bwMode="auto">
          <a:xfrm flipH="1" flipV="1">
            <a:off x="3723296" y="975733"/>
            <a:ext cx="788223" cy="559463"/>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0" name="Straight Connector 9"/>
          <p:cNvCxnSpPr/>
          <p:nvPr/>
        </p:nvCxnSpPr>
        <p:spPr bwMode="auto">
          <a:xfrm flipV="1">
            <a:off x="1208395" y="2509669"/>
            <a:ext cx="1116738" cy="1087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1" name="Straight Connector 10"/>
          <p:cNvCxnSpPr/>
          <p:nvPr/>
        </p:nvCxnSpPr>
        <p:spPr bwMode="auto">
          <a:xfrm flipH="1">
            <a:off x="6848895" y="1168388"/>
            <a:ext cx="165058" cy="121969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2" name="Straight Arrow Connector 11"/>
          <p:cNvCxnSpPr/>
          <p:nvPr/>
        </p:nvCxnSpPr>
        <p:spPr bwMode="auto">
          <a:xfrm>
            <a:off x="4835372" y="3784391"/>
            <a:ext cx="780817" cy="31519"/>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p:spPr>
      </p:cxnSp>
      <p:cxnSp>
        <p:nvCxnSpPr>
          <p:cNvPr id="13" name="Straight Connector 12"/>
          <p:cNvCxnSpPr/>
          <p:nvPr/>
        </p:nvCxnSpPr>
        <p:spPr bwMode="auto">
          <a:xfrm>
            <a:off x="4489367" y="899004"/>
            <a:ext cx="99362" cy="595899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4" name="Straight Connector 13"/>
          <p:cNvCxnSpPr/>
          <p:nvPr/>
        </p:nvCxnSpPr>
        <p:spPr bwMode="auto">
          <a:xfrm>
            <a:off x="1422400" y="1919124"/>
            <a:ext cx="6433127" cy="3883040"/>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5" name="Straight Connector 14"/>
          <p:cNvCxnSpPr/>
          <p:nvPr/>
        </p:nvCxnSpPr>
        <p:spPr bwMode="auto">
          <a:xfrm>
            <a:off x="2114780" y="1425714"/>
            <a:ext cx="283280" cy="1079703"/>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6" name="Straight Connector 15"/>
          <p:cNvCxnSpPr/>
          <p:nvPr/>
        </p:nvCxnSpPr>
        <p:spPr bwMode="auto">
          <a:xfrm>
            <a:off x="6825413" y="5160693"/>
            <a:ext cx="1185797" cy="4154"/>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7" name="Straight Connector 16"/>
          <p:cNvCxnSpPr/>
          <p:nvPr/>
        </p:nvCxnSpPr>
        <p:spPr bwMode="auto">
          <a:xfrm>
            <a:off x="6804010" y="5169099"/>
            <a:ext cx="360126" cy="959075"/>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8" name="Straight Connector 17"/>
          <p:cNvCxnSpPr/>
          <p:nvPr/>
        </p:nvCxnSpPr>
        <p:spPr bwMode="auto">
          <a:xfrm flipV="1">
            <a:off x="1442608" y="1666187"/>
            <a:ext cx="6464196" cy="4045398"/>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9" name="Straight Connector 18"/>
          <p:cNvCxnSpPr/>
          <p:nvPr/>
        </p:nvCxnSpPr>
        <p:spPr bwMode="auto">
          <a:xfrm>
            <a:off x="1367125" y="4865580"/>
            <a:ext cx="1091844" cy="26400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20" name="Straight Connector 19"/>
          <p:cNvCxnSpPr/>
          <p:nvPr/>
        </p:nvCxnSpPr>
        <p:spPr bwMode="auto">
          <a:xfrm>
            <a:off x="6804309" y="2359505"/>
            <a:ext cx="1206901" cy="196365"/>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grpSp>
        <p:nvGrpSpPr>
          <p:cNvPr id="21" name="Group 20"/>
          <p:cNvGrpSpPr/>
          <p:nvPr/>
        </p:nvGrpSpPr>
        <p:grpSpPr>
          <a:xfrm>
            <a:off x="5425164" y="2407079"/>
            <a:ext cx="1306603" cy="767856"/>
            <a:chOff x="582164" y="1226882"/>
            <a:chExt cx="1306603" cy="767856"/>
          </a:xfrm>
          <a:effectLst/>
        </p:grpSpPr>
        <p:sp>
          <p:nvSpPr>
            <p:cNvPr id="22" name="Rectangle 21"/>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3" name="TextBox 22"/>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2547679" y="4481652"/>
            <a:ext cx="1306603" cy="767856"/>
            <a:chOff x="582164" y="1226882"/>
            <a:chExt cx="1306603" cy="767856"/>
          </a:xfrm>
          <a:effectLst/>
        </p:grpSpPr>
        <p:sp>
          <p:nvSpPr>
            <p:cNvPr id="26" name="Rectangle 25"/>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7" name="TextBox 2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3858217" y="1535196"/>
            <a:ext cx="1306603" cy="767856"/>
            <a:chOff x="582164" y="1226882"/>
            <a:chExt cx="1306603" cy="767856"/>
          </a:xfrm>
          <a:effectLst/>
        </p:grpSpPr>
        <p:sp>
          <p:nvSpPr>
            <p:cNvPr id="30" name="Rectangle 29"/>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1" name="TextBox 30"/>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33" name="Group 32"/>
          <p:cNvGrpSpPr/>
          <p:nvPr/>
        </p:nvGrpSpPr>
        <p:grpSpPr>
          <a:xfrm>
            <a:off x="3917211" y="5283881"/>
            <a:ext cx="1306603" cy="767856"/>
            <a:chOff x="582164" y="1226882"/>
            <a:chExt cx="1306603" cy="767856"/>
          </a:xfrm>
          <a:effectLst/>
        </p:grpSpPr>
        <p:sp>
          <p:nvSpPr>
            <p:cNvPr id="34" name="Rectangle 33"/>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5" name="TextBox 34"/>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36" name="TextBox 35"/>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37" name="Group 36"/>
          <p:cNvGrpSpPr/>
          <p:nvPr/>
        </p:nvGrpSpPr>
        <p:grpSpPr>
          <a:xfrm>
            <a:off x="5432646" y="4335028"/>
            <a:ext cx="1306603" cy="767856"/>
            <a:chOff x="582164" y="1226882"/>
            <a:chExt cx="1306603" cy="767856"/>
          </a:xfrm>
          <a:effectLst/>
        </p:grpSpPr>
        <p:sp>
          <p:nvSpPr>
            <p:cNvPr id="38" name="Rectangle 37"/>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9" name="TextBox 38"/>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0" name="TextBox 39"/>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1" name="Group 40"/>
          <p:cNvGrpSpPr/>
          <p:nvPr/>
        </p:nvGrpSpPr>
        <p:grpSpPr>
          <a:xfrm>
            <a:off x="2495253" y="2560122"/>
            <a:ext cx="1306603" cy="767856"/>
            <a:chOff x="582164" y="1226882"/>
            <a:chExt cx="1306603" cy="767856"/>
          </a:xfrm>
          <a:effectLst/>
        </p:grpSpPr>
        <p:sp>
          <p:nvSpPr>
            <p:cNvPr id="42" name="Rectangle 41"/>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3" name="TextBox 42"/>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4" name="TextBox 43"/>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5" name="Group 44"/>
          <p:cNvGrpSpPr/>
          <p:nvPr/>
        </p:nvGrpSpPr>
        <p:grpSpPr>
          <a:xfrm>
            <a:off x="3871559" y="3363846"/>
            <a:ext cx="1306603" cy="767856"/>
            <a:chOff x="5463438" y="5642668"/>
            <a:chExt cx="1306603" cy="767856"/>
          </a:xfrm>
          <a:effectLst/>
        </p:grpSpPr>
        <p:sp>
          <p:nvSpPr>
            <p:cNvPr id="46" name="Rectangle 45"/>
            <p:cNvSpPr/>
            <p:nvPr/>
          </p:nvSpPr>
          <p:spPr bwMode="auto">
            <a:xfrm>
              <a:off x="5463438" y="5642668"/>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7" name="TextBox 46"/>
            <p:cNvSpPr txBox="1"/>
            <p:nvPr/>
          </p:nvSpPr>
          <p:spPr>
            <a:xfrm>
              <a:off x="5734800" y="6026596"/>
              <a:ext cx="942117"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Measures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8" name="TextBox 47"/>
            <p:cNvSpPr txBox="1"/>
            <p:nvPr/>
          </p:nvSpPr>
          <p:spPr>
            <a:xfrm>
              <a:off x="5867081" y="5721323"/>
              <a:ext cx="59125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Fact</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9" name="Group 48"/>
          <p:cNvGrpSpPr/>
          <p:nvPr/>
        </p:nvGrpSpPr>
        <p:grpSpPr>
          <a:xfrm>
            <a:off x="1534001" y="885762"/>
            <a:ext cx="1306603" cy="767856"/>
            <a:chOff x="582164" y="1226882"/>
            <a:chExt cx="1306603" cy="767856"/>
          </a:xfrm>
          <a:effectLst/>
        </p:grpSpPr>
        <p:sp>
          <p:nvSpPr>
            <p:cNvPr id="50" name="Rectangle 49"/>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1" name="TextBox 50"/>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52" name="TextBox 51"/>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53" name="Group 52"/>
          <p:cNvGrpSpPr/>
          <p:nvPr/>
        </p:nvGrpSpPr>
        <p:grpSpPr>
          <a:xfrm>
            <a:off x="96388" y="1480767"/>
            <a:ext cx="1306603" cy="767856"/>
            <a:chOff x="582164" y="972882"/>
            <a:chExt cx="1306603" cy="767856"/>
          </a:xfrm>
          <a:effectLst/>
        </p:grpSpPr>
        <p:sp>
          <p:nvSpPr>
            <p:cNvPr id="54" name="Rectangle 53"/>
            <p:cNvSpPr/>
            <p:nvPr/>
          </p:nvSpPr>
          <p:spPr bwMode="auto">
            <a:xfrm>
              <a:off x="582164" y="972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5" name="TextBox 54"/>
            <p:cNvSpPr txBox="1"/>
            <p:nvPr/>
          </p:nvSpPr>
          <p:spPr>
            <a:xfrm>
              <a:off x="751926" y="1356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56" name="TextBox 55"/>
            <p:cNvSpPr txBox="1"/>
            <p:nvPr/>
          </p:nvSpPr>
          <p:spPr>
            <a:xfrm>
              <a:off x="618868" y="1031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57" name="Group 56"/>
          <p:cNvGrpSpPr/>
          <p:nvPr/>
        </p:nvGrpSpPr>
        <p:grpSpPr>
          <a:xfrm>
            <a:off x="309697" y="2341990"/>
            <a:ext cx="1306603" cy="767856"/>
            <a:chOff x="582164" y="972882"/>
            <a:chExt cx="1306603" cy="767856"/>
          </a:xfrm>
          <a:effectLst/>
        </p:grpSpPr>
        <p:sp>
          <p:nvSpPr>
            <p:cNvPr id="58" name="Rectangle 57"/>
            <p:cNvSpPr/>
            <p:nvPr/>
          </p:nvSpPr>
          <p:spPr bwMode="auto">
            <a:xfrm>
              <a:off x="582164" y="972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9" name="TextBox 58"/>
            <p:cNvSpPr txBox="1"/>
            <p:nvPr/>
          </p:nvSpPr>
          <p:spPr>
            <a:xfrm>
              <a:off x="618868" y="1031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60" name="TextBox 59"/>
            <p:cNvSpPr txBox="1"/>
            <p:nvPr/>
          </p:nvSpPr>
          <p:spPr>
            <a:xfrm>
              <a:off x="751926" y="1356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cxnSp>
        <p:nvCxnSpPr>
          <p:cNvPr id="61" name="Straight Connector 60"/>
          <p:cNvCxnSpPr/>
          <p:nvPr/>
        </p:nvCxnSpPr>
        <p:spPr bwMode="auto">
          <a:xfrm>
            <a:off x="4567947" y="6120820"/>
            <a:ext cx="864699" cy="644827"/>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62" name="Straight Connector 61"/>
          <p:cNvCxnSpPr/>
          <p:nvPr/>
        </p:nvCxnSpPr>
        <p:spPr bwMode="auto">
          <a:xfrm flipH="1">
            <a:off x="3781074" y="6156337"/>
            <a:ext cx="778010" cy="64765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63" name="Straight Connector 62"/>
          <p:cNvCxnSpPr/>
          <p:nvPr/>
        </p:nvCxnSpPr>
        <p:spPr bwMode="auto">
          <a:xfrm flipV="1">
            <a:off x="2222085" y="5169099"/>
            <a:ext cx="195320" cy="86409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grpSp>
        <p:nvGrpSpPr>
          <p:cNvPr id="64" name="Group 63"/>
          <p:cNvGrpSpPr/>
          <p:nvPr/>
        </p:nvGrpSpPr>
        <p:grpSpPr>
          <a:xfrm>
            <a:off x="114739" y="5456594"/>
            <a:ext cx="1306603" cy="767856"/>
            <a:chOff x="582164" y="1226882"/>
            <a:chExt cx="1306603" cy="767856"/>
          </a:xfrm>
          <a:effectLst/>
        </p:grpSpPr>
        <p:sp>
          <p:nvSpPr>
            <p:cNvPr id="65" name="Rectangle 64"/>
            <p:cNvSpPr/>
            <p:nvPr/>
          </p:nvSpPr>
          <p:spPr bwMode="auto">
            <a:xfrm>
              <a:off x="582164" y="1226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66" name="TextBox 65"/>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67" name="TextBox 6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68" name="Group 67"/>
          <p:cNvGrpSpPr/>
          <p:nvPr/>
        </p:nvGrpSpPr>
        <p:grpSpPr>
          <a:xfrm>
            <a:off x="7541548" y="2442793"/>
            <a:ext cx="1306603" cy="767856"/>
            <a:chOff x="582164" y="1099882"/>
            <a:chExt cx="1306603" cy="767856"/>
          </a:xfrm>
          <a:effectLst/>
        </p:grpSpPr>
        <p:sp>
          <p:nvSpPr>
            <p:cNvPr id="69" name="Rectangle 68"/>
            <p:cNvSpPr/>
            <p:nvPr/>
          </p:nvSpPr>
          <p:spPr bwMode="auto">
            <a:xfrm>
              <a:off x="582164" y="1099882"/>
              <a:ext cx="1306603" cy="767856"/>
            </a:xfrm>
            <a:prstGeom prst="rect">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0" name="TextBox 69"/>
            <p:cNvSpPr txBox="1"/>
            <p:nvPr/>
          </p:nvSpPr>
          <p:spPr>
            <a:xfrm>
              <a:off x="618868" y="1158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71" name="TextBox 70"/>
            <p:cNvSpPr txBox="1"/>
            <p:nvPr/>
          </p:nvSpPr>
          <p:spPr>
            <a:xfrm>
              <a:off x="751926" y="1483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72" name="Group 71"/>
          <p:cNvGrpSpPr/>
          <p:nvPr/>
        </p:nvGrpSpPr>
        <p:grpSpPr>
          <a:xfrm>
            <a:off x="6121103" y="1139458"/>
            <a:ext cx="1306603" cy="767856"/>
            <a:chOff x="582164" y="1226882"/>
            <a:chExt cx="1306603" cy="767856"/>
          </a:xfrm>
          <a:effectLst/>
        </p:grpSpPr>
        <p:sp>
          <p:nvSpPr>
            <p:cNvPr id="73" name="Rectangle 72"/>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4" name="TextBox 73"/>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75" name="TextBox 74"/>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sp>
        <p:nvSpPr>
          <p:cNvPr id="76" name="Right Arrow 75"/>
          <p:cNvSpPr/>
          <p:nvPr/>
        </p:nvSpPr>
        <p:spPr bwMode="auto">
          <a:xfrm>
            <a:off x="1642307" y="4521087"/>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7" name="Right Arrow 76"/>
          <p:cNvSpPr/>
          <p:nvPr/>
        </p:nvSpPr>
        <p:spPr bwMode="auto">
          <a:xfrm flipH="1">
            <a:off x="6765033" y="2722377"/>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8" name="Down Arrow 77"/>
          <p:cNvSpPr/>
          <p:nvPr/>
        </p:nvSpPr>
        <p:spPr bwMode="auto">
          <a:xfrm>
            <a:off x="4302953" y="2380529"/>
            <a:ext cx="445694" cy="914263"/>
          </a:xfrm>
          <a:prstGeom prst="down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9" name="Down Arrow 78"/>
          <p:cNvSpPr/>
          <p:nvPr/>
        </p:nvSpPr>
        <p:spPr bwMode="auto">
          <a:xfrm flipV="1">
            <a:off x="4068447" y="4185926"/>
            <a:ext cx="369643" cy="993354"/>
          </a:xfrm>
          <a:prstGeom prst="down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0" name="Bent-Up Arrow 79"/>
          <p:cNvSpPr/>
          <p:nvPr/>
        </p:nvSpPr>
        <p:spPr bwMode="auto">
          <a:xfrm flipV="1">
            <a:off x="2910809" y="1014087"/>
            <a:ext cx="768561" cy="1488535"/>
          </a:xfrm>
          <a:prstGeom prst="bentUpArrow">
            <a:avLst>
              <a:gd name="adj1" fmla="val 25000"/>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1" name="Bent-Up Arrow 80"/>
          <p:cNvSpPr/>
          <p:nvPr/>
        </p:nvSpPr>
        <p:spPr bwMode="auto">
          <a:xfrm flipV="1">
            <a:off x="1401423" y="1899669"/>
            <a:ext cx="1779818" cy="605742"/>
          </a:xfrm>
          <a:prstGeom prst="bentUpArrow">
            <a:avLst>
              <a:gd name="adj1" fmla="val 25000"/>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2" name="Right Arrow 81"/>
          <p:cNvSpPr/>
          <p:nvPr/>
        </p:nvSpPr>
        <p:spPr bwMode="auto">
          <a:xfrm>
            <a:off x="1768221" y="2735315"/>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3" name="Bent-Up Arrow 82"/>
          <p:cNvSpPr/>
          <p:nvPr/>
        </p:nvSpPr>
        <p:spPr bwMode="auto">
          <a:xfrm>
            <a:off x="1480058" y="5352997"/>
            <a:ext cx="1771868" cy="725315"/>
          </a:xfrm>
          <a:prstGeom prst="bentUp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4" name="Bent Arrow 83"/>
          <p:cNvSpPr/>
          <p:nvPr/>
        </p:nvSpPr>
        <p:spPr bwMode="auto">
          <a:xfrm>
            <a:off x="2909022" y="3591306"/>
            <a:ext cx="831500" cy="716924"/>
          </a:xfrm>
          <a:prstGeom prst="ben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5" name="Bent-Up Arrow 84"/>
          <p:cNvSpPr/>
          <p:nvPr/>
        </p:nvSpPr>
        <p:spPr bwMode="auto">
          <a:xfrm flipH="1" flipV="1">
            <a:off x="5657321" y="1529660"/>
            <a:ext cx="400662" cy="844214"/>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6" name="Bent Arrow 85"/>
          <p:cNvSpPr/>
          <p:nvPr/>
        </p:nvSpPr>
        <p:spPr bwMode="auto">
          <a:xfrm flipH="1">
            <a:off x="5381031" y="3573065"/>
            <a:ext cx="740072" cy="679830"/>
          </a:xfrm>
          <a:prstGeom prst="ben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7" name="Bent-Up Arrow 86"/>
          <p:cNvSpPr/>
          <p:nvPr/>
        </p:nvSpPr>
        <p:spPr bwMode="auto">
          <a:xfrm flipH="1" flipV="1">
            <a:off x="4894947" y="2412676"/>
            <a:ext cx="400662" cy="844214"/>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8" name="Bent-Up Arrow 87"/>
          <p:cNvSpPr/>
          <p:nvPr/>
        </p:nvSpPr>
        <p:spPr bwMode="auto">
          <a:xfrm flipV="1">
            <a:off x="3894921" y="2608323"/>
            <a:ext cx="360034" cy="664943"/>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261392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5e7cd33-1497-45f6-8780-d9085a973c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Data Warehouse Design Process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sz="2400" b="0" kern="0" dirty="0">
                <a:solidFill>
                  <a:srgbClr val="000000"/>
                </a:solidFill>
              </a:rPr>
              <a:t>Determine analytical and reporting requirements</a:t>
            </a:r>
          </a:p>
          <a:p>
            <a:pPr marL="514350" lvl="0" indent="-514350">
              <a:buFont typeface="+mj-lt"/>
              <a:buAutoNum type="arabicPeriod"/>
            </a:pPr>
            <a:r>
              <a:rPr lang="en-GB" sz="2400" b="0" kern="0" dirty="0">
                <a:solidFill>
                  <a:srgbClr val="000000"/>
                </a:solidFill>
              </a:rPr>
              <a:t>Identify the business processes that generate the required data</a:t>
            </a:r>
          </a:p>
          <a:p>
            <a:pPr marL="514350" lvl="0" indent="-514350">
              <a:buFont typeface="+mj-lt"/>
              <a:buAutoNum type="arabicPeriod"/>
            </a:pPr>
            <a:r>
              <a:rPr lang="en-GB" sz="2400" b="0" kern="0" dirty="0">
                <a:solidFill>
                  <a:srgbClr val="000000"/>
                </a:solidFill>
              </a:rPr>
              <a:t>Examine the source data for those business processes</a:t>
            </a:r>
            <a:endParaRPr lang="en-US" sz="2400" b="0" kern="0" dirty="0">
              <a:solidFill>
                <a:srgbClr val="000000"/>
              </a:solidFill>
            </a:endParaRPr>
          </a:p>
          <a:p>
            <a:pPr marL="514350" lvl="0" indent="-514350">
              <a:buFont typeface="+mj-lt"/>
              <a:buAutoNum type="arabicPeriod"/>
            </a:pPr>
            <a:r>
              <a:rPr lang="en-GB" sz="2400" b="0" kern="0" dirty="0">
                <a:solidFill>
                  <a:srgbClr val="000000"/>
                </a:solidFill>
              </a:rPr>
              <a:t>Conform dimensions across business processes</a:t>
            </a:r>
          </a:p>
          <a:p>
            <a:pPr marL="514350" lvl="0" indent="-514350">
              <a:buFont typeface="+mj-lt"/>
              <a:buAutoNum type="arabicPeriod"/>
            </a:pPr>
            <a:r>
              <a:rPr lang="en-GB" sz="2400" b="0" kern="0" dirty="0">
                <a:solidFill>
                  <a:srgbClr val="000000"/>
                </a:solidFill>
              </a:rPr>
              <a:t>Prioritize processes and create a dimensional model for each</a:t>
            </a:r>
          </a:p>
          <a:p>
            <a:pPr marL="514350" lvl="0" indent="-514350">
              <a:buFont typeface="+mj-lt"/>
              <a:buAutoNum type="arabicPeriod"/>
            </a:pPr>
            <a:r>
              <a:rPr lang="en-GB" sz="2400" b="0" kern="0" dirty="0">
                <a:solidFill>
                  <a:srgbClr val="000000"/>
                </a:solidFill>
              </a:rPr>
              <a:t>Document and refine the models to determine the database logical schema</a:t>
            </a:r>
          </a:p>
          <a:p>
            <a:pPr marL="514350" lvl="0" indent="-514350">
              <a:buFont typeface="+mj-lt"/>
              <a:buAutoNum type="arabicPeriod"/>
            </a:pPr>
            <a:r>
              <a:rPr lang="en-GB" sz="2400" b="0" kern="0" dirty="0">
                <a:solidFill>
                  <a:srgbClr val="000000"/>
                </a:solidFill>
              </a:rPr>
              <a:t>Design the physical data structures for the database</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223713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26fb90-5860-4749-b020-7192d325a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Dimensional Modeling</a:t>
            </a:r>
          </a:p>
        </p:txBody>
      </p:sp>
      <p:graphicFrame>
        <p:nvGraphicFramePr>
          <p:cNvPr id="4" name="Content Placeholder 1" descr="The slide shows a matrix of business processes and conformed dimensions. &#10;The Business Processes are:&#10;• Manufacturing&#10;• Order Processing&#10;• Order Fulfilment&#10;• Financial Accounting&#10;• Inventory Management.&#10;The available Dimensions are:&#10;• Time&#10;• Product&#10;• Customer&#10;• Salesperson&#10;• Factory Line&#10;• Shipper&#10;• Account&#10;• Department&#10;• Warehouse&#10;&#10;An Order Processing business process is selected, and the following determinations have been made for the dimensional model:&#10;• Grain: 1 row per order item.&#10;• Dimensions: Time (order date and ship date), Product, Customer, Salesperson.&#10;• Facts: Item Quantity, Unit Cost, Total Cost, Unit Price, Sales Amount, Shipping Cost.&#10;" title="Business Processes and Conformed Dimensions"/>
          <p:cNvGraphicFramePr>
            <a:graphicFrameLocks/>
          </p:cNvGraphicFramePr>
          <p:nvPr>
            <p:extLst>
              <p:ext uri="{D42A27DB-BD31-4B8C-83A1-F6EECF244321}">
                <p14:modId xmlns:p14="http://schemas.microsoft.com/office/powerpoint/2010/main" val="707343310"/>
              </p:ext>
            </p:extLst>
          </p:nvPr>
        </p:nvGraphicFramePr>
        <p:xfrm>
          <a:off x="326567" y="1172758"/>
          <a:ext cx="8572508" cy="3976911"/>
        </p:xfrm>
        <a:graphic>
          <a:graphicData uri="http://schemas.openxmlformats.org/drawingml/2006/table">
            <a:tbl>
              <a:tblPr firstRow="1" bandRow="1">
                <a:tableStyleId>{912C8C85-51F0-491E-9774-3900AFEF0FD7}</a:tableStyleId>
              </a:tblPr>
              <a:tblGrid>
                <a:gridCol w="2983436">
                  <a:extLst>
                    <a:ext uri="{9D8B030D-6E8A-4147-A177-3AD203B41FA5}">
                      <a16:colId xmlns:a16="http://schemas.microsoft.com/office/drawing/2014/main" val="20000"/>
                    </a:ext>
                  </a:extLst>
                </a:gridCol>
                <a:gridCol w="621008">
                  <a:extLst>
                    <a:ext uri="{9D8B030D-6E8A-4147-A177-3AD203B41FA5}">
                      <a16:colId xmlns:a16="http://schemas.microsoft.com/office/drawing/2014/main" val="20001"/>
                    </a:ext>
                  </a:extLst>
                </a:gridCol>
                <a:gridCol w="621008">
                  <a:extLst>
                    <a:ext uri="{9D8B030D-6E8A-4147-A177-3AD203B41FA5}">
                      <a16:colId xmlns:a16="http://schemas.microsoft.com/office/drawing/2014/main" val="20002"/>
                    </a:ext>
                  </a:extLst>
                </a:gridCol>
                <a:gridCol w="621008">
                  <a:extLst>
                    <a:ext uri="{9D8B030D-6E8A-4147-A177-3AD203B41FA5}">
                      <a16:colId xmlns:a16="http://schemas.microsoft.com/office/drawing/2014/main" val="20003"/>
                    </a:ext>
                  </a:extLst>
                </a:gridCol>
                <a:gridCol w="621008">
                  <a:extLst>
                    <a:ext uri="{9D8B030D-6E8A-4147-A177-3AD203B41FA5}">
                      <a16:colId xmlns:a16="http://schemas.microsoft.com/office/drawing/2014/main" val="20004"/>
                    </a:ext>
                  </a:extLst>
                </a:gridCol>
                <a:gridCol w="621008">
                  <a:extLst>
                    <a:ext uri="{9D8B030D-6E8A-4147-A177-3AD203B41FA5}">
                      <a16:colId xmlns:a16="http://schemas.microsoft.com/office/drawing/2014/main" val="20005"/>
                    </a:ext>
                  </a:extLst>
                </a:gridCol>
                <a:gridCol w="621008">
                  <a:extLst>
                    <a:ext uri="{9D8B030D-6E8A-4147-A177-3AD203B41FA5}">
                      <a16:colId xmlns:a16="http://schemas.microsoft.com/office/drawing/2014/main" val="20006"/>
                    </a:ext>
                  </a:extLst>
                </a:gridCol>
                <a:gridCol w="621008">
                  <a:extLst>
                    <a:ext uri="{9D8B030D-6E8A-4147-A177-3AD203B41FA5}">
                      <a16:colId xmlns:a16="http://schemas.microsoft.com/office/drawing/2014/main" val="20007"/>
                    </a:ext>
                  </a:extLst>
                </a:gridCol>
                <a:gridCol w="621008">
                  <a:extLst>
                    <a:ext uri="{9D8B030D-6E8A-4147-A177-3AD203B41FA5}">
                      <a16:colId xmlns:a16="http://schemas.microsoft.com/office/drawing/2014/main" val="20008"/>
                    </a:ext>
                  </a:extLst>
                </a:gridCol>
                <a:gridCol w="621008">
                  <a:extLst>
                    <a:ext uri="{9D8B030D-6E8A-4147-A177-3AD203B41FA5}">
                      <a16:colId xmlns:a16="http://schemas.microsoft.com/office/drawing/2014/main" val="20009"/>
                    </a:ext>
                  </a:extLst>
                </a:gridCol>
              </a:tblGrid>
              <a:tr h="1904161">
                <a:tc>
                  <a:txBody>
                    <a:bodyPr/>
                    <a:lstStyle/>
                    <a:p>
                      <a:r>
                        <a:rPr lang="en-GB" dirty="0">
                          <a:solidFill>
                            <a:schemeClr val="tx1"/>
                          </a:solidFill>
                          <a:latin typeface="Segoe UI" panose="020B0502040204020203" pitchFamily="34" charset="0"/>
                          <a:cs typeface="Segoe UI" panose="020B0502040204020203" pitchFamily="34" charset="0"/>
                        </a:rPr>
                        <a:t>Business Processes</a:t>
                      </a:r>
                      <a:endParaRPr lang="en-US" dirty="0">
                        <a:solidFill>
                          <a:schemeClr val="tx1"/>
                        </a:solidFill>
                        <a:latin typeface="Segoe UI" panose="020B0502040204020203" pitchFamily="34" charset="0"/>
                        <a:cs typeface="Segoe UI" panose="020B0502040204020203" pitchFamily="34" charset="0"/>
                      </a:endParaRPr>
                    </a:p>
                  </a:txBody>
                  <a:tcPr anchor="b"/>
                </a:tc>
                <a:tc>
                  <a:txBody>
                    <a:bodyPr/>
                    <a:lstStyle/>
                    <a:p>
                      <a:r>
                        <a:rPr lang="en-GB" dirty="0">
                          <a:latin typeface="Segoe UI" panose="020B0502040204020203" pitchFamily="34" charset="0"/>
                          <a:cs typeface="Segoe UI" panose="020B0502040204020203" pitchFamily="34" charset="0"/>
                        </a:rPr>
                        <a:t>Time</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Product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Customer</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Salesperson</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Factory Line</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Shipper</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Account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Department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a:latin typeface="Segoe UI" panose="020B0502040204020203" pitchFamily="34" charset="0"/>
                          <a:cs typeface="Segoe UI" panose="020B0502040204020203" pitchFamily="34" charset="0"/>
                        </a:rPr>
                        <a:t>Warehouse</a:t>
                      </a:r>
                      <a:endParaRPr lang="en-US" dirty="0">
                        <a:latin typeface="Segoe UI" panose="020B0502040204020203" pitchFamily="34" charset="0"/>
                        <a:cs typeface="Segoe UI" panose="020B0502040204020203" pitchFamily="34" charset="0"/>
                      </a:endParaRPr>
                    </a:p>
                  </a:txBody>
                  <a:tcPr vert="vert270"/>
                </a:tc>
                <a:extLst>
                  <a:ext uri="{0D108BD9-81ED-4DB2-BD59-A6C34878D82A}">
                    <a16:rowId xmlns:a16="http://schemas.microsoft.com/office/drawing/2014/main" val="10000"/>
                  </a:ext>
                </a:extLst>
              </a:tr>
              <a:tr h="414550">
                <a:tc>
                  <a:txBody>
                    <a:bodyPr/>
                    <a:lstStyle/>
                    <a:p>
                      <a:r>
                        <a:rPr lang="en-GB" dirty="0">
                          <a:latin typeface="Segoe UI" panose="020B0502040204020203" pitchFamily="34" charset="0"/>
                          <a:cs typeface="Segoe UI" panose="020B0502040204020203" pitchFamily="34" charset="0"/>
                        </a:rPr>
                        <a:t>Manufacturing</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414550">
                <a:tc>
                  <a:txBody>
                    <a:bodyPr/>
                    <a:lstStyle/>
                    <a:p>
                      <a:r>
                        <a:rPr lang="en-GB" dirty="0">
                          <a:latin typeface="Segoe UI" panose="020B0502040204020203" pitchFamily="34" charset="0"/>
                          <a:cs typeface="Segoe UI" panose="020B0502040204020203" pitchFamily="34" charset="0"/>
                        </a:rPr>
                        <a:t>Order Processing</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extLst>
                  <a:ext uri="{0D108BD9-81ED-4DB2-BD59-A6C34878D82A}">
                    <a16:rowId xmlns:a16="http://schemas.microsoft.com/office/drawing/2014/main" val="10002"/>
                  </a:ext>
                </a:extLst>
              </a:tr>
              <a:tr h="414550">
                <a:tc>
                  <a:txBody>
                    <a:bodyPr/>
                    <a:lstStyle/>
                    <a:p>
                      <a:r>
                        <a:rPr lang="en-GB" dirty="0">
                          <a:latin typeface="Segoe UI" panose="020B0502040204020203" pitchFamily="34" charset="0"/>
                          <a:cs typeface="Segoe UI" panose="020B0502040204020203" pitchFamily="34" charset="0"/>
                        </a:rPr>
                        <a:t>Order Fulfillment</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414550">
                <a:tc>
                  <a:txBody>
                    <a:bodyPr/>
                    <a:lstStyle/>
                    <a:p>
                      <a:r>
                        <a:rPr lang="en-GB" dirty="0">
                          <a:latin typeface="Segoe UI" panose="020B0502040204020203" pitchFamily="34" charset="0"/>
                          <a:cs typeface="Segoe UI" panose="020B0502040204020203" pitchFamily="34" charset="0"/>
                        </a:rPr>
                        <a:t>Financial Accounting</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414550">
                <a:tc>
                  <a:txBody>
                    <a:bodyPr/>
                    <a:lstStyle/>
                    <a:p>
                      <a:r>
                        <a:rPr lang="en-GB" dirty="0">
                          <a:latin typeface="Segoe UI" panose="020B0502040204020203" pitchFamily="34" charset="0"/>
                          <a:cs typeface="Segoe UI" panose="020B0502040204020203" pitchFamily="34" charset="0"/>
                        </a:rPr>
                        <a:t>Inventory Management</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326567" y="5452795"/>
            <a:ext cx="8572508" cy="830997"/>
          </a:xfrm>
          <a:prstGeom prst="rect">
            <a:avLst/>
          </a:prstGeom>
          <a:noFill/>
        </p:spPr>
        <p:txBody>
          <a:bodyPr wrap="square" rtlCol="0">
            <a:spAutoFit/>
          </a:bodyPr>
          <a:lstStyle/>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Grain</a:t>
            </a:r>
            <a:r>
              <a:rPr lang="en-GB" sz="1600" b="0" dirty="0">
                <a:solidFill>
                  <a:srgbClr val="000000"/>
                </a:solidFill>
                <a:latin typeface="Segoe UI" panose="020B0502040204020203" pitchFamily="34" charset="0"/>
                <a:cs typeface="Segoe UI" panose="020B0502040204020203" pitchFamily="34" charset="0"/>
              </a:rPr>
              <a:t>: 1 row per order item</a:t>
            </a:r>
          </a:p>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Dimensions</a:t>
            </a:r>
            <a:r>
              <a:rPr lang="en-GB" sz="1600" b="0" dirty="0">
                <a:solidFill>
                  <a:srgbClr val="000000"/>
                </a:solidFill>
                <a:latin typeface="Segoe UI" panose="020B0502040204020203" pitchFamily="34" charset="0"/>
                <a:cs typeface="Segoe UI" panose="020B0502040204020203" pitchFamily="34" charset="0"/>
              </a:rPr>
              <a:t>: Time (order date and ship date), Product, Customer, Salesperson</a:t>
            </a:r>
          </a:p>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Facts</a:t>
            </a:r>
            <a:r>
              <a:rPr lang="en-GB" sz="1600" b="0" dirty="0">
                <a:solidFill>
                  <a:srgbClr val="000000"/>
                </a:solidFill>
                <a:latin typeface="Segoe UI" panose="020B0502040204020203" pitchFamily="34" charset="0"/>
                <a:cs typeface="Segoe UI" panose="020B0502040204020203" pitchFamily="34" charset="0"/>
              </a:rPr>
              <a:t>: Item Quantity, Unit Cost, Total Cost, Unit Price, Sales Amount, Shipping Cost</a:t>
            </a:r>
            <a:endParaRPr lang="en-US" sz="16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5569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1484cec-a352-462e-8e70-3bde2fd79a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Documenting Dimensional Models</a:t>
            </a:r>
          </a:p>
        </p:txBody>
      </p:sp>
      <p:grpSp>
        <p:nvGrpSpPr>
          <p:cNvPr id="4" name="Group 3" descr="The slide shows a sun diagram with Sales Order in a central circle surrounded by boxes for Time (order date and ship date), Salesperson, Product, and Customer dimensions. The following measures are shown for Sales Order:&#10;• Item Quantity&#10;• Unit Cost&#10;• Total Cost&#10;• Unit Price&#10;• Sales Amount&#10;• Shipping Cost&#10;&#10;The Time dimension includes a hierarchy based on Calendar Year, Month, and Date attributes and a second hierarchy based on Fiscal Year, Quarter, Month, and Date attributes. The Salesperson dimension includes a hierarchy based on Region, Country, and Territory attributes, a hierarchy based on Manager and Name attributes, and a single-level Name attribute. The Customer dimension has a hierarchy based on Country, State or Province, and City attributes and single-level Age, Marital Status, and Gender attributes. The Product dimension has a hierarchy based on Category, Subcategory, and Product Name attributes as well as single-level Color and Size attributes.&#10;&#10;" title="Sun Diagram"/>
          <p:cNvGrpSpPr/>
          <p:nvPr/>
        </p:nvGrpSpPr>
        <p:grpSpPr>
          <a:xfrm>
            <a:off x="261033" y="901229"/>
            <a:ext cx="8778726" cy="5875491"/>
            <a:chOff x="261033" y="901229"/>
            <a:chExt cx="8778726" cy="5875491"/>
          </a:xfrm>
        </p:grpSpPr>
        <p:cxnSp>
          <p:nvCxnSpPr>
            <p:cNvPr id="5" name="Straight Connector 4"/>
            <p:cNvCxnSpPr/>
            <p:nvPr/>
          </p:nvCxnSpPr>
          <p:spPr bwMode="auto">
            <a:xfrm flipH="1">
              <a:off x="1187234" y="1500717"/>
              <a:ext cx="8509" cy="637562"/>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a:off x="1187234" y="5419783"/>
              <a:ext cx="0" cy="988283"/>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8041013" y="1573218"/>
              <a:ext cx="1" cy="557090"/>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8041013" y="5352423"/>
              <a:ext cx="1" cy="557090"/>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sp>
          <p:nvSpPr>
            <p:cNvPr id="9" name="TextBox 8"/>
            <p:cNvSpPr txBox="1"/>
            <p:nvPr/>
          </p:nvSpPr>
          <p:spPr>
            <a:xfrm>
              <a:off x="7360209" y="3825141"/>
              <a:ext cx="1679550" cy="1815882"/>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Country</a:t>
              </a:r>
            </a:p>
            <a:p>
              <a:pPr lvl="0"/>
              <a:r>
                <a:rPr lang="en-GB" sz="1600" b="0" dirty="0">
                  <a:solidFill>
                    <a:srgbClr val="000000"/>
                  </a:solidFill>
                  <a:latin typeface="Segoe UI" panose="020B0502040204020203" pitchFamily="34" charset="0"/>
                  <a:cs typeface="Segoe UI" panose="020B0502040204020203" pitchFamily="34" charset="0"/>
                </a:rPr>
                <a:t>  State or Province</a:t>
              </a:r>
            </a:p>
            <a:p>
              <a:pPr lvl="0"/>
              <a:r>
                <a:rPr lang="en-GB" sz="1600" b="0" dirty="0">
                  <a:solidFill>
                    <a:srgbClr val="000000"/>
                  </a:solidFill>
                  <a:latin typeface="Segoe UI" panose="020B0502040204020203" pitchFamily="34" charset="0"/>
                  <a:cs typeface="Segoe UI" panose="020B0502040204020203" pitchFamily="34" charset="0"/>
                </a:rPr>
                <a:t>    City</a:t>
              </a:r>
            </a:p>
            <a:p>
              <a:pPr lvl="0"/>
              <a:r>
                <a:rPr lang="en-GB" sz="1600" b="0" dirty="0">
                  <a:solidFill>
                    <a:srgbClr val="000000"/>
                  </a:solidFill>
                  <a:latin typeface="Segoe UI" panose="020B0502040204020203" pitchFamily="34" charset="0"/>
                  <a:cs typeface="Segoe UI" panose="020B0502040204020203" pitchFamily="34" charset="0"/>
                </a:rPr>
                <a:t>Age</a:t>
              </a:r>
            </a:p>
            <a:p>
              <a:pPr lvl="0"/>
              <a:r>
                <a:rPr lang="en-GB" sz="1600" b="0" dirty="0">
                  <a:solidFill>
                    <a:srgbClr val="000000"/>
                  </a:solidFill>
                  <a:latin typeface="Segoe UI" panose="020B0502040204020203" pitchFamily="34" charset="0"/>
                  <a:cs typeface="Segoe UI" panose="020B0502040204020203" pitchFamily="34" charset="0"/>
                </a:rPr>
                <a:t> Marital Status</a:t>
              </a:r>
            </a:p>
            <a:p>
              <a:pPr lvl="0"/>
              <a:r>
                <a:rPr lang="en-GB" sz="1600" b="0" dirty="0">
                  <a:solidFill>
                    <a:srgbClr val="000000"/>
                  </a:solidFill>
                  <a:latin typeface="Segoe UI" panose="020B0502040204020203" pitchFamily="34" charset="0"/>
                  <a:cs typeface="Segoe UI" panose="020B0502040204020203" pitchFamily="34" charset="0"/>
                </a:rPr>
                <a:t>  Gender</a:t>
              </a:r>
            </a:p>
          </p:txBody>
        </p:sp>
        <p:grpSp>
          <p:nvGrpSpPr>
            <p:cNvPr id="10" name="Group 9" descr="The slide shows a sun diagram with Sales Order in a central circle surrounded by boxes for Time (order date and ship date), Salesperson, Product, and Customer dimensions. The following measures are shown for Sales Order:&#10;• Item Quantity&#10;• Unit Cost&#10;• Total Cost&#10;• Unit Price&#10;• Sales Amount&#10;• Shipping Cost&#10;&#10;The Time dimension includes a hierarchy based on Calendar Year, Month, and Date attributes and a second hierarchy based on Fiscal Year, Quarter, Month, and Date attributes. The Salesperson dimension includes a hierarchy based on Region, Country, and Territory attributes, a hierarchy based on Manager and Name attributes, and a single-level Name attribute. The Customer dimension has a hierarchy based on Country, State or Province, and City attributes and single-level Age, Marital Status, and Gender attributes. The Product dimension has a hierarchy based on Category, Subcategory, and Product Name attributes as well as single-level Color and Size attributes.&#10;&#10;"/>
            <p:cNvGrpSpPr/>
            <p:nvPr/>
          </p:nvGrpSpPr>
          <p:grpSpPr>
            <a:xfrm>
              <a:off x="261033" y="901229"/>
              <a:ext cx="8778726" cy="5875491"/>
              <a:chOff x="162648" y="992225"/>
              <a:chExt cx="8778726" cy="5875491"/>
            </a:xfrm>
          </p:grpSpPr>
          <p:sp>
            <p:nvSpPr>
              <p:cNvPr id="15" name="Oval 14"/>
              <p:cNvSpPr/>
              <p:nvPr/>
            </p:nvSpPr>
            <p:spPr bwMode="auto">
              <a:xfrm>
                <a:off x="3190673" y="2464003"/>
                <a:ext cx="2478010" cy="2404038"/>
              </a:xfrm>
              <a:prstGeom prst="ellipse">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Sales Order</a:t>
                </a:r>
                <a:endParaRPr lang="en-GB" sz="1600" b="0" dirty="0">
                  <a:solidFill>
                    <a:srgbClr val="000000"/>
                  </a:solidFill>
                  <a:latin typeface="Segoe UI" panose="020B0502040204020203" pitchFamily="34" charset="0"/>
                  <a:cs typeface="Segoe UI" panose="020B0502040204020203" pitchFamily="34" charset="0"/>
                </a:endParaRPr>
              </a:p>
              <a:p>
                <a:pPr lvl="0" algn="ctr" eaLnBrk="0" hangingPunct="0"/>
                <a:r>
                  <a:rPr lang="en-GB" sz="1400" b="0" dirty="0">
                    <a:solidFill>
                      <a:srgbClr val="000000"/>
                    </a:solidFill>
                    <a:latin typeface="Segoe UI" panose="020B0502040204020203" pitchFamily="34" charset="0"/>
                    <a:cs typeface="Segoe UI" panose="020B0502040204020203" pitchFamily="34" charset="0"/>
                  </a:rPr>
                  <a:t>Item Quantity</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Unit Cost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Total Cost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Unit Price</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Sales Amount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Shipping Cost</a:t>
                </a:r>
                <a:endParaRPr lang="en-US" sz="1400" b="0" dirty="0">
                  <a:solidFill>
                    <a:srgbClr val="000000"/>
                  </a:solidFill>
                  <a:latin typeface="Segoe UI" panose="020B0502040204020203" pitchFamily="34" charset="0"/>
                  <a:cs typeface="Segoe UI" panose="020B0502040204020203" pitchFamily="34" charset="0"/>
                </a:endParaRPr>
              </a:p>
            </p:txBody>
          </p:sp>
          <p:sp>
            <p:nvSpPr>
              <p:cNvPr id="16" name="Rectangle 15"/>
              <p:cNvSpPr/>
              <p:nvPr/>
            </p:nvSpPr>
            <p:spPr bwMode="auto">
              <a:xfrm>
                <a:off x="836579" y="992225"/>
                <a:ext cx="2126288"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Time</a:t>
                </a:r>
              </a:p>
              <a:p>
                <a:pPr lvl="0" algn="ctr" eaLnBrk="0" hangingPunct="0"/>
                <a:r>
                  <a:rPr lang="en-GB" sz="1600" b="0" dirty="0">
                    <a:solidFill>
                      <a:srgbClr val="000000"/>
                    </a:solidFill>
                    <a:latin typeface="Segoe UI" panose="020B0502040204020203" pitchFamily="34" charset="0"/>
                    <a:cs typeface="Segoe UI" panose="020B0502040204020203" pitchFamily="34" charset="0"/>
                  </a:rPr>
                  <a:t>(Order Date and Ship Date)</a:t>
                </a:r>
              </a:p>
            </p:txBody>
          </p:sp>
          <p:sp>
            <p:nvSpPr>
              <p:cNvPr id="17" name="Rectangle 16"/>
              <p:cNvSpPr/>
              <p:nvPr/>
            </p:nvSpPr>
            <p:spPr bwMode="auto">
              <a:xfrm>
                <a:off x="6163267" y="5894950"/>
                <a:ext cx="2160361"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Customer</a:t>
                </a:r>
              </a:p>
            </p:txBody>
          </p:sp>
          <p:sp>
            <p:nvSpPr>
              <p:cNvPr id="18" name="Rectangle 17"/>
              <p:cNvSpPr/>
              <p:nvPr/>
            </p:nvSpPr>
            <p:spPr bwMode="auto">
              <a:xfrm>
                <a:off x="836579" y="5894950"/>
                <a:ext cx="2126288"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Product</a:t>
                </a:r>
              </a:p>
            </p:txBody>
          </p:sp>
          <p:sp>
            <p:nvSpPr>
              <p:cNvPr id="19" name="TextBox 18"/>
              <p:cNvSpPr txBox="1"/>
              <p:nvPr/>
            </p:nvSpPr>
            <p:spPr>
              <a:xfrm>
                <a:off x="162648" y="2222233"/>
                <a:ext cx="1733286" cy="1815882"/>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Calendar Year</a:t>
                </a:r>
              </a:p>
              <a:p>
                <a:pPr lvl="0"/>
                <a:r>
                  <a:rPr lang="en-GB" sz="1600" b="0" dirty="0">
                    <a:solidFill>
                      <a:srgbClr val="000000"/>
                    </a:solidFill>
                    <a:latin typeface="Segoe UI" panose="020B0502040204020203" pitchFamily="34" charset="0"/>
                    <a:cs typeface="Segoe UI" panose="020B0502040204020203" pitchFamily="34" charset="0"/>
                  </a:rPr>
                  <a:t>  Month</a:t>
                </a:r>
              </a:p>
              <a:p>
                <a:pPr lvl="0"/>
                <a:r>
                  <a:rPr lang="en-GB" sz="1600" b="0" dirty="0">
                    <a:solidFill>
                      <a:srgbClr val="000000"/>
                    </a:solidFill>
                    <a:latin typeface="Segoe UI" panose="020B0502040204020203" pitchFamily="34" charset="0"/>
                    <a:cs typeface="Segoe UI" panose="020B0502040204020203" pitchFamily="34" charset="0"/>
                  </a:rPr>
                  <a:t>    Date</a:t>
                </a:r>
              </a:p>
              <a:p>
                <a:pPr lvl="0"/>
                <a:r>
                  <a:rPr lang="en-GB" sz="1600" b="0" dirty="0">
                    <a:solidFill>
                      <a:srgbClr val="000000"/>
                    </a:solidFill>
                    <a:latin typeface="Segoe UI" panose="020B0502040204020203" pitchFamily="34" charset="0"/>
                    <a:cs typeface="Segoe UI" panose="020B0502040204020203" pitchFamily="34" charset="0"/>
                  </a:rPr>
                  <a:t>Fiscal Year</a:t>
                </a:r>
              </a:p>
              <a:p>
                <a:pPr lvl="0"/>
                <a:r>
                  <a:rPr lang="en-GB" sz="1600" b="0" dirty="0">
                    <a:solidFill>
                      <a:srgbClr val="000000"/>
                    </a:solidFill>
                    <a:latin typeface="Segoe UI" panose="020B0502040204020203" pitchFamily="34" charset="0"/>
                    <a:cs typeface="Segoe UI" panose="020B0502040204020203" pitchFamily="34" charset="0"/>
                  </a:rPr>
                  <a:t>  Fiscal Quarter</a:t>
                </a:r>
              </a:p>
              <a:p>
                <a:pPr lvl="0"/>
                <a:r>
                  <a:rPr lang="en-GB" sz="1600" b="0" dirty="0">
                    <a:solidFill>
                      <a:srgbClr val="000000"/>
                    </a:solidFill>
                    <a:latin typeface="Segoe UI" panose="020B0502040204020203" pitchFamily="34" charset="0"/>
                    <a:cs typeface="Segoe UI" panose="020B0502040204020203" pitchFamily="34" charset="0"/>
                  </a:rPr>
                  <a:t>    Month</a:t>
                </a:r>
              </a:p>
              <a:p>
                <a:pPr lvl="0"/>
                <a:r>
                  <a:rPr lang="en-GB" sz="1600" b="0" dirty="0">
                    <a:solidFill>
                      <a:srgbClr val="000000"/>
                    </a:solidFill>
                    <a:latin typeface="Segoe UI" panose="020B0502040204020203" pitchFamily="34" charset="0"/>
                    <a:cs typeface="Segoe UI" panose="020B0502040204020203" pitchFamily="34" charset="0"/>
                  </a:rPr>
                  <a:t>      Date</a:t>
                </a:r>
                <a:endParaRPr lang="en-US" sz="1600" b="0" dirty="0">
                  <a:solidFill>
                    <a:srgbClr val="000000"/>
                  </a:solidFill>
                  <a:latin typeface="Segoe UI" panose="020B0502040204020203" pitchFamily="34" charset="0"/>
                  <a:cs typeface="Segoe UI" panose="020B0502040204020203" pitchFamily="34" charset="0"/>
                </a:endParaRPr>
              </a:p>
            </p:txBody>
          </p:sp>
          <p:sp>
            <p:nvSpPr>
              <p:cNvPr id="20" name="TextBox 19"/>
              <p:cNvSpPr txBox="1"/>
              <p:nvPr/>
            </p:nvSpPr>
            <p:spPr>
              <a:xfrm>
                <a:off x="7261824" y="2222233"/>
                <a:ext cx="1679550" cy="1569660"/>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Region</a:t>
                </a:r>
              </a:p>
              <a:p>
                <a:pPr lvl="0"/>
                <a:r>
                  <a:rPr lang="en-GB" sz="1600" b="0" dirty="0">
                    <a:solidFill>
                      <a:srgbClr val="000000"/>
                    </a:solidFill>
                    <a:latin typeface="Segoe UI" panose="020B0502040204020203" pitchFamily="34" charset="0"/>
                    <a:cs typeface="Segoe UI" panose="020B0502040204020203" pitchFamily="34" charset="0"/>
                  </a:rPr>
                  <a:t>  Country</a:t>
                </a:r>
              </a:p>
              <a:p>
                <a:pPr lvl="0"/>
                <a:r>
                  <a:rPr lang="en-GB" sz="1600" b="0" dirty="0">
                    <a:solidFill>
                      <a:srgbClr val="000000"/>
                    </a:solidFill>
                    <a:latin typeface="Segoe UI" panose="020B0502040204020203" pitchFamily="34" charset="0"/>
                    <a:cs typeface="Segoe UI" panose="020B0502040204020203" pitchFamily="34" charset="0"/>
                  </a:rPr>
                  <a:t>    Territory</a:t>
                </a:r>
              </a:p>
              <a:p>
                <a:pPr lvl="0"/>
                <a:r>
                  <a:rPr lang="en-GB" sz="1600" b="0" dirty="0">
                    <a:solidFill>
                      <a:srgbClr val="000000"/>
                    </a:solidFill>
                    <a:latin typeface="Segoe UI" panose="020B0502040204020203" pitchFamily="34" charset="0"/>
                    <a:cs typeface="Segoe UI" panose="020B0502040204020203" pitchFamily="34" charset="0"/>
                  </a:rPr>
                  <a:t>Manager</a:t>
                </a:r>
              </a:p>
              <a:p>
                <a:pPr lvl="0"/>
                <a:r>
                  <a:rPr lang="en-GB" sz="1600" b="0" dirty="0">
                    <a:solidFill>
                      <a:srgbClr val="000000"/>
                    </a:solidFill>
                    <a:latin typeface="Segoe UI" panose="020B0502040204020203" pitchFamily="34" charset="0"/>
                    <a:cs typeface="Segoe UI" panose="020B0502040204020203" pitchFamily="34" charset="0"/>
                  </a:rPr>
                  <a:t>  Surname</a:t>
                </a:r>
              </a:p>
              <a:p>
                <a:pPr lvl="0"/>
                <a:r>
                  <a:rPr lang="en-GB" sz="1600" b="0" dirty="0">
                    <a:solidFill>
                      <a:srgbClr val="000000"/>
                    </a:solidFill>
                    <a:latin typeface="Segoe UI" panose="020B0502040204020203" pitchFamily="34" charset="0"/>
                    <a:cs typeface="Segoe UI" panose="020B0502040204020203" pitchFamily="34" charset="0"/>
                  </a:rPr>
                  <a:t>  Forename</a:t>
                </a:r>
              </a:p>
            </p:txBody>
          </p:sp>
          <p:sp>
            <p:nvSpPr>
              <p:cNvPr id="21" name="TextBox 20"/>
              <p:cNvSpPr txBox="1"/>
              <p:nvPr/>
            </p:nvSpPr>
            <p:spPr>
              <a:xfrm>
                <a:off x="162648" y="4146970"/>
                <a:ext cx="1711239" cy="1585049"/>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Category</a:t>
                </a:r>
              </a:p>
              <a:p>
                <a:pPr lvl="0"/>
                <a:r>
                  <a:rPr lang="en-GB" sz="1600" b="0" dirty="0">
                    <a:solidFill>
                      <a:srgbClr val="000000"/>
                    </a:solidFill>
                    <a:latin typeface="Segoe UI" panose="020B0502040204020203" pitchFamily="34" charset="0"/>
                    <a:cs typeface="Segoe UI" panose="020B0502040204020203" pitchFamily="34" charset="0"/>
                  </a:rPr>
                  <a:t>  Subcategory</a:t>
                </a:r>
              </a:p>
              <a:p>
                <a:pPr lvl="0"/>
                <a:r>
                  <a:rPr lang="en-GB" sz="1600" b="0" dirty="0">
                    <a:solidFill>
                      <a:srgbClr val="000000"/>
                    </a:solidFill>
                    <a:latin typeface="Segoe UI" panose="020B0502040204020203" pitchFamily="34" charset="0"/>
                    <a:cs typeface="Segoe UI" panose="020B0502040204020203" pitchFamily="34" charset="0"/>
                  </a:rPr>
                  <a:t>    Product Name</a:t>
                </a:r>
              </a:p>
              <a:p>
                <a:pPr lvl="0"/>
                <a:r>
                  <a:rPr lang="en-GB" sz="1600" b="0" dirty="0">
                    <a:solidFill>
                      <a:srgbClr val="000000"/>
                    </a:solidFill>
                    <a:latin typeface="Segoe UI" panose="020B0502040204020203" pitchFamily="34" charset="0"/>
                    <a:cs typeface="Segoe UI" panose="020B0502040204020203" pitchFamily="34" charset="0"/>
                  </a:rPr>
                  <a:t>Color</a:t>
                </a:r>
              </a:p>
              <a:p>
                <a:pPr lvl="0"/>
                <a:r>
                  <a:rPr lang="en-GB" sz="1600" b="0" dirty="0">
                    <a:solidFill>
                      <a:srgbClr val="000000"/>
                    </a:solidFill>
                    <a:latin typeface="Segoe UI" panose="020B0502040204020203" pitchFamily="34" charset="0"/>
                    <a:cs typeface="Segoe UI" panose="020B0502040204020203" pitchFamily="34" charset="0"/>
                  </a:rPr>
                  <a:t>Size</a:t>
                </a:r>
              </a:p>
              <a:p>
                <a:pPr lvl="0"/>
                <a:endParaRPr lang="en-GB" sz="1400" b="0" dirty="0">
                  <a:solidFill>
                    <a:srgbClr val="000000"/>
                  </a:solidFill>
                  <a:latin typeface="Segoe UI" panose="020B0502040204020203" pitchFamily="34" charset="0"/>
                  <a:cs typeface="Segoe UI" panose="020B0502040204020203" pitchFamily="34" charset="0"/>
                </a:endParaRPr>
              </a:p>
              <a:p>
                <a:pPr lvl="0"/>
                <a:endParaRPr lang="en-GB" sz="300" b="0" dirty="0">
                  <a:solidFill>
                    <a:srgbClr val="000000"/>
                  </a:solidFill>
                </a:endParaRPr>
              </a:p>
            </p:txBody>
          </p:sp>
          <p:sp>
            <p:nvSpPr>
              <p:cNvPr id="22" name="Rectangle 21"/>
              <p:cNvSpPr/>
              <p:nvPr/>
            </p:nvSpPr>
            <p:spPr bwMode="auto">
              <a:xfrm>
                <a:off x="6169746" y="992225"/>
                <a:ext cx="2153882"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Salesperson</a:t>
                </a:r>
              </a:p>
            </p:txBody>
          </p:sp>
        </p:grpSp>
        <p:cxnSp>
          <p:nvCxnSpPr>
            <p:cNvPr id="11" name="Straight Arrow Connector 10"/>
            <p:cNvCxnSpPr/>
            <p:nvPr/>
          </p:nvCxnSpPr>
          <p:spPr bwMode="auto">
            <a:xfrm>
              <a:off x="1859092" y="1873995"/>
              <a:ext cx="1565044" cy="1083214"/>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2" name="Straight Arrow Connector 11"/>
            <p:cNvCxnSpPr>
              <a:stCxn id="22" idx="2"/>
            </p:cNvCxnSpPr>
            <p:nvPr/>
          </p:nvCxnSpPr>
          <p:spPr bwMode="auto">
            <a:xfrm flipH="1">
              <a:off x="5728163" y="1873995"/>
              <a:ext cx="1616909" cy="1263857"/>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3" name="Straight Arrow Connector 12"/>
            <p:cNvCxnSpPr>
              <a:stCxn id="18" idx="0"/>
            </p:cNvCxnSpPr>
            <p:nvPr/>
          </p:nvCxnSpPr>
          <p:spPr bwMode="auto">
            <a:xfrm flipV="1">
              <a:off x="1998108" y="4451510"/>
              <a:ext cx="1594530" cy="1352444"/>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4" name="Straight Arrow Connector 13"/>
            <p:cNvCxnSpPr>
              <a:stCxn id="17" idx="0"/>
            </p:cNvCxnSpPr>
            <p:nvPr/>
          </p:nvCxnSpPr>
          <p:spPr bwMode="auto">
            <a:xfrm flipH="1" flipV="1">
              <a:off x="5583679" y="4299626"/>
              <a:ext cx="1758154" cy="1504328"/>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grpSp>
    </p:spTree>
    <p:custDataLst>
      <p:tags r:id="rId1"/>
    </p:custDataLst>
    <p:extLst>
      <p:ext uri="{BB962C8B-B14F-4D97-AF65-F5344CB8AC3E}">
        <p14:creationId xmlns:p14="http://schemas.microsoft.com/office/powerpoint/2010/main" val="3943116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26</TotalTime>
  <Words>6782</Words>
  <Application>Microsoft Office PowerPoint</Application>
  <PresentationFormat>On-screen Show (4:3)</PresentationFormat>
  <Paragraphs>1118</Paragraphs>
  <Slides>41</Slides>
  <Notes>41</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Verdana</vt:lpstr>
      <vt:lpstr>Segoe UI</vt:lpstr>
      <vt:lpstr>Arial</vt:lpstr>
      <vt:lpstr>Wingdings</vt:lpstr>
      <vt:lpstr>Symbol</vt:lpstr>
      <vt:lpstr>NG_MOC_Core_ModuleNew2</vt:lpstr>
      <vt:lpstr>Module 3</vt:lpstr>
      <vt:lpstr>Module Overview</vt:lpstr>
      <vt:lpstr>Lesson 1: Data Warehouse Design Overview</vt:lpstr>
      <vt:lpstr>The Dimensional Model</vt:lpstr>
      <vt:lpstr>Star Schema</vt:lpstr>
      <vt:lpstr>Snowflake Schema</vt:lpstr>
      <vt:lpstr>The Data Warehouse Design Process</vt:lpstr>
      <vt:lpstr>Dimensional Modeling</vt:lpstr>
      <vt:lpstr>Documenting Dimensional Models</vt:lpstr>
      <vt:lpstr>Lesson 2: Designing Dimension Tables</vt:lpstr>
      <vt:lpstr>Considerations for Dimension Keys</vt:lpstr>
      <vt:lpstr>Dimension Attributes and Hierarchies</vt:lpstr>
      <vt:lpstr>Unknown and None</vt:lpstr>
      <vt:lpstr>Designing Slowly Changing Dimensions</vt:lpstr>
      <vt:lpstr>Time Dimension Tables</vt:lpstr>
      <vt:lpstr>Self-Referencing Dimension Tables</vt:lpstr>
      <vt:lpstr>Junk Dimensions</vt:lpstr>
      <vt:lpstr>Lesson 3: Designing Fact Tables</vt:lpstr>
      <vt:lpstr>Fact Table Columns</vt:lpstr>
      <vt:lpstr>Types of Measure</vt:lpstr>
      <vt:lpstr>Types of Fact Table</vt:lpstr>
      <vt:lpstr>Lesson 4: Physical Design for a Data Warehouse</vt:lpstr>
      <vt:lpstr>Data Warehouse I/O Activity</vt:lpstr>
      <vt:lpstr>Considerations for Database Files</vt:lpstr>
      <vt:lpstr>Table Partitioning</vt:lpstr>
      <vt:lpstr>Demonstration: Partitioning a Fact Table</vt:lpstr>
      <vt:lpstr>PowerPoint Presentation</vt:lpstr>
      <vt:lpstr>Considerations for Indexes</vt:lpstr>
      <vt:lpstr>Demonstration: Creating Indexes</vt:lpstr>
      <vt:lpstr>PowerPoint Presentation</vt:lpstr>
      <vt:lpstr>PowerPoint Presentation</vt:lpstr>
      <vt:lpstr>Managing Many-to-Many Relationships</vt:lpstr>
      <vt:lpstr>Data Compression</vt:lpstr>
      <vt:lpstr>Demonstration: Implementing Data Compression</vt:lpstr>
      <vt:lpstr>PowerPoint Presentation</vt:lpstr>
      <vt:lpstr>Using Views to Abstract Base Tables</vt:lpstr>
      <vt:lpstr>Lab: Implementing a Data Warehouse</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MegaStore</cp:lastModifiedBy>
  <cp:revision>4</cp:revision>
  <cp:lastPrinted>2025-07-19T12:20:21Z</cp:lastPrinted>
  <dcterms:created xsi:type="dcterms:W3CDTF">2017-12-13T11:08:03Z</dcterms:created>
  <dcterms:modified xsi:type="dcterms:W3CDTF">2025-07-19T12:28:53Z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D078B986-20E7-40C7-A203-F16D84CBB58A</vt:lpwstr>
  </property>
  <property fmtid="{D5CDD505-2E9C-101B-9397-08002B2CF9AE}" pid="3" name="ArticulatePath">
    <vt:lpwstr>20767C_03</vt:lpwstr>
  </property>
</Properties>
</file>