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200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4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3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3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6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552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59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85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05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85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19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7428-4213-4AE5-96BE-D448359EFE93}" type="datetimeFigureOut">
              <a:rPr lang="es-ES" smtClean="0"/>
              <a:t>10/04/2022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D8A5-ABA5-428F-9B48-C887BE0354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29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ranz.camp/mod/resource/view.php?id=84287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ifranz.camp/mod/resource/view.php?id=84287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nifranz.camp/mod/resource/view.php?id=84287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5131-55D1-47A4-9885-99896F60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577" y="3433982"/>
            <a:ext cx="8802848" cy="84519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Harrington" panose="04040505050A02020702" pitchFamily="82" charset="0"/>
              </a:rPr>
              <a:t>Procesual </a:t>
            </a:r>
            <a:br>
              <a:rPr lang="es-ES" dirty="0">
                <a:latin typeface="Harrington" panose="04040505050A02020702" pitchFamily="82" charset="0"/>
              </a:rPr>
            </a:br>
            <a:r>
              <a:rPr lang="es-ES" dirty="0">
                <a:latin typeface="Harrington" panose="04040505050A02020702" pitchFamily="82" charset="0"/>
              </a:rPr>
              <a:t>Hito 2</a:t>
            </a: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505FE9D-9A4E-4F52-9C33-E0E22670994B}"/>
              </a:ext>
            </a:extLst>
          </p:cNvPr>
          <p:cNvSpPr/>
          <p:nvPr/>
        </p:nvSpPr>
        <p:spPr>
          <a:xfrm flipH="1" flipV="1">
            <a:off x="4421" y="0"/>
            <a:ext cx="12187578" cy="6858002"/>
          </a:xfrm>
          <a:custGeom>
            <a:avLst/>
            <a:gdLst>
              <a:gd name="connsiteX0" fmla="*/ 3002907 w 12187578"/>
              <a:gd name="connsiteY0" fmla="*/ 3713586 h 6858002"/>
              <a:gd name="connsiteX1" fmla="*/ 0 w 12187578"/>
              <a:gd name="connsiteY1" fmla="*/ 2 h 6858002"/>
              <a:gd name="connsiteX2" fmla="*/ 7819053 w 12187578"/>
              <a:gd name="connsiteY2" fmla="*/ 2 h 6858002"/>
              <a:gd name="connsiteX3" fmla="*/ 12187578 w 12187578"/>
              <a:gd name="connsiteY3" fmla="*/ 5589040 h 6858002"/>
              <a:gd name="connsiteX4" fmla="*/ 8511317 w 12187578"/>
              <a:gd name="connsiteY4" fmla="*/ 1115405 h 6858002"/>
              <a:gd name="connsiteX5" fmla="*/ 12187578 w 12187578"/>
              <a:gd name="connsiteY5" fmla="*/ 0 h 6858002"/>
              <a:gd name="connsiteX6" fmla="*/ 4420 w 12187578"/>
              <a:gd name="connsiteY6" fmla="*/ 6858000 h 6858002"/>
              <a:gd name="connsiteX7" fmla="*/ 4420 w 12187578"/>
              <a:gd name="connsiteY7" fmla="*/ 1324949 h 6858002"/>
              <a:gd name="connsiteX8" fmla="*/ 4139681 w 12187578"/>
              <a:gd name="connsiteY8" fmla="*/ 6156520 h 6858002"/>
              <a:gd name="connsiteX9" fmla="*/ 12187577 w 12187578"/>
              <a:gd name="connsiteY9" fmla="*/ 6858002 h 6858002"/>
              <a:gd name="connsiteX10" fmla="*/ 4368525 w 12187578"/>
              <a:gd name="connsiteY10" fmla="*/ 6858002 h 6858002"/>
              <a:gd name="connsiteX11" fmla="*/ 9184670 w 12187578"/>
              <a:gd name="connsiteY11" fmla="*/ 314441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7578" h="6858002">
                <a:moveTo>
                  <a:pt x="3002907" y="3713586"/>
                </a:moveTo>
                <a:lnTo>
                  <a:pt x="0" y="2"/>
                </a:lnTo>
                <a:lnTo>
                  <a:pt x="7819053" y="2"/>
                </a:lnTo>
                <a:close/>
                <a:moveTo>
                  <a:pt x="12187578" y="5589040"/>
                </a:moveTo>
                <a:lnTo>
                  <a:pt x="8511317" y="1115405"/>
                </a:lnTo>
                <a:lnTo>
                  <a:pt x="12187578" y="0"/>
                </a:lnTo>
                <a:close/>
                <a:moveTo>
                  <a:pt x="4420" y="6858000"/>
                </a:moveTo>
                <a:lnTo>
                  <a:pt x="4420" y="1324949"/>
                </a:lnTo>
                <a:lnTo>
                  <a:pt x="4139681" y="6156520"/>
                </a:lnTo>
                <a:close/>
                <a:moveTo>
                  <a:pt x="12187577" y="6858002"/>
                </a:moveTo>
                <a:lnTo>
                  <a:pt x="4368525" y="6858002"/>
                </a:lnTo>
                <a:lnTo>
                  <a:pt x="9184670" y="314441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06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2BBD47-D346-497C-9501-14450EA3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380" y="669489"/>
            <a:ext cx="977462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5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El contexto de análisis es: Una empresa compra vehículos. Sugerencia: Podría crear las entidades empresa compra vehículos </a:t>
            </a:r>
            <a:endParaRPr kumimoji="0" lang="es-ES" altLang="es-ES" sz="15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el código SQL generado</a:t>
            </a:r>
            <a:endParaRPr kumimoji="0" lang="es-ES" altLang="es-ES" sz="15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5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una imagen(captura) del modelo entidad relación.</a:t>
            </a:r>
            <a:endParaRPr kumimoji="0" lang="es-ES" altLang="es-ES" sz="15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7B5896-9325-41A9-BD0B-6F26622DEEF5}"/>
              </a:ext>
            </a:extLst>
          </p:cNvPr>
          <p:cNvSpPr txBox="1"/>
          <p:nvPr/>
        </p:nvSpPr>
        <p:spPr>
          <a:xfrm>
            <a:off x="3762703" y="4939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Crear el modelo entidad relación ER y su código SQL.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60D60B-F651-4D7A-94AB-7FD1DC586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16262"/>
            <a:ext cx="429341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database</a:t>
            </a:r>
            <a:r>
              <a:rPr lang="es-ES" altLang="es-ES" sz="1300" dirty="0"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Compras;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use Compras;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empresa(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nombre_de_empresa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jefe_de_empresa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ubicacion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modelo_de_vehiculos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cantidad_de_vehiculos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placa_de_vehiculos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compra(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id_detalle_de_compra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foreign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references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empresa(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id_empresa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foreign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references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id_vehiculos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F1F39BD1-1170-428F-B859-6250636E87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71" y="1883917"/>
            <a:ext cx="4771638" cy="4480158"/>
          </a:xfrm>
          <a:prstGeom prst="rect">
            <a:avLst/>
          </a:prstGeom>
        </p:spPr>
      </p:pic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EB03D328-DE18-44DB-B58D-E1519DE61886}"/>
              </a:ext>
            </a:extLst>
          </p:cNvPr>
          <p:cNvSpPr/>
          <p:nvPr/>
        </p:nvSpPr>
        <p:spPr>
          <a:xfrm>
            <a:off x="0" y="-1"/>
            <a:ext cx="12192001" cy="6858002"/>
          </a:xfrm>
          <a:custGeom>
            <a:avLst/>
            <a:gdLst>
              <a:gd name="connsiteX0" fmla="*/ 12192001 w 12192001"/>
              <a:gd name="connsiteY0" fmla="*/ 2564525 h 6858002"/>
              <a:gd name="connsiteX1" fmla="*/ 12192001 w 12192001"/>
              <a:gd name="connsiteY1" fmla="*/ 6858002 h 6858002"/>
              <a:gd name="connsiteX2" fmla="*/ 10289964 w 12192001"/>
              <a:gd name="connsiteY2" fmla="*/ 5617101 h 6858002"/>
              <a:gd name="connsiteX3" fmla="*/ 565333 w 12192001"/>
              <a:gd name="connsiteY3" fmla="*/ 2377843 h 6858002"/>
              <a:gd name="connsiteX4" fmla="*/ 1413671 w 12192001"/>
              <a:gd name="connsiteY4" fmla="*/ 6858001 h 6858002"/>
              <a:gd name="connsiteX5" fmla="*/ 0 w 12192001"/>
              <a:gd name="connsiteY5" fmla="*/ 6858001 h 6858002"/>
              <a:gd name="connsiteX6" fmla="*/ 0 w 12192001"/>
              <a:gd name="connsiteY6" fmla="*/ 3515309 h 6858002"/>
              <a:gd name="connsiteX7" fmla="*/ 0 w 12192001"/>
              <a:gd name="connsiteY7" fmla="*/ 0 h 6858002"/>
              <a:gd name="connsiteX8" fmla="*/ 1384409 w 12192001"/>
              <a:gd name="connsiteY8" fmla="*/ 0 h 6858002"/>
              <a:gd name="connsiteX9" fmla="*/ 0 w 12192001"/>
              <a:gd name="connsiteY9" fmla="*/ 2548458 h 6858002"/>
              <a:gd name="connsiteX10" fmla="*/ 10378994 w 12192001"/>
              <a:gd name="connsiteY10" fmla="*/ 0 h 6858002"/>
              <a:gd name="connsiteX11" fmla="*/ 12184421 w 12192001"/>
              <a:gd name="connsiteY11" fmla="*/ 0 h 6858002"/>
              <a:gd name="connsiteX12" fmla="*/ 12184421 w 12192001"/>
              <a:gd name="connsiteY12" fmla="*/ 1526400 h 6858002"/>
              <a:gd name="connsiteX13" fmla="*/ 10722008 w 12192001"/>
              <a:gd name="connsiteY13" fmla="*/ 3983421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1" h="6858002">
                <a:moveTo>
                  <a:pt x="12192001" y="2564525"/>
                </a:moveTo>
                <a:lnTo>
                  <a:pt x="12192001" y="6858002"/>
                </a:lnTo>
                <a:lnTo>
                  <a:pt x="10289964" y="5617101"/>
                </a:lnTo>
                <a:close/>
                <a:moveTo>
                  <a:pt x="565333" y="2377843"/>
                </a:moveTo>
                <a:lnTo>
                  <a:pt x="1413671" y="6858001"/>
                </a:lnTo>
                <a:lnTo>
                  <a:pt x="0" y="6858001"/>
                </a:lnTo>
                <a:lnTo>
                  <a:pt x="0" y="3515309"/>
                </a:lnTo>
                <a:close/>
                <a:moveTo>
                  <a:pt x="0" y="0"/>
                </a:moveTo>
                <a:lnTo>
                  <a:pt x="1384409" y="0"/>
                </a:lnTo>
                <a:lnTo>
                  <a:pt x="0" y="2548458"/>
                </a:lnTo>
                <a:close/>
                <a:moveTo>
                  <a:pt x="10378994" y="0"/>
                </a:moveTo>
                <a:lnTo>
                  <a:pt x="12184421" y="0"/>
                </a:lnTo>
                <a:lnTo>
                  <a:pt x="12184421" y="1526400"/>
                </a:lnTo>
                <a:lnTo>
                  <a:pt x="10722008" y="3983421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8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C917486-D658-408F-8632-023B9022515C}"/>
              </a:ext>
            </a:extLst>
          </p:cNvPr>
          <p:cNvSpPr/>
          <p:nvPr/>
        </p:nvSpPr>
        <p:spPr>
          <a:xfrm rot="5400000">
            <a:off x="2667002" y="-2667002"/>
            <a:ext cx="6858001" cy="12192002"/>
          </a:xfrm>
          <a:custGeom>
            <a:avLst/>
            <a:gdLst>
              <a:gd name="connsiteX0" fmla="*/ 3853546 w 6858001"/>
              <a:gd name="connsiteY0" fmla="*/ 12192002 h 12192002"/>
              <a:gd name="connsiteX1" fmla="*/ 6858000 w 6858001"/>
              <a:gd name="connsiteY1" fmla="*/ 8469089 h 12192002"/>
              <a:gd name="connsiteX2" fmla="*/ 6858000 w 6858001"/>
              <a:gd name="connsiteY2" fmla="*/ 12192002 h 12192002"/>
              <a:gd name="connsiteX3" fmla="*/ 3247054 w 6858001"/>
              <a:gd name="connsiteY3" fmla="*/ 2600203 h 12192002"/>
              <a:gd name="connsiteX4" fmla="*/ 6858001 w 6858001"/>
              <a:gd name="connsiteY4" fmla="*/ 2 h 12192002"/>
              <a:gd name="connsiteX5" fmla="*/ 6858001 w 6858001"/>
              <a:gd name="connsiteY5" fmla="*/ 6938867 h 12192002"/>
              <a:gd name="connsiteX6" fmla="*/ 0 w 6858001"/>
              <a:gd name="connsiteY6" fmla="*/ 0 h 12192002"/>
              <a:gd name="connsiteX7" fmla="*/ 5281127 w 6858001"/>
              <a:gd name="connsiteY7" fmla="*/ 0 h 12192002"/>
              <a:gd name="connsiteX8" fmla="*/ 669541 w 6858001"/>
              <a:gd name="connsiteY8" fmla="*/ 353319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12192002">
                <a:moveTo>
                  <a:pt x="3853546" y="12192002"/>
                </a:moveTo>
                <a:lnTo>
                  <a:pt x="6858000" y="8469089"/>
                </a:lnTo>
                <a:lnTo>
                  <a:pt x="6858000" y="12192002"/>
                </a:lnTo>
                <a:close/>
                <a:moveTo>
                  <a:pt x="3247054" y="2600203"/>
                </a:moveTo>
                <a:lnTo>
                  <a:pt x="6858001" y="2"/>
                </a:lnTo>
                <a:lnTo>
                  <a:pt x="6858001" y="6938867"/>
                </a:lnTo>
                <a:close/>
                <a:moveTo>
                  <a:pt x="0" y="0"/>
                </a:moveTo>
                <a:lnTo>
                  <a:pt x="5281127" y="0"/>
                </a:lnTo>
                <a:lnTo>
                  <a:pt x="669541" y="353319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E05AE2-F4F8-439A-A81C-9F705CA735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65631" y="295733"/>
            <a:ext cx="2323906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</a:rPr>
              <a:t>Que es una Base de Datos.</a:t>
            </a:r>
            <a:b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</a:rPr>
            </a:b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19434B-FBC6-43E8-8D02-1631776E0508}"/>
              </a:ext>
            </a:extLst>
          </p:cNvPr>
          <p:cNvSpPr txBox="1"/>
          <p:nvPr/>
        </p:nvSpPr>
        <p:spPr>
          <a:xfrm>
            <a:off x="265631" y="795870"/>
            <a:ext cx="7714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AutoNum type="arabicPeriod"/>
            </a:pPr>
            <a:r>
              <a:rPr lang="es-ES" sz="1500" b="0" i="0" dirty="0">
                <a:effectLst/>
                <a:latin typeface="+mj-lt"/>
              </a:rPr>
              <a:t>Una </a:t>
            </a:r>
            <a:r>
              <a:rPr lang="es-ES" sz="1500" b="0" i="0" u="none" strike="noStrike" dirty="0">
                <a:effectLst/>
                <a:latin typeface="+mj-lt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500" b="0" i="0" dirty="0">
                <a:effectLst/>
                <a:latin typeface="+mj-lt"/>
              </a:rPr>
              <a:t> es una herramienta que sirve para almacenar y organizar una gran cantidad de información.</a:t>
            </a:r>
          </a:p>
          <a:p>
            <a:pPr algn="l" rtl="0"/>
            <a:endParaRPr lang="es-ES" sz="1500" b="0" i="0" dirty="0">
              <a:effectLst/>
              <a:latin typeface="+mj-lt"/>
            </a:endParaRPr>
          </a:p>
          <a:p>
            <a:pPr algn="l" rtl="0"/>
            <a:endParaRPr lang="es-ES" sz="1500" b="0" i="0" dirty="0">
              <a:effectLst/>
              <a:latin typeface="+mj-lt"/>
            </a:endParaRPr>
          </a:p>
          <a:p>
            <a:pPr algn="l" rtl="0"/>
            <a:r>
              <a:rPr lang="es-ES" sz="1500" b="0" i="0" dirty="0">
                <a:effectLst/>
                <a:latin typeface="+mj-lt"/>
              </a:rPr>
              <a:t>2.     Las bases de datos relacionales se basan en la organización de la información en partes pequeñas que se integran mediante identificadores; a diferencia de las bases de datos no relacionales que, como su nombre lo indica, no tienen un identificador que sirva para relacionar dos o más conjuntos de datos.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2A7F50-FAE4-441B-A78A-95DE393DFDB4}"/>
              </a:ext>
            </a:extLst>
          </p:cNvPr>
          <p:cNvSpPr txBox="1"/>
          <p:nvPr/>
        </p:nvSpPr>
        <p:spPr>
          <a:xfrm>
            <a:off x="265631" y="1373422"/>
            <a:ext cx="7462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 que se refiere cuando se habla de bases de datos RELACIONALES y no RELACIONALES.</a:t>
            </a:r>
            <a:endParaRPr lang="es-ES" sz="1600" dirty="0"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AFEA33-BB36-4018-9F29-1BCA09361892}"/>
              </a:ext>
            </a:extLst>
          </p:cNvPr>
          <p:cNvSpPr txBox="1"/>
          <p:nvPr/>
        </p:nvSpPr>
        <p:spPr>
          <a:xfrm>
            <a:off x="265631" y="2835177"/>
            <a:ext cx="6566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¿Qué es el modelo entidad relación(E-R) y/o diagrama entidad relación(E-R)?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429BB8-992A-47A2-9F30-0F0957D1F962}"/>
              </a:ext>
            </a:extLst>
          </p:cNvPr>
          <p:cNvSpPr txBox="1"/>
          <p:nvPr/>
        </p:nvSpPr>
        <p:spPr>
          <a:xfrm>
            <a:off x="265631" y="3193638"/>
            <a:ext cx="74621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500" b="0" i="0" dirty="0">
                <a:effectLst/>
                <a:latin typeface="+mj-lt"/>
              </a:rPr>
              <a:t>1. Un modelo entidad-relación es una herramienta para el modelo de datos, la cual facilita la representación de entidades de una </a:t>
            </a:r>
            <a:r>
              <a:rPr lang="es-ES" sz="1500" b="0" i="0" u="none" strike="noStrike" dirty="0">
                <a:effectLst/>
                <a:latin typeface="+mj-lt"/>
                <a:hlinkClick r:id="rId3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500" b="0" i="0" dirty="0">
                <a:effectLst/>
                <a:latin typeface="+mj-lt"/>
              </a:rPr>
              <a:t>.</a:t>
            </a:r>
          </a:p>
          <a:p>
            <a:pPr algn="l" rtl="0"/>
            <a:r>
              <a:rPr lang="es-ES" sz="1500" b="0" i="0" dirty="0">
                <a:effectLst/>
                <a:latin typeface="+mj-lt"/>
              </a:rPr>
              <a:t>2. Un diagrama entidad-relación, es un tipo de diagrama de flujo que ilustra cómo las "entidades", como personas, objetos o conceptos, se relacionan entre sí dentro de un sistema.</a:t>
            </a:r>
          </a:p>
        </p:txBody>
      </p:sp>
    </p:spTree>
    <p:extLst>
      <p:ext uri="{BB962C8B-B14F-4D97-AF65-F5344CB8AC3E}">
        <p14:creationId xmlns:p14="http://schemas.microsoft.com/office/powerpoint/2010/main" val="321241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709933BA-7576-41B7-A106-36E91805F5BD}"/>
              </a:ext>
            </a:extLst>
          </p:cNvPr>
          <p:cNvSpPr/>
          <p:nvPr/>
        </p:nvSpPr>
        <p:spPr>
          <a:xfrm flipH="1" flipV="1">
            <a:off x="-1" y="-3"/>
            <a:ext cx="12205867" cy="6858003"/>
          </a:xfrm>
          <a:custGeom>
            <a:avLst/>
            <a:gdLst>
              <a:gd name="connsiteX0" fmla="*/ 12205867 w 12205867"/>
              <a:gd name="connsiteY0" fmla="*/ 2168554 h 6858003"/>
              <a:gd name="connsiteX1" fmla="*/ 7652529 w 12205867"/>
              <a:gd name="connsiteY1" fmla="*/ 0 h 6858003"/>
              <a:gd name="connsiteX2" fmla="*/ 12205867 w 12205867"/>
              <a:gd name="connsiteY2" fmla="*/ 0 h 6858003"/>
              <a:gd name="connsiteX3" fmla="*/ 13 w 12205867"/>
              <a:gd name="connsiteY3" fmla="*/ 3979980 h 6858003"/>
              <a:gd name="connsiteX4" fmla="*/ 2 w 12205867"/>
              <a:gd name="connsiteY4" fmla="*/ 0 h 6858003"/>
              <a:gd name="connsiteX5" fmla="*/ 1074447 w 12205867"/>
              <a:gd name="connsiteY5" fmla="*/ 0 h 6858003"/>
              <a:gd name="connsiteX6" fmla="*/ 12205867 w 12205867"/>
              <a:gd name="connsiteY6" fmla="*/ 6858003 h 6858003"/>
              <a:gd name="connsiteX7" fmla="*/ 8070603 w 12205867"/>
              <a:gd name="connsiteY7" fmla="*/ 6858003 h 6858003"/>
              <a:gd name="connsiteX8" fmla="*/ 12205867 w 12205867"/>
              <a:gd name="connsiteY8" fmla="*/ 5421088 h 6858003"/>
              <a:gd name="connsiteX9" fmla="*/ 3477208 w 12205867"/>
              <a:gd name="connsiteY9" fmla="*/ 6858003 h 6858003"/>
              <a:gd name="connsiteX10" fmla="*/ 0 w 12205867"/>
              <a:gd name="connsiteY10" fmla="*/ 6858003 h 6858003"/>
              <a:gd name="connsiteX11" fmla="*/ 1026367 w 12205867"/>
              <a:gd name="connsiteY11" fmla="*/ 287802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5867" h="6858003">
                <a:moveTo>
                  <a:pt x="12205867" y="2168554"/>
                </a:moveTo>
                <a:lnTo>
                  <a:pt x="7652529" y="0"/>
                </a:lnTo>
                <a:lnTo>
                  <a:pt x="12205867" y="0"/>
                </a:lnTo>
                <a:close/>
                <a:moveTo>
                  <a:pt x="13" y="3979980"/>
                </a:moveTo>
                <a:cubicBezTo>
                  <a:pt x="9" y="2653320"/>
                  <a:pt x="6" y="1326660"/>
                  <a:pt x="2" y="0"/>
                </a:cubicBezTo>
                <a:lnTo>
                  <a:pt x="1074447" y="0"/>
                </a:lnTo>
                <a:close/>
                <a:moveTo>
                  <a:pt x="12205867" y="6858003"/>
                </a:moveTo>
                <a:lnTo>
                  <a:pt x="8070603" y="6858003"/>
                </a:lnTo>
                <a:lnTo>
                  <a:pt x="12205867" y="5421088"/>
                </a:lnTo>
                <a:close/>
                <a:moveTo>
                  <a:pt x="3477208" y="6858003"/>
                </a:moveTo>
                <a:lnTo>
                  <a:pt x="0" y="6858003"/>
                </a:lnTo>
                <a:lnTo>
                  <a:pt x="1026367" y="287802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943BD4-4B70-4A48-902A-7D55C81B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85" y="1088879"/>
            <a:ext cx="8337091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Poppins" panose="00000500000000000000" pitchFamily="2" charset="0"/>
              </a:rPr>
              <a:t>¿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Cuáles son las figuras que representan a un diagrama entidad relación? Explique cada una de ellas.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Adicionalmente muestre un ejemplo de su uso.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Para esto adjunte una imagen con el ejemplo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4DBCABB-0F47-4A4F-888D-B92B0276B47A}"/>
              </a:ext>
            </a:extLst>
          </p:cNvPr>
          <p:cNvSpPr/>
          <p:nvPr/>
        </p:nvSpPr>
        <p:spPr>
          <a:xfrm>
            <a:off x="1065085" y="2150708"/>
            <a:ext cx="1342213" cy="4711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Entidad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6DA57F-64F6-42EC-B270-5868D775FC40}"/>
              </a:ext>
            </a:extLst>
          </p:cNvPr>
          <p:cNvSpPr txBox="1"/>
          <p:nvPr/>
        </p:nvSpPr>
        <p:spPr>
          <a:xfrm>
            <a:off x="3002772" y="2150708"/>
            <a:ext cx="68903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latin typeface="+mj-lt"/>
              </a:rPr>
              <a:t>Entidad: Se trata de un objeto del que se recoge información de interés de cara a la base de datos. Gráficamente se representan mediante un rectángulo.</a:t>
            </a:r>
          </a:p>
        </p:txBody>
      </p:sp>
      <p:sp>
        <p:nvSpPr>
          <p:cNvPr id="21" name="Rombo 20">
            <a:extLst>
              <a:ext uri="{FF2B5EF4-FFF2-40B4-BE49-F238E27FC236}">
                <a16:creationId xmlns:a16="http://schemas.microsoft.com/office/drawing/2014/main" id="{FECF7741-611D-477C-AF99-4EC019B68DFE}"/>
              </a:ext>
            </a:extLst>
          </p:cNvPr>
          <p:cNvSpPr/>
          <p:nvPr/>
        </p:nvSpPr>
        <p:spPr>
          <a:xfrm>
            <a:off x="870527" y="2878020"/>
            <a:ext cx="1841569" cy="819928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600" dirty="0"/>
              <a:t>Relación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0C89CF0-D77F-43B0-97CC-A6BC17A12408}"/>
              </a:ext>
            </a:extLst>
          </p:cNvPr>
          <p:cNvSpPr txBox="1"/>
          <p:nvPr/>
        </p:nvSpPr>
        <p:spPr>
          <a:xfrm>
            <a:off x="3039729" y="2879709"/>
            <a:ext cx="706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latin typeface="+mj-lt"/>
              </a:rPr>
              <a:t>Relación: Podemos definir la relación como una asociación de dos o más entidades. A cada relación se le asigna un nombre para poder distinguirla de las demás y saber su función dentro del modelo entidad-relación, se representa con rombos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13A5A2-994C-4032-860F-A7FC4B708FD4}"/>
              </a:ext>
            </a:extLst>
          </p:cNvPr>
          <p:cNvSpPr txBox="1"/>
          <p:nvPr/>
        </p:nvSpPr>
        <p:spPr>
          <a:xfrm>
            <a:off x="2957003" y="3979977"/>
            <a:ext cx="75124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dirty="0">
                <a:latin typeface="+mj-lt"/>
              </a:rPr>
              <a:t>Atributo: Se define como cada una de las propiedades de una entidad o relación, se representa gráficamente con un elipse.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2FD1F4D-F915-4DA4-BA0C-061317E69D14}"/>
              </a:ext>
            </a:extLst>
          </p:cNvPr>
          <p:cNvSpPr/>
          <p:nvPr/>
        </p:nvSpPr>
        <p:spPr>
          <a:xfrm>
            <a:off x="939828" y="3923915"/>
            <a:ext cx="1702965" cy="5539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atributo</a:t>
            </a:r>
          </a:p>
        </p:txBody>
      </p:sp>
      <p:pic>
        <p:nvPicPr>
          <p:cNvPr id="28" name="Imagen 27" descr="Diagrama&#10;&#10;Descripción generada automáticamente">
            <a:extLst>
              <a:ext uri="{FF2B5EF4-FFF2-40B4-BE49-F238E27FC236}">
                <a16:creationId xmlns:a16="http://schemas.microsoft.com/office/drawing/2014/main" id="{E9975BC7-EC90-48C1-ACBA-D48CE32D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37" y="4695846"/>
            <a:ext cx="5715000" cy="1838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157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611B7-1459-459B-BA59-97102715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882" y="1302701"/>
            <a:ext cx="7161889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Crear una tabla cualquiera de nombre CELULAR identifique 3 columnas que debería tener y adicionalmente agregue su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primary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key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Después de la creación agregar a la tabla 2 registros.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la consulta SQL generado (Copiar el código que genero en SQL server Management Studio).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642205-99F8-43E1-912C-4DF75797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499" y="2592669"/>
            <a:ext cx="599388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3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Celular 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IMEI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lang="es-ES" altLang="es-ES" sz="1300" dirty="0" err="1">
                <a:latin typeface="+mj-lt"/>
              </a:rPr>
              <a:t>modelo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_del_celular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Sistema_operativo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numero_de_llamada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Celular(IMEI,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modelo_del_celular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Sistema_operativo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numero_de_llamada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,)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(654883237952198, '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samsung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A10s', ‘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android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75960895);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Celular(IMEI, </a:t>
            </a:r>
            <a:r>
              <a:rPr lang="es-ES" altLang="es-ES" sz="1300" dirty="0" err="1">
                <a:latin typeface="+mj-lt"/>
              </a:rPr>
              <a:t>modelo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_del_celular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Sistema_operativo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numero_de_llamada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,)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   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(346593987413216, '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huawei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P20 pro', ‘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android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69870598); </a:t>
            </a:r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6524DA89-48E6-4EB4-9637-89A80682C98E}"/>
              </a:ext>
            </a:extLst>
          </p:cNvPr>
          <p:cNvSpPr/>
          <p:nvPr/>
        </p:nvSpPr>
        <p:spPr>
          <a:xfrm>
            <a:off x="-1" y="-5"/>
            <a:ext cx="12192000" cy="6844107"/>
          </a:xfrm>
          <a:custGeom>
            <a:avLst/>
            <a:gdLst>
              <a:gd name="connsiteX0" fmla="*/ 0 w 12192000"/>
              <a:gd name="connsiteY0" fmla="*/ 4675553 h 6844107"/>
              <a:gd name="connsiteX1" fmla="*/ 4553338 w 12192000"/>
              <a:gd name="connsiteY1" fmla="*/ 6844107 h 6844107"/>
              <a:gd name="connsiteX2" fmla="*/ 0 w 12192000"/>
              <a:gd name="connsiteY2" fmla="*/ 6844107 h 6844107"/>
              <a:gd name="connsiteX3" fmla="*/ 12192000 w 12192000"/>
              <a:gd name="connsiteY3" fmla="*/ 2169712 h 6844107"/>
              <a:gd name="connsiteX4" fmla="*/ 12192000 w 12192000"/>
              <a:gd name="connsiteY4" fmla="*/ 6844107 h 6844107"/>
              <a:gd name="connsiteX5" fmla="*/ 9528563 w 12192000"/>
              <a:gd name="connsiteY5" fmla="*/ 5605252 h 6844107"/>
              <a:gd name="connsiteX6" fmla="*/ 7676971 w 12192000"/>
              <a:gd name="connsiteY6" fmla="*/ 1 h 6844107"/>
              <a:gd name="connsiteX7" fmla="*/ 12192000 w 12192000"/>
              <a:gd name="connsiteY7" fmla="*/ 1 h 6844107"/>
              <a:gd name="connsiteX8" fmla="*/ 12192000 w 12192000"/>
              <a:gd name="connsiteY8" fmla="*/ 1481194 h 6844107"/>
              <a:gd name="connsiteX9" fmla="*/ 10457365 w 12192000"/>
              <a:gd name="connsiteY9" fmla="*/ 3717422 h 6844107"/>
              <a:gd name="connsiteX10" fmla="*/ 1 w 12192000"/>
              <a:gd name="connsiteY10" fmla="*/ 0 h 6844107"/>
              <a:gd name="connsiteX11" fmla="*/ 3153786 w 12192000"/>
              <a:gd name="connsiteY11" fmla="*/ 0 h 6844107"/>
              <a:gd name="connsiteX12" fmla="*/ 412176 w 12192000"/>
              <a:gd name="connsiteY12" fmla="*/ 2168554 h 6844107"/>
              <a:gd name="connsiteX13" fmla="*/ 1 w 12192000"/>
              <a:gd name="connsiteY13" fmla="*/ 1675200 h 68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44107">
                <a:moveTo>
                  <a:pt x="0" y="4675553"/>
                </a:moveTo>
                <a:lnTo>
                  <a:pt x="4553338" y="6844107"/>
                </a:lnTo>
                <a:lnTo>
                  <a:pt x="0" y="6844107"/>
                </a:lnTo>
                <a:close/>
                <a:moveTo>
                  <a:pt x="12192000" y="2169712"/>
                </a:moveTo>
                <a:lnTo>
                  <a:pt x="12192000" y="6844107"/>
                </a:lnTo>
                <a:lnTo>
                  <a:pt x="9528563" y="5605252"/>
                </a:lnTo>
                <a:close/>
                <a:moveTo>
                  <a:pt x="7676971" y="1"/>
                </a:moveTo>
                <a:lnTo>
                  <a:pt x="12192000" y="1"/>
                </a:lnTo>
                <a:lnTo>
                  <a:pt x="12192000" y="1481194"/>
                </a:lnTo>
                <a:lnTo>
                  <a:pt x="10457365" y="3717422"/>
                </a:lnTo>
                <a:close/>
                <a:moveTo>
                  <a:pt x="1" y="0"/>
                </a:moveTo>
                <a:lnTo>
                  <a:pt x="3153786" y="0"/>
                </a:lnTo>
                <a:lnTo>
                  <a:pt x="412176" y="2168554"/>
                </a:lnTo>
                <a:lnTo>
                  <a:pt x="1" y="16752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71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94B47BB-CEC3-4D7D-B267-2355923EB7FF}"/>
              </a:ext>
            </a:extLst>
          </p:cNvPr>
          <p:cNvSpPr txBox="1"/>
          <p:nvPr/>
        </p:nvSpPr>
        <p:spPr>
          <a:xfrm>
            <a:off x="4428743" y="471954"/>
            <a:ext cx="66785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Dado la siguiente imagen generar su tabla y agregar 3 registros a la tabla.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9550D8-BBBE-4DC9-87C4-7A1F7EFA9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9" t="8148" r="6829" b="11346"/>
          <a:stretch/>
        </p:blipFill>
        <p:spPr>
          <a:xfrm>
            <a:off x="4027388" y="1186628"/>
            <a:ext cx="2030860" cy="134169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89CD79-54C1-4F70-AE36-A6E2DCC89307}"/>
              </a:ext>
            </a:extLst>
          </p:cNvPr>
          <p:cNvSpPr txBox="1"/>
          <p:nvPr/>
        </p:nvSpPr>
        <p:spPr>
          <a:xfrm>
            <a:off x="6133754" y="1318864"/>
            <a:ext cx="54116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Adjuntar la consulta SQL generado (Copiar el código que genero en SQL server Management Studio).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Adjuntar una imagen(captura) de la correcta inserción e datos a la tabla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80D6976-E3AD-4EAB-84C6-E02E6B2A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951" y="2833115"/>
            <a:ext cx="510729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equipo(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(12)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nombre_equipo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categoria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(8),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id_campeonato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(12),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equipo(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nombre_equipo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categoria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id_campeonato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(1,'Real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Team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'15', '146859653214');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equipo(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nombre_equipo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categoria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id_campeonato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(2,'Inazuma Eleven', '12', '138595647465');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equipo(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nombre_equipo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categoria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id_campeonato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(3,'Force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Dragneel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'5', '452365953146'); </a:t>
            </a: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9AB39A95-4E2C-4380-A512-BA5813C50B15}"/>
              </a:ext>
            </a:extLst>
          </p:cNvPr>
          <p:cNvSpPr/>
          <p:nvPr/>
        </p:nvSpPr>
        <p:spPr>
          <a:xfrm>
            <a:off x="-1" y="-2319"/>
            <a:ext cx="12192000" cy="6870209"/>
          </a:xfrm>
          <a:custGeom>
            <a:avLst/>
            <a:gdLst>
              <a:gd name="connsiteX0" fmla="*/ 11700939 w 12192000"/>
              <a:gd name="connsiteY0" fmla="*/ 2912163 h 6870209"/>
              <a:gd name="connsiteX1" fmla="*/ 12192000 w 12192000"/>
              <a:gd name="connsiteY1" fmla="*/ 3685683 h 6870209"/>
              <a:gd name="connsiteX2" fmla="*/ 12192000 w 12192000"/>
              <a:gd name="connsiteY2" fmla="*/ 6860320 h 6870209"/>
              <a:gd name="connsiteX3" fmla="*/ 7111997 w 12192000"/>
              <a:gd name="connsiteY3" fmla="*/ 6860320 h 6870209"/>
              <a:gd name="connsiteX4" fmla="*/ 0 w 12192000"/>
              <a:gd name="connsiteY4" fmla="*/ 2754065 h 6870209"/>
              <a:gd name="connsiteX5" fmla="*/ 3153401 w 12192000"/>
              <a:gd name="connsiteY5" fmla="*/ 5789104 h 6870209"/>
              <a:gd name="connsiteX6" fmla="*/ 0 w 12192000"/>
              <a:gd name="connsiteY6" fmla="*/ 6870209 h 6870209"/>
              <a:gd name="connsiteX7" fmla="*/ 0 w 12192000"/>
              <a:gd name="connsiteY7" fmla="*/ 0 h 6870209"/>
              <a:gd name="connsiteX8" fmla="*/ 4619480 w 12192000"/>
              <a:gd name="connsiteY8" fmla="*/ 0 h 6870209"/>
              <a:gd name="connsiteX9" fmla="*/ 2113034 w 12192000"/>
              <a:gd name="connsiteY9" fmla="*/ 3948157 h 6870209"/>
              <a:gd name="connsiteX10" fmla="*/ 0 w 12192000"/>
              <a:gd name="connsiteY10" fmla="*/ 2130180 h 6870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70209">
                <a:moveTo>
                  <a:pt x="11700939" y="2912163"/>
                </a:moveTo>
                <a:lnTo>
                  <a:pt x="12192000" y="3685683"/>
                </a:lnTo>
                <a:lnTo>
                  <a:pt x="12192000" y="6860320"/>
                </a:lnTo>
                <a:lnTo>
                  <a:pt x="7111997" y="6860320"/>
                </a:lnTo>
                <a:close/>
                <a:moveTo>
                  <a:pt x="0" y="2754065"/>
                </a:moveTo>
                <a:lnTo>
                  <a:pt x="3153401" y="5789104"/>
                </a:lnTo>
                <a:lnTo>
                  <a:pt x="0" y="6870209"/>
                </a:lnTo>
                <a:close/>
                <a:moveTo>
                  <a:pt x="0" y="0"/>
                </a:moveTo>
                <a:lnTo>
                  <a:pt x="4619480" y="0"/>
                </a:lnTo>
                <a:lnTo>
                  <a:pt x="2113034" y="3948157"/>
                </a:lnTo>
                <a:lnTo>
                  <a:pt x="0" y="213018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9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8838E-6A1A-4954-9C6D-E7640CDB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954" y="187055"/>
            <a:ext cx="740747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Generar el diagrama Entidad relación de un usuario.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Deberá generar el diagrama ER en base a la siguiente imagen.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53E14689-3912-4594-9B86-CBDC336E3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08" y="840408"/>
            <a:ext cx="2825365" cy="143940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BE2B08A-947F-4132-BB9C-74B03D4EC633}"/>
              </a:ext>
            </a:extLst>
          </p:cNvPr>
          <p:cNvSpPr txBox="1"/>
          <p:nvPr/>
        </p:nvSpPr>
        <p:spPr>
          <a:xfrm>
            <a:off x="5370933" y="1144615"/>
            <a:ext cx="61617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Agregar 3 registros a la tabla users.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Adjuntar la consulta SQL generada.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Adjuntar una imagen(captura) del diseño.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25D24C-3ABC-4966-B4F7-17D44893DAB7}"/>
              </a:ext>
            </a:extLst>
          </p:cNvPr>
          <p:cNvSpPr txBox="1"/>
          <p:nvPr/>
        </p:nvSpPr>
        <p:spPr>
          <a:xfrm>
            <a:off x="2896298" y="2485773"/>
            <a:ext cx="60946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0" i="0" dirty="0" err="1">
                <a:effectLst/>
                <a:latin typeface="+mj-lt"/>
              </a:rPr>
              <a:t>insert</a:t>
            </a:r>
            <a:r>
              <a:rPr lang="es-ES" sz="1300" b="0" i="0" dirty="0">
                <a:effectLst/>
                <a:latin typeface="+mj-lt"/>
              </a:rPr>
              <a:t> </a:t>
            </a:r>
            <a:r>
              <a:rPr lang="es-ES" sz="1300" b="0" i="0" dirty="0" err="1">
                <a:effectLst/>
                <a:latin typeface="+mj-lt"/>
              </a:rPr>
              <a:t>into</a:t>
            </a:r>
            <a:r>
              <a:rPr lang="es-ES" sz="1300" b="0" i="0" dirty="0">
                <a:effectLst/>
                <a:latin typeface="+mj-lt"/>
              </a:rPr>
              <a:t> users(</a:t>
            </a:r>
            <a:r>
              <a:rPr lang="es-ES" sz="1300" b="0" i="0" dirty="0" err="1">
                <a:effectLst/>
                <a:latin typeface="+mj-lt"/>
              </a:rPr>
              <a:t>dni_or_ci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fullname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lastname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address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phone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cellphone</a:t>
            </a:r>
            <a:r>
              <a:rPr lang="es-ES" sz="1300" b="0" i="0" dirty="0">
                <a:effectLst/>
                <a:latin typeface="+mj-lt"/>
              </a:rPr>
              <a:t>)</a:t>
            </a:r>
            <a:br>
              <a:rPr lang="es-ES" sz="1300" dirty="0">
                <a:latin typeface="+mj-lt"/>
              </a:rPr>
            </a:br>
            <a:r>
              <a:rPr lang="es-ES" sz="1300" b="0" i="0" dirty="0" err="1">
                <a:effectLst/>
                <a:latin typeface="+mj-lt"/>
              </a:rPr>
              <a:t>values</a:t>
            </a:r>
            <a:r>
              <a:rPr lang="es-ES" sz="1300" b="0" i="0" dirty="0">
                <a:effectLst/>
                <a:latin typeface="+mj-lt"/>
              </a:rPr>
              <a:t>('15976068', 'Juan Carlos', 'Mamani Quispe', 'Avenida Melgar, 4, Ático 0º', 0491570006, 75860745);</a:t>
            </a:r>
            <a:br>
              <a:rPr lang="es-ES" sz="1300" dirty="0">
                <a:latin typeface="+mj-lt"/>
              </a:rPr>
            </a:br>
            <a:br>
              <a:rPr lang="es-ES" sz="1300" dirty="0">
                <a:latin typeface="+mj-lt"/>
              </a:rPr>
            </a:br>
            <a:r>
              <a:rPr lang="es-ES" sz="1300" b="0" i="0" dirty="0" err="1">
                <a:effectLst/>
                <a:latin typeface="+mj-lt"/>
              </a:rPr>
              <a:t>insert</a:t>
            </a:r>
            <a:r>
              <a:rPr lang="es-ES" sz="1300" b="0" i="0" dirty="0">
                <a:effectLst/>
                <a:latin typeface="+mj-lt"/>
              </a:rPr>
              <a:t> </a:t>
            </a:r>
            <a:r>
              <a:rPr lang="es-ES" sz="1300" b="0" i="0" dirty="0" err="1">
                <a:effectLst/>
                <a:latin typeface="+mj-lt"/>
              </a:rPr>
              <a:t>into</a:t>
            </a:r>
            <a:r>
              <a:rPr lang="es-ES" sz="1300" b="0" i="0" dirty="0">
                <a:effectLst/>
                <a:latin typeface="+mj-lt"/>
              </a:rPr>
              <a:t> users(</a:t>
            </a:r>
            <a:r>
              <a:rPr lang="es-ES" sz="1300" b="0" i="0" dirty="0" err="1">
                <a:effectLst/>
                <a:latin typeface="+mj-lt"/>
              </a:rPr>
              <a:t>dni_or_ci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fullname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lastname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address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phone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cellphone</a:t>
            </a:r>
            <a:r>
              <a:rPr lang="es-ES" sz="1300" b="0" i="0" dirty="0">
                <a:effectLst/>
                <a:latin typeface="+mj-lt"/>
              </a:rPr>
              <a:t>)</a:t>
            </a:r>
            <a:br>
              <a:rPr lang="es-ES" sz="1300" dirty="0">
                <a:latin typeface="+mj-lt"/>
              </a:rPr>
            </a:br>
            <a:r>
              <a:rPr lang="es-ES" sz="1300" b="0" i="0" dirty="0" err="1">
                <a:effectLst/>
                <a:latin typeface="+mj-lt"/>
              </a:rPr>
              <a:t>values</a:t>
            </a:r>
            <a:r>
              <a:rPr lang="es-ES" sz="1300" b="0" i="0" dirty="0">
                <a:effectLst/>
                <a:latin typeface="+mj-lt"/>
              </a:rPr>
              <a:t>('9624863', '</a:t>
            </a:r>
            <a:r>
              <a:rPr lang="es-ES" sz="1300" b="0" i="0" dirty="0" err="1">
                <a:effectLst/>
                <a:latin typeface="+mj-lt"/>
              </a:rPr>
              <a:t>Jose</a:t>
            </a:r>
            <a:r>
              <a:rPr lang="es-ES" sz="1300" b="0" i="0" dirty="0">
                <a:effectLst/>
                <a:latin typeface="+mj-lt"/>
              </a:rPr>
              <a:t> Rodrigo', 'Cruz </a:t>
            </a:r>
            <a:r>
              <a:rPr lang="es-ES" sz="1300" b="0" i="0" dirty="0" err="1">
                <a:effectLst/>
                <a:latin typeface="+mj-lt"/>
              </a:rPr>
              <a:t>mamani</a:t>
            </a:r>
            <a:r>
              <a:rPr lang="es-ES" sz="1300" b="0" i="0" dirty="0">
                <a:effectLst/>
                <a:latin typeface="+mj-lt"/>
              </a:rPr>
              <a:t>', '</a:t>
            </a:r>
            <a:r>
              <a:rPr lang="es-ES" sz="1300" b="0" i="0" dirty="0" err="1">
                <a:effectLst/>
                <a:latin typeface="+mj-lt"/>
              </a:rPr>
              <a:t>Passeig</a:t>
            </a:r>
            <a:r>
              <a:rPr lang="es-ES" sz="1300" b="0" i="0" dirty="0">
                <a:effectLst/>
                <a:latin typeface="+mj-lt"/>
              </a:rPr>
              <a:t> Batista, 50, 08º 6º', 0491578212, 69853746);</a:t>
            </a:r>
            <a:br>
              <a:rPr lang="es-ES" sz="1300" dirty="0">
                <a:latin typeface="+mj-lt"/>
              </a:rPr>
            </a:br>
            <a:br>
              <a:rPr lang="es-ES" sz="1300" dirty="0">
                <a:latin typeface="+mj-lt"/>
              </a:rPr>
            </a:br>
            <a:r>
              <a:rPr lang="es-ES" sz="1300" b="0" i="0" dirty="0" err="1">
                <a:effectLst/>
                <a:latin typeface="+mj-lt"/>
              </a:rPr>
              <a:t>insert</a:t>
            </a:r>
            <a:r>
              <a:rPr lang="es-ES" sz="1300" b="0" i="0" dirty="0">
                <a:effectLst/>
                <a:latin typeface="+mj-lt"/>
              </a:rPr>
              <a:t> </a:t>
            </a:r>
            <a:r>
              <a:rPr lang="es-ES" sz="1300" b="0" i="0" dirty="0" err="1">
                <a:effectLst/>
                <a:latin typeface="+mj-lt"/>
              </a:rPr>
              <a:t>into</a:t>
            </a:r>
            <a:r>
              <a:rPr lang="es-ES" sz="1300" b="0" i="0" dirty="0">
                <a:effectLst/>
                <a:latin typeface="+mj-lt"/>
              </a:rPr>
              <a:t> users(</a:t>
            </a:r>
            <a:r>
              <a:rPr lang="es-ES" sz="1300" b="0" i="0" dirty="0" err="1">
                <a:effectLst/>
                <a:latin typeface="+mj-lt"/>
              </a:rPr>
              <a:t>dni_or_ci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fullname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lastname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address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phone</a:t>
            </a:r>
            <a:r>
              <a:rPr lang="es-ES" sz="1300" b="0" i="0" dirty="0">
                <a:effectLst/>
                <a:latin typeface="+mj-lt"/>
              </a:rPr>
              <a:t>, </a:t>
            </a:r>
            <a:r>
              <a:rPr lang="es-ES" sz="1300" b="0" i="0" dirty="0" err="1">
                <a:effectLst/>
                <a:latin typeface="+mj-lt"/>
              </a:rPr>
              <a:t>cellphone</a:t>
            </a:r>
            <a:r>
              <a:rPr lang="es-ES" sz="1300" b="0" i="0" dirty="0">
                <a:effectLst/>
                <a:latin typeface="+mj-lt"/>
              </a:rPr>
              <a:t>)</a:t>
            </a:r>
            <a:br>
              <a:rPr lang="es-ES" sz="1300" dirty="0">
                <a:latin typeface="+mj-lt"/>
              </a:rPr>
            </a:br>
            <a:r>
              <a:rPr lang="es-ES" sz="1300" b="0" i="0" dirty="0" err="1">
                <a:effectLst/>
                <a:latin typeface="+mj-lt"/>
              </a:rPr>
              <a:t>values</a:t>
            </a:r>
            <a:r>
              <a:rPr lang="es-ES" sz="1300" b="0" i="0" dirty="0">
                <a:effectLst/>
                <a:latin typeface="+mj-lt"/>
              </a:rPr>
              <a:t>('13647234', '</a:t>
            </a:r>
            <a:r>
              <a:rPr lang="es-ES" sz="1300" b="0" i="0" dirty="0" err="1">
                <a:effectLst/>
                <a:latin typeface="+mj-lt"/>
              </a:rPr>
              <a:t>Ivan</a:t>
            </a:r>
            <a:r>
              <a:rPr lang="es-ES" sz="1300" b="0" i="0" dirty="0">
                <a:effectLst/>
                <a:latin typeface="+mj-lt"/>
              </a:rPr>
              <a:t>', 'Tancara </a:t>
            </a:r>
            <a:r>
              <a:rPr lang="es-ES" sz="1300" b="0" i="0" dirty="0" err="1">
                <a:effectLst/>
                <a:latin typeface="+mj-lt"/>
              </a:rPr>
              <a:t>gutierrez</a:t>
            </a:r>
            <a:r>
              <a:rPr lang="es-ES" sz="1300" b="0" i="0" dirty="0">
                <a:effectLst/>
                <a:latin typeface="+mj-lt"/>
              </a:rPr>
              <a:t>', '566 Grant </a:t>
            </a:r>
            <a:r>
              <a:rPr lang="es-ES" sz="1300" b="0" i="0" dirty="0" err="1">
                <a:effectLst/>
                <a:latin typeface="+mj-lt"/>
              </a:rPr>
              <a:t>Dam</a:t>
            </a:r>
            <a:r>
              <a:rPr lang="es-ES" sz="1300" b="0" i="0" dirty="0">
                <a:effectLst/>
                <a:latin typeface="+mj-lt"/>
              </a:rPr>
              <a:t> </a:t>
            </a:r>
            <a:r>
              <a:rPr lang="es-ES" sz="1300" b="0" i="0" dirty="0" err="1">
                <a:effectLst/>
                <a:latin typeface="+mj-lt"/>
              </a:rPr>
              <a:t>Apt</a:t>
            </a:r>
            <a:r>
              <a:rPr lang="es-ES" sz="1300" b="0" i="0" dirty="0">
                <a:effectLst/>
                <a:latin typeface="+mj-lt"/>
              </a:rPr>
              <a:t>. 578', 0491571804, 76095162);</a:t>
            </a:r>
            <a:br>
              <a:rPr lang="es-ES" sz="1300" dirty="0">
                <a:latin typeface="+mj-lt"/>
              </a:rPr>
            </a:br>
            <a:endParaRPr lang="es-ES" sz="1300" dirty="0">
              <a:latin typeface="+mj-lt"/>
            </a:endParaRP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CA2B17BB-108E-425E-A184-BF5D296A3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565" y="4751677"/>
            <a:ext cx="3656067" cy="1280486"/>
          </a:xfrm>
          <a:prstGeom prst="rect">
            <a:avLst/>
          </a:prstGeom>
        </p:spPr>
      </p:pic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B5AB4A93-4233-4CA4-B61B-D59A3CADD79F}"/>
              </a:ext>
            </a:extLst>
          </p:cNvPr>
          <p:cNvSpPr/>
          <p:nvPr/>
        </p:nvSpPr>
        <p:spPr>
          <a:xfrm flipV="1">
            <a:off x="-6535" y="-35"/>
            <a:ext cx="12198534" cy="6858034"/>
          </a:xfrm>
          <a:custGeom>
            <a:avLst/>
            <a:gdLst>
              <a:gd name="connsiteX0" fmla="*/ 256108 w 12198534"/>
              <a:gd name="connsiteY0" fmla="*/ 3320041 h 6858034"/>
              <a:gd name="connsiteX1" fmla="*/ 2700997 w 12198534"/>
              <a:gd name="connsiteY1" fmla="*/ 0 h 6858034"/>
              <a:gd name="connsiteX2" fmla="*/ 0 w 12198534"/>
              <a:gd name="connsiteY2" fmla="*/ 0 h 6858034"/>
              <a:gd name="connsiteX3" fmla="*/ 0 w 12198534"/>
              <a:gd name="connsiteY3" fmla="*/ 2865520 h 6858034"/>
              <a:gd name="connsiteX4" fmla="*/ 10468541 w 12198534"/>
              <a:gd name="connsiteY4" fmla="*/ 4578183 h 6858034"/>
              <a:gd name="connsiteX5" fmla="*/ 12198534 w 12198534"/>
              <a:gd name="connsiteY5" fmla="*/ 1689080 h 6858034"/>
              <a:gd name="connsiteX6" fmla="*/ 12198534 w 12198534"/>
              <a:gd name="connsiteY6" fmla="*/ 0 h 6858034"/>
              <a:gd name="connsiteX7" fmla="*/ 8646332 w 12198534"/>
              <a:gd name="connsiteY7" fmla="*/ 0 h 6858034"/>
              <a:gd name="connsiteX8" fmla="*/ 0 w 12198534"/>
              <a:gd name="connsiteY8" fmla="*/ 6858000 h 6858034"/>
              <a:gd name="connsiteX9" fmla="*/ 2244843 w 12198534"/>
              <a:gd name="connsiteY9" fmla="*/ 6858000 h 6858034"/>
              <a:gd name="connsiteX10" fmla="*/ 1066628 w 12198534"/>
              <a:gd name="connsiteY10" fmla="*/ 2990675 h 6858034"/>
              <a:gd name="connsiteX11" fmla="*/ 0 w 12198534"/>
              <a:gd name="connsiteY11" fmla="*/ 4454176 h 6858034"/>
              <a:gd name="connsiteX12" fmla="*/ 11197760 w 12198534"/>
              <a:gd name="connsiteY12" fmla="*/ 6858034 h 6858034"/>
              <a:gd name="connsiteX13" fmla="*/ 12198534 w 12198534"/>
              <a:gd name="connsiteY13" fmla="*/ 6858034 h 6858034"/>
              <a:gd name="connsiteX14" fmla="*/ 12198534 w 12198534"/>
              <a:gd name="connsiteY14" fmla="*/ 2539027 h 6858034"/>
              <a:gd name="connsiteX15" fmla="*/ 10227304 w 12198534"/>
              <a:gd name="connsiteY15" fmla="*/ 5964471 h 685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8534" h="6858034">
                <a:moveTo>
                  <a:pt x="256108" y="3320041"/>
                </a:moveTo>
                <a:lnTo>
                  <a:pt x="2700997" y="0"/>
                </a:lnTo>
                <a:lnTo>
                  <a:pt x="0" y="0"/>
                </a:lnTo>
                <a:lnTo>
                  <a:pt x="0" y="2865520"/>
                </a:lnTo>
                <a:close/>
                <a:moveTo>
                  <a:pt x="10468541" y="4578183"/>
                </a:moveTo>
                <a:lnTo>
                  <a:pt x="12198534" y="1689080"/>
                </a:lnTo>
                <a:lnTo>
                  <a:pt x="12198534" y="0"/>
                </a:lnTo>
                <a:lnTo>
                  <a:pt x="8646332" y="0"/>
                </a:lnTo>
                <a:close/>
                <a:moveTo>
                  <a:pt x="0" y="6858000"/>
                </a:moveTo>
                <a:lnTo>
                  <a:pt x="2244843" y="6858000"/>
                </a:lnTo>
                <a:lnTo>
                  <a:pt x="1066628" y="2990675"/>
                </a:lnTo>
                <a:lnTo>
                  <a:pt x="0" y="4454176"/>
                </a:lnTo>
                <a:close/>
                <a:moveTo>
                  <a:pt x="11197760" y="6858034"/>
                </a:moveTo>
                <a:lnTo>
                  <a:pt x="12198534" y="6858034"/>
                </a:lnTo>
                <a:lnTo>
                  <a:pt x="12198534" y="2539027"/>
                </a:lnTo>
                <a:lnTo>
                  <a:pt x="10227304" y="5964471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92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15DA1F-AECD-4056-97CB-C6C2DE6D1B28}"/>
              </a:ext>
            </a:extLst>
          </p:cNvPr>
          <p:cNvSpPr txBox="1"/>
          <p:nvPr/>
        </p:nvSpPr>
        <p:spPr>
          <a:xfrm>
            <a:off x="2586443" y="526241"/>
            <a:ext cx="6102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Generar la </a:t>
            </a:r>
            <a:r>
              <a:rPr lang="es-ES" sz="1600" b="0" i="0" u="none" strike="noStrike" dirty="0">
                <a:solidFill>
                  <a:srgbClr val="660066"/>
                </a:solidFill>
                <a:effectLst/>
                <a:latin typeface="+mj-lt"/>
                <a:hlinkClick r:id="rId2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 para el siguiente diagrama entidad relación.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C8A829C7-89BE-4F8A-A816-DE5BDADC1A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95000"/>
                <a:lumOff val="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25" y="1084169"/>
            <a:ext cx="4433802" cy="173232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FD00EE6-018C-4E94-832A-7788B5FB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84169"/>
            <a:ext cx="5563259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database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VENTAS;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use VENTAS;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producto(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(15)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nombre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precio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codigo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cliente(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(20)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fullname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lastname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age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direccion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create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table compra(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id_detalle_compra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primary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(15),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varchar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(20),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foreign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references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producto(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foreign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key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references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cliente(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),</a:t>
            </a:r>
            <a:b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3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9326A4-A693-4627-BC52-E8572CA9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25" y="2930828"/>
            <a:ext cx="4908331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Deberá crear la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  <a:hlinkClick r:id="rId2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 VENTAS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Dentro de la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  <a:hlinkClick r:id="rId2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 VENTAS crear las 3 tablas de acuerdo a la imagen adjunta.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la consulta SQL generada.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D776B82E-524B-4114-BD00-478E585A169C}"/>
              </a:ext>
            </a:extLst>
          </p:cNvPr>
          <p:cNvSpPr/>
          <p:nvPr/>
        </p:nvSpPr>
        <p:spPr>
          <a:xfrm>
            <a:off x="-1" y="-1"/>
            <a:ext cx="12192000" cy="6858002"/>
          </a:xfrm>
          <a:custGeom>
            <a:avLst/>
            <a:gdLst>
              <a:gd name="connsiteX0" fmla="*/ 430522 w 12192000"/>
              <a:gd name="connsiteY0" fmla="*/ 4041508 h 6858002"/>
              <a:gd name="connsiteX1" fmla="*/ 4960883 w 12192000"/>
              <a:gd name="connsiteY1" fmla="*/ 6858002 h 6858002"/>
              <a:gd name="connsiteX2" fmla="*/ 0 w 12192000"/>
              <a:gd name="connsiteY2" fmla="*/ 6858002 h 6858002"/>
              <a:gd name="connsiteX3" fmla="*/ 0 w 12192000"/>
              <a:gd name="connsiteY3" fmla="*/ 5006085 h 6858002"/>
              <a:gd name="connsiteX4" fmla="*/ 12192000 w 12192000"/>
              <a:gd name="connsiteY4" fmla="*/ 2393146 h 6858002"/>
              <a:gd name="connsiteX5" fmla="*/ 12192000 w 12192000"/>
              <a:gd name="connsiteY5" fmla="*/ 6858000 h 6858002"/>
              <a:gd name="connsiteX6" fmla="*/ 11607735 w 12192000"/>
              <a:gd name="connsiteY6" fmla="*/ 6858000 h 6858002"/>
              <a:gd name="connsiteX7" fmla="*/ 10235598 w 12192000"/>
              <a:gd name="connsiteY7" fmla="*/ 5150010 h 6858002"/>
              <a:gd name="connsiteX8" fmla="*/ 0 w 12192000"/>
              <a:gd name="connsiteY8" fmla="*/ 1 h 6858002"/>
              <a:gd name="connsiteX9" fmla="*/ 4046484 w 12192000"/>
              <a:gd name="connsiteY9" fmla="*/ 1 h 6858002"/>
              <a:gd name="connsiteX10" fmla="*/ 0 w 12192000"/>
              <a:gd name="connsiteY10" fmla="*/ 1177160 h 6858002"/>
              <a:gd name="connsiteX11" fmla="*/ 8451790 w 12192000"/>
              <a:gd name="connsiteY11" fmla="*/ 0 h 6858002"/>
              <a:gd name="connsiteX12" fmla="*/ 12190485 w 12192000"/>
              <a:gd name="connsiteY12" fmla="*/ 0 h 6858002"/>
              <a:gd name="connsiteX13" fmla="*/ 12190485 w 12192000"/>
              <a:gd name="connsiteY13" fmla="*/ 1903246 h 6858002"/>
              <a:gd name="connsiteX14" fmla="*/ 10441413 w 12192000"/>
              <a:gd name="connsiteY14" fmla="*/ 41936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2">
                <a:moveTo>
                  <a:pt x="430522" y="4041508"/>
                </a:moveTo>
                <a:lnTo>
                  <a:pt x="4960883" y="6858002"/>
                </a:lnTo>
                <a:lnTo>
                  <a:pt x="0" y="6858002"/>
                </a:lnTo>
                <a:lnTo>
                  <a:pt x="0" y="5006085"/>
                </a:lnTo>
                <a:close/>
                <a:moveTo>
                  <a:pt x="12192000" y="2393146"/>
                </a:moveTo>
                <a:lnTo>
                  <a:pt x="12192000" y="6858000"/>
                </a:lnTo>
                <a:lnTo>
                  <a:pt x="11607735" y="6858000"/>
                </a:lnTo>
                <a:lnTo>
                  <a:pt x="10235598" y="5150010"/>
                </a:lnTo>
                <a:close/>
                <a:moveTo>
                  <a:pt x="0" y="1"/>
                </a:moveTo>
                <a:lnTo>
                  <a:pt x="4046484" y="1"/>
                </a:lnTo>
                <a:lnTo>
                  <a:pt x="0" y="1177160"/>
                </a:lnTo>
                <a:close/>
                <a:moveTo>
                  <a:pt x="8451790" y="0"/>
                </a:moveTo>
                <a:lnTo>
                  <a:pt x="12190485" y="0"/>
                </a:lnTo>
                <a:lnTo>
                  <a:pt x="12190485" y="1903246"/>
                </a:lnTo>
                <a:lnTo>
                  <a:pt x="10441413" y="4193628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613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6C230B-3391-4E7F-A687-CE7053CA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52" y="570182"/>
            <a:ext cx="10588293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 acuerdo a la 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  <a:hlinkClick r:id="rId2" tooltip="Base de dat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 creado y a las tablas del anterior ejercicio.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Debera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 de agregar mínimamente a cada tabla 3 registros.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el código SQL generado.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una imagen(captura) de la correcta inserción de datos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C92D5-D8C2-4091-8430-5E123CD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4" y="1419212"/>
            <a:ext cx="5104667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cliente(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fullname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lastname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age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direccion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('cliente 1',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jose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rodrigo',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mamani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quispe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18, 'Avenida Melgar, 4, Ático');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cliente(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fullname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lastname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age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direccion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('cliente 2',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julian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',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vasquez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choque', 19,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Passeig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Batista, 50');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cliente(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fullname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lastname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age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direccion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('cliente 3', '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Ivan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'Tancara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gutierrez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25, '566 Grant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Dam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Apt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578');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producto(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nombre, precio,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codigo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('producto 1', 'auriculares', '150bs',98765);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producto(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nombre, precio,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codigo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('producto 2', 'teclado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mecanico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', '800bs',435798);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producto(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nombre, precio,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codigo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('producto 3', 'RTX 3090', '2000bs',654897);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compra(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id_detalle_compra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(1, 'producto 2', 'cliente 1');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compra(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id_detalle_compra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(2, 'producto 3', 'cliente 2');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insert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compra(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id_detalle_compra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id_producto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id_cliente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</a:t>
            </a:r>
            <a:b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values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(3, 'producto 1', 'cliente 3');</a:t>
            </a: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17E5B4F-FDA8-4A31-A7D1-9F5A9EDB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52" y="4981524"/>
            <a:ext cx="5591955" cy="914528"/>
          </a:xfrm>
          <a:prstGeom prst="rect">
            <a:avLst/>
          </a:prstGeom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2440CA3-72C3-4412-92E8-F461B5DCD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51" y="3339493"/>
            <a:ext cx="5849166" cy="9145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DABDFCD-63BE-4DE7-BCA6-B65AA9236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71" y="1664123"/>
            <a:ext cx="5849165" cy="914528"/>
          </a:xfrm>
          <a:prstGeom prst="rect">
            <a:avLst/>
          </a:prstGeom>
        </p:spPr>
      </p:pic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218DFE9F-2A46-40DA-844E-ADB49ABED62C}"/>
              </a:ext>
            </a:extLst>
          </p:cNvPr>
          <p:cNvSpPr/>
          <p:nvPr/>
        </p:nvSpPr>
        <p:spPr>
          <a:xfrm rot="5400000">
            <a:off x="2662461" y="-2666389"/>
            <a:ext cx="6861926" cy="12186848"/>
          </a:xfrm>
          <a:custGeom>
            <a:avLst/>
            <a:gdLst>
              <a:gd name="connsiteX0" fmla="*/ 6253833 w 6861926"/>
              <a:gd name="connsiteY0" fmla="*/ 9615993 h 12186848"/>
              <a:gd name="connsiteX1" fmla="*/ 6861926 w 6861926"/>
              <a:gd name="connsiteY1" fmla="*/ 4409194 h 12186848"/>
              <a:gd name="connsiteX2" fmla="*/ 6861926 w 6861926"/>
              <a:gd name="connsiteY2" fmla="*/ 11896144 h 12186848"/>
              <a:gd name="connsiteX3" fmla="*/ 2946823 w 6861926"/>
              <a:gd name="connsiteY3" fmla="*/ 827956 h 12186848"/>
              <a:gd name="connsiteX4" fmla="*/ 5849119 w 6861926"/>
              <a:gd name="connsiteY4" fmla="*/ 0 h 12186848"/>
              <a:gd name="connsiteX5" fmla="*/ 6861926 w 6861926"/>
              <a:gd name="connsiteY5" fmla="*/ 0 h 12186848"/>
              <a:gd name="connsiteX6" fmla="*/ 6861926 w 6861926"/>
              <a:gd name="connsiteY6" fmla="*/ 1820431 h 12186848"/>
              <a:gd name="connsiteX7" fmla="*/ 2202059 w 6861926"/>
              <a:gd name="connsiteY7" fmla="*/ 12186848 h 12186848"/>
              <a:gd name="connsiteX8" fmla="*/ 3539598 w 6861926"/>
              <a:gd name="connsiteY8" fmla="*/ 11578755 h 12186848"/>
              <a:gd name="connsiteX9" fmla="*/ 6593913 w 6861926"/>
              <a:gd name="connsiteY9" fmla="*/ 12186848 h 12186848"/>
              <a:gd name="connsiteX10" fmla="*/ 3926 w 6861926"/>
              <a:gd name="connsiteY10" fmla="*/ 1077414 h 12186848"/>
              <a:gd name="connsiteX11" fmla="*/ 3926 w 6861926"/>
              <a:gd name="connsiteY11" fmla="*/ 0 h 12186848"/>
              <a:gd name="connsiteX12" fmla="*/ 3892583 w 6861926"/>
              <a:gd name="connsiteY12" fmla="*/ 0 h 12186848"/>
              <a:gd name="connsiteX13" fmla="*/ 3919029 w 6861926"/>
              <a:gd name="connsiteY13" fmla="*/ 4195 h 12186848"/>
              <a:gd name="connsiteX14" fmla="*/ 1 w 6861926"/>
              <a:gd name="connsiteY14" fmla="*/ 10527350 h 12186848"/>
              <a:gd name="connsiteX15" fmla="*/ 1 w 6861926"/>
              <a:gd name="connsiteY15" fmla="*/ 1860380 h 12186848"/>
              <a:gd name="connsiteX16" fmla="*/ 541997 w 6861926"/>
              <a:gd name="connsiteY16" fmla="*/ 4499906 h 12186848"/>
              <a:gd name="connsiteX17" fmla="*/ 0 w 6861926"/>
              <a:gd name="connsiteY17" fmla="*/ 12186848 h 12186848"/>
              <a:gd name="connsiteX18" fmla="*/ 0 w 6861926"/>
              <a:gd name="connsiteY18" fmla="*/ 11356839 h 12186848"/>
              <a:gd name="connsiteX19" fmla="*/ 2464817 w 6861926"/>
              <a:gd name="connsiteY19" fmla="*/ 11812684 h 12186848"/>
              <a:gd name="connsiteX20" fmla="*/ 1614705 w 6861926"/>
              <a:gd name="connsiteY20" fmla="*/ 12186848 h 1218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61926" h="12186848">
                <a:moveTo>
                  <a:pt x="6253833" y="9615993"/>
                </a:moveTo>
                <a:lnTo>
                  <a:pt x="6861926" y="4409194"/>
                </a:lnTo>
                <a:lnTo>
                  <a:pt x="6861926" y="11896144"/>
                </a:lnTo>
                <a:close/>
                <a:moveTo>
                  <a:pt x="2946823" y="827956"/>
                </a:moveTo>
                <a:lnTo>
                  <a:pt x="5849119" y="0"/>
                </a:lnTo>
                <a:lnTo>
                  <a:pt x="6861926" y="0"/>
                </a:lnTo>
                <a:lnTo>
                  <a:pt x="6861926" y="1820431"/>
                </a:lnTo>
                <a:close/>
                <a:moveTo>
                  <a:pt x="2202059" y="12186848"/>
                </a:moveTo>
                <a:lnTo>
                  <a:pt x="3539598" y="11578755"/>
                </a:lnTo>
                <a:lnTo>
                  <a:pt x="6593913" y="12186848"/>
                </a:lnTo>
                <a:close/>
                <a:moveTo>
                  <a:pt x="3926" y="1077414"/>
                </a:moveTo>
                <a:lnTo>
                  <a:pt x="3926" y="0"/>
                </a:lnTo>
                <a:lnTo>
                  <a:pt x="3892583" y="0"/>
                </a:lnTo>
                <a:lnTo>
                  <a:pt x="3919029" y="4195"/>
                </a:lnTo>
                <a:close/>
                <a:moveTo>
                  <a:pt x="1" y="10527350"/>
                </a:moveTo>
                <a:lnTo>
                  <a:pt x="1" y="1860380"/>
                </a:lnTo>
                <a:lnTo>
                  <a:pt x="541997" y="4499906"/>
                </a:lnTo>
                <a:close/>
                <a:moveTo>
                  <a:pt x="0" y="12186848"/>
                </a:moveTo>
                <a:lnTo>
                  <a:pt x="0" y="11356839"/>
                </a:lnTo>
                <a:lnTo>
                  <a:pt x="2464817" y="11812684"/>
                </a:lnTo>
                <a:lnTo>
                  <a:pt x="1614705" y="12186848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03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04A8BB27-22E1-4DAB-862B-04D63CFA0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8191" cy="250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417F02F-8ACA-46B0-B06B-18FF98A0B2A5}"/>
              </a:ext>
            </a:extLst>
          </p:cNvPr>
          <p:cNvSpPr/>
          <p:nvPr/>
        </p:nvSpPr>
        <p:spPr>
          <a:xfrm flipV="1">
            <a:off x="-1" y="-5"/>
            <a:ext cx="12192000" cy="6844107"/>
          </a:xfrm>
          <a:custGeom>
            <a:avLst/>
            <a:gdLst>
              <a:gd name="connsiteX0" fmla="*/ 0 w 12192000"/>
              <a:gd name="connsiteY0" fmla="*/ 4675553 h 6844107"/>
              <a:gd name="connsiteX1" fmla="*/ 4553338 w 12192000"/>
              <a:gd name="connsiteY1" fmla="*/ 6844107 h 6844107"/>
              <a:gd name="connsiteX2" fmla="*/ 0 w 12192000"/>
              <a:gd name="connsiteY2" fmla="*/ 6844107 h 6844107"/>
              <a:gd name="connsiteX3" fmla="*/ 12192000 w 12192000"/>
              <a:gd name="connsiteY3" fmla="*/ 2169712 h 6844107"/>
              <a:gd name="connsiteX4" fmla="*/ 12192000 w 12192000"/>
              <a:gd name="connsiteY4" fmla="*/ 6844107 h 6844107"/>
              <a:gd name="connsiteX5" fmla="*/ 9528563 w 12192000"/>
              <a:gd name="connsiteY5" fmla="*/ 5605252 h 6844107"/>
              <a:gd name="connsiteX6" fmla="*/ 7676971 w 12192000"/>
              <a:gd name="connsiteY6" fmla="*/ 1 h 6844107"/>
              <a:gd name="connsiteX7" fmla="*/ 12192000 w 12192000"/>
              <a:gd name="connsiteY7" fmla="*/ 1 h 6844107"/>
              <a:gd name="connsiteX8" fmla="*/ 12192000 w 12192000"/>
              <a:gd name="connsiteY8" fmla="*/ 1481194 h 6844107"/>
              <a:gd name="connsiteX9" fmla="*/ 10457365 w 12192000"/>
              <a:gd name="connsiteY9" fmla="*/ 3717422 h 6844107"/>
              <a:gd name="connsiteX10" fmla="*/ 1 w 12192000"/>
              <a:gd name="connsiteY10" fmla="*/ 0 h 6844107"/>
              <a:gd name="connsiteX11" fmla="*/ 3153786 w 12192000"/>
              <a:gd name="connsiteY11" fmla="*/ 0 h 6844107"/>
              <a:gd name="connsiteX12" fmla="*/ 412176 w 12192000"/>
              <a:gd name="connsiteY12" fmla="*/ 2168554 h 6844107"/>
              <a:gd name="connsiteX13" fmla="*/ 1 w 12192000"/>
              <a:gd name="connsiteY13" fmla="*/ 1675200 h 68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44107">
                <a:moveTo>
                  <a:pt x="0" y="4675553"/>
                </a:moveTo>
                <a:lnTo>
                  <a:pt x="4553338" y="6844107"/>
                </a:lnTo>
                <a:lnTo>
                  <a:pt x="0" y="6844107"/>
                </a:lnTo>
                <a:close/>
                <a:moveTo>
                  <a:pt x="12192000" y="2169712"/>
                </a:moveTo>
                <a:lnTo>
                  <a:pt x="12192000" y="6844107"/>
                </a:lnTo>
                <a:lnTo>
                  <a:pt x="9528563" y="5605252"/>
                </a:lnTo>
                <a:close/>
                <a:moveTo>
                  <a:pt x="7676971" y="1"/>
                </a:moveTo>
                <a:lnTo>
                  <a:pt x="12192000" y="1"/>
                </a:lnTo>
                <a:lnTo>
                  <a:pt x="12192000" y="1481194"/>
                </a:lnTo>
                <a:lnTo>
                  <a:pt x="10457365" y="3717422"/>
                </a:lnTo>
                <a:close/>
                <a:moveTo>
                  <a:pt x="1" y="0"/>
                </a:moveTo>
                <a:lnTo>
                  <a:pt x="3153786" y="0"/>
                </a:lnTo>
                <a:lnTo>
                  <a:pt x="412176" y="2168554"/>
                </a:lnTo>
                <a:lnTo>
                  <a:pt x="1" y="16752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6094874-2707-436E-997D-252932ECB9C2}"/>
              </a:ext>
            </a:extLst>
          </p:cNvPr>
          <p:cNvSpPr txBox="1"/>
          <p:nvPr/>
        </p:nvSpPr>
        <p:spPr>
          <a:xfrm>
            <a:off x="3303532" y="95031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0" dirty="0">
                <a:solidFill>
                  <a:srgbClr val="660066"/>
                </a:solidFill>
                <a:effectLst/>
                <a:latin typeface="+mj-lt"/>
              </a:rPr>
              <a:t>Generar la tabla de acuerdo a la siguiente imagen.</a:t>
            </a:r>
            <a:endParaRPr lang="es-ES" sz="1600" b="0" i="0" dirty="0">
              <a:solidFill>
                <a:srgbClr val="660066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C7BECF1-0E1F-4C44-97F8-5A9886FA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42" y="1357162"/>
            <a:ext cx="828005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Nótese que solo tiene los INSERTS, deberá de generar su tabla correspondiente para esos registros.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el código SQL generado.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+mj-lt"/>
              </a:rPr>
              <a:t>Adjuntar una imagen(captura) de la correcta inserción de esos registros.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4B5939-0BFA-4D78-ADED-A788E4905085}"/>
              </a:ext>
            </a:extLst>
          </p:cNvPr>
          <p:cNvSpPr txBox="1"/>
          <p:nvPr/>
        </p:nvSpPr>
        <p:spPr>
          <a:xfrm>
            <a:off x="3491814" y="3579358"/>
            <a:ext cx="60960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0" i="0" dirty="0" err="1">
                <a:effectLst/>
                <a:latin typeface="+mj-lt"/>
              </a:rPr>
              <a:t>create</a:t>
            </a:r>
            <a:r>
              <a:rPr lang="es-ES" sz="1500" b="0" i="0" dirty="0">
                <a:effectLst/>
                <a:latin typeface="+mj-lt"/>
              </a:rPr>
              <a:t> table campeonato (</a:t>
            </a:r>
            <a:br>
              <a:rPr lang="es-ES" sz="1500" dirty="0">
                <a:latin typeface="+mj-lt"/>
              </a:rPr>
            </a:br>
            <a:r>
              <a:rPr lang="es-ES" sz="1500" b="0" i="0" dirty="0" err="1">
                <a:effectLst/>
                <a:latin typeface="+mj-lt"/>
              </a:rPr>
              <a:t>id_campeonato</a:t>
            </a:r>
            <a:r>
              <a:rPr lang="es-ES" sz="1500" b="0" i="0" dirty="0">
                <a:effectLst/>
                <a:latin typeface="+mj-lt"/>
              </a:rPr>
              <a:t> </a:t>
            </a:r>
            <a:r>
              <a:rPr lang="es-ES" sz="1500" b="0" i="0" dirty="0" err="1">
                <a:effectLst/>
                <a:latin typeface="+mj-lt"/>
              </a:rPr>
              <a:t>varchar</a:t>
            </a:r>
            <a:r>
              <a:rPr lang="es-ES" sz="1500" b="0" i="0" dirty="0">
                <a:effectLst/>
                <a:latin typeface="+mj-lt"/>
              </a:rPr>
              <a:t>(25) </a:t>
            </a:r>
            <a:r>
              <a:rPr lang="es-ES" sz="1500" b="0" i="0" dirty="0" err="1">
                <a:effectLst/>
                <a:latin typeface="+mj-lt"/>
              </a:rPr>
              <a:t>primary</a:t>
            </a:r>
            <a:r>
              <a:rPr lang="es-ES" sz="1500" b="0" i="0" dirty="0">
                <a:effectLst/>
                <a:latin typeface="+mj-lt"/>
              </a:rPr>
              <a:t> </a:t>
            </a:r>
            <a:r>
              <a:rPr lang="es-ES" sz="1500" b="0" i="0" dirty="0" err="1">
                <a:effectLst/>
                <a:latin typeface="+mj-lt"/>
              </a:rPr>
              <a:t>key</a:t>
            </a:r>
            <a:r>
              <a:rPr lang="es-ES" sz="1500" b="0" i="0" dirty="0">
                <a:effectLst/>
                <a:latin typeface="+mj-lt"/>
              </a:rPr>
              <a:t>,</a:t>
            </a:r>
            <a:br>
              <a:rPr lang="es-ES" sz="1500" dirty="0">
                <a:latin typeface="+mj-lt"/>
              </a:rPr>
            </a:br>
            <a:r>
              <a:rPr lang="es-ES" sz="1500" b="0" i="0" dirty="0" err="1">
                <a:effectLst/>
                <a:latin typeface="+mj-lt"/>
              </a:rPr>
              <a:t>nombre_campeonato</a:t>
            </a:r>
            <a:r>
              <a:rPr lang="es-ES" sz="1500" b="0" i="0" dirty="0">
                <a:effectLst/>
                <a:latin typeface="+mj-lt"/>
              </a:rPr>
              <a:t> </a:t>
            </a:r>
            <a:r>
              <a:rPr lang="es-ES" sz="1500" b="0" i="0" dirty="0" err="1">
                <a:effectLst/>
                <a:latin typeface="+mj-lt"/>
              </a:rPr>
              <a:t>varchar</a:t>
            </a:r>
            <a:r>
              <a:rPr lang="es-ES" sz="1500" b="0" i="0" dirty="0">
                <a:effectLst/>
                <a:latin typeface="+mj-lt"/>
              </a:rPr>
              <a:t>(25),</a:t>
            </a:r>
            <a:br>
              <a:rPr lang="es-ES" sz="1500" dirty="0">
                <a:latin typeface="+mj-lt"/>
              </a:rPr>
            </a:br>
            <a:r>
              <a:rPr lang="es-ES" sz="1500" b="0" i="0" dirty="0">
                <a:effectLst/>
                <a:latin typeface="+mj-lt"/>
              </a:rPr>
              <a:t>sede </a:t>
            </a:r>
            <a:r>
              <a:rPr lang="es-ES" sz="1500" b="0" i="0" dirty="0" err="1">
                <a:effectLst/>
                <a:latin typeface="+mj-lt"/>
              </a:rPr>
              <a:t>varchar</a:t>
            </a:r>
            <a:r>
              <a:rPr lang="es-ES" sz="1500" b="0" i="0" dirty="0">
                <a:effectLst/>
                <a:latin typeface="+mj-lt"/>
              </a:rPr>
              <a:t>(15),</a:t>
            </a:r>
            <a:br>
              <a:rPr lang="es-ES" sz="1500" dirty="0">
                <a:latin typeface="+mj-lt"/>
              </a:rPr>
            </a:br>
            <a:r>
              <a:rPr lang="es-ES" sz="1500" b="0" i="0" dirty="0">
                <a:effectLst/>
                <a:latin typeface="+mj-lt"/>
              </a:rPr>
              <a:t>);</a:t>
            </a:r>
            <a:br>
              <a:rPr lang="es-ES" dirty="0"/>
            </a:br>
            <a:endParaRPr lang="es-ES" dirty="0"/>
          </a:p>
        </p:txBody>
      </p:sp>
      <p:pic>
        <p:nvPicPr>
          <p:cNvPr id="13" name="Imagen 12" descr="Texto&#10;&#10;Descripción generada automáticamente">
            <a:extLst>
              <a:ext uri="{FF2B5EF4-FFF2-40B4-BE49-F238E27FC236}">
                <a16:creationId xmlns:a16="http://schemas.microsoft.com/office/drawing/2014/main" id="{D53BF2A2-3E72-413E-8A54-D59A991CC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66" y="5146526"/>
            <a:ext cx="4410691" cy="1276528"/>
          </a:xfrm>
          <a:prstGeom prst="rect">
            <a:avLst/>
          </a:prstGeom>
        </p:spPr>
      </p:pic>
      <p:pic>
        <p:nvPicPr>
          <p:cNvPr id="17" name="Imagen 16" descr="Texto&#10;&#10;Descripción generada automáticamente con confianza baja">
            <a:extLst>
              <a:ext uri="{FF2B5EF4-FFF2-40B4-BE49-F238E27FC236}">
                <a16:creationId xmlns:a16="http://schemas.microsoft.com/office/drawing/2014/main" id="{EFD1FF5A-E17C-4BA8-AE03-4C2A3750B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677737"/>
            <a:ext cx="5991225" cy="8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1645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Harrington</vt:lpstr>
      <vt:lpstr>Poppins</vt:lpstr>
      <vt:lpstr>SFMono-Regular</vt:lpstr>
      <vt:lpstr>Office Theme</vt:lpstr>
      <vt:lpstr>Procesual  Hito 2</vt:lpstr>
      <vt:lpstr> Que es una Base de Datos.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Procesual  Hito 2</dc:title>
  <dc:creator>Cristhian Segura Ulo</dc:creator>
  <cp:lastModifiedBy>Cristhian Segura Ulo</cp:lastModifiedBy>
  <cp:revision>2</cp:revision>
  <dcterms:created xsi:type="dcterms:W3CDTF">2022-04-11T03:58:51Z</dcterms:created>
  <dcterms:modified xsi:type="dcterms:W3CDTF">2022-04-11T07:54:27Z</dcterms:modified>
</cp:coreProperties>
</file>