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58" r:id="rId3"/>
    <p:sldId id="257"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2003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F8C7428-4213-4AE5-96BE-D448359EFE93}" type="datetimeFigureOut">
              <a:rPr lang="es-ES" smtClean="0"/>
              <a:t>24/10/2022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CED8A5-ABA5-428F-9B48-C887BE035411}" type="slidenum">
              <a:rPr lang="es-ES" smtClean="0"/>
              <a:t>‹Nº›</a:t>
            </a:fld>
            <a:endParaRPr lang="es-ES"/>
          </a:p>
        </p:txBody>
      </p:sp>
    </p:spTree>
    <p:extLst>
      <p:ext uri="{BB962C8B-B14F-4D97-AF65-F5344CB8AC3E}">
        <p14:creationId xmlns:p14="http://schemas.microsoft.com/office/powerpoint/2010/main" val="270148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8C7428-4213-4AE5-96BE-D448359EFE93}" type="datetimeFigureOut">
              <a:rPr lang="es-ES" smtClean="0"/>
              <a:t>24/10/2022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CED8A5-ABA5-428F-9B48-C887BE035411}" type="slidenum">
              <a:rPr lang="es-ES" smtClean="0"/>
              <a:t>‹Nº›</a:t>
            </a:fld>
            <a:endParaRPr lang="es-ES"/>
          </a:p>
        </p:txBody>
      </p:sp>
    </p:spTree>
    <p:extLst>
      <p:ext uri="{BB962C8B-B14F-4D97-AF65-F5344CB8AC3E}">
        <p14:creationId xmlns:p14="http://schemas.microsoft.com/office/powerpoint/2010/main" val="133873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8C7428-4213-4AE5-96BE-D448359EFE93}" type="datetimeFigureOut">
              <a:rPr lang="es-ES" smtClean="0"/>
              <a:t>24/10/2022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CED8A5-ABA5-428F-9B48-C887BE035411}" type="slidenum">
              <a:rPr lang="es-ES" smtClean="0"/>
              <a:t>‹Nº›</a:t>
            </a:fld>
            <a:endParaRPr lang="es-ES"/>
          </a:p>
        </p:txBody>
      </p:sp>
    </p:spTree>
    <p:extLst>
      <p:ext uri="{BB962C8B-B14F-4D97-AF65-F5344CB8AC3E}">
        <p14:creationId xmlns:p14="http://schemas.microsoft.com/office/powerpoint/2010/main" val="189437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8C7428-4213-4AE5-96BE-D448359EFE93}" type="datetimeFigureOut">
              <a:rPr lang="es-ES" smtClean="0"/>
              <a:t>24/10/2022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CED8A5-ABA5-428F-9B48-C887BE035411}" type="slidenum">
              <a:rPr lang="es-ES" smtClean="0"/>
              <a:t>‹Nº›</a:t>
            </a:fld>
            <a:endParaRPr lang="es-ES"/>
          </a:p>
        </p:txBody>
      </p:sp>
    </p:spTree>
    <p:extLst>
      <p:ext uri="{BB962C8B-B14F-4D97-AF65-F5344CB8AC3E}">
        <p14:creationId xmlns:p14="http://schemas.microsoft.com/office/powerpoint/2010/main" val="207869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F8C7428-4213-4AE5-96BE-D448359EFE93}" type="datetimeFigureOut">
              <a:rPr lang="es-ES" smtClean="0"/>
              <a:t>24/10/2022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1CED8A5-ABA5-428F-9B48-C887BE035411}" type="slidenum">
              <a:rPr lang="es-ES" smtClean="0"/>
              <a:t>‹Nº›</a:t>
            </a:fld>
            <a:endParaRPr lang="es-ES"/>
          </a:p>
        </p:txBody>
      </p:sp>
    </p:spTree>
    <p:extLst>
      <p:ext uri="{BB962C8B-B14F-4D97-AF65-F5344CB8AC3E}">
        <p14:creationId xmlns:p14="http://schemas.microsoft.com/office/powerpoint/2010/main" val="336552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F8C7428-4213-4AE5-96BE-D448359EFE93}" type="datetimeFigureOut">
              <a:rPr lang="es-ES" smtClean="0"/>
              <a:t>24/10/2022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1CED8A5-ABA5-428F-9B48-C887BE035411}" type="slidenum">
              <a:rPr lang="es-ES" smtClean="0"/>
              <a:t>‹Nº›</a:t>
            </a:fld>
            <a:endParaRPr lang="es-ES"/>
          </a:p>
        </p:txBody>
      </p:sp>
    </p:spTree>
    <p:extLst>
      <p:ext uri="{BB962C8B-B14F-4D97-AF65-F5344CB8AC3E}">
        <p14:creationId xmlns:p14="http://schemas.microsoft.com/office/powerpoint/2010/main" val="182759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F8C7428-4213-4AE5-96BE-D448359EFE93}" type="datetimeFigureOut">
              <a:rPr lang="es-ES" smtClean="0"/>
              <a:t>24/10/2022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1CED8A5-ABA5-428F-9B48-C887BE035411}" type="slidenum">
              <a:rPr lang="es-ES" smtClean="0"/>
              <a:t>‹Nº›</a:t>
            </a:fld>
            <a:endParaRPr lang="es-ES"/>
          </a:p>
        </p:txBody>
      </p:sp>
    </p:spTree>
    <p:extLst>
      <p:ext uri="{BB962C8B-B14F-4D97-AF65-F5344CB8AC3E}">
        <p14:creationId xmlns:p14="http://schemas.microsoft.com/office/powerpoint/2010/main" val="158085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F8C7428-4213-4AE5-96BE-D448359EFE93}" type="datetimeFigureOut">
              <a:rPr lang="es-ES" smtClean="0"/>
              <a:t>24/10/2022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1CED8A5-ABA5-428F-9B48-C887BE035411}" type="slidenum">
              <a:rPr lang="es-ES" smtClean="0"/>
              <a:t>‹Nº›</a:t>
            </a:fld>
            <a:endParaRPr lang="es-ES"/>
          </a:p>
        </p:txBody>
      </p:sp>
    </p:spTree>
    <p:extLst>
      <p:ext uri="{BB962C8B-B14F-4D97-AF65-F5344CB8AC3E}">
        <p14:creationId xmlns:p14="http://schemas.microsoft.com/office/powerpoint/2010/main" val="399131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C7428-4213-4AE5-96BE-D448359EFE93}" type="datetimeFigureOut">
              <a:rPr lang="es-ES" smtClean="0"/>
              <a:t>24/10/2022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1CED8A5-ABA5-428F-9B48-C887BE035411}" type="slidenum">
              <a:rPr lang="es-ES" smtClean="0"/>
              <a:t>‹Nº›</a:t>
            </a:fld>
            <a:endParaRPr lang="es-ES"/>
          </a:p>
        </p:txBody>
      </p:sp>
    </p:spTree>
    <p:extLst>
      <p:ext uri="{BB962C8B-B14F-4D97-AF65-F5344CB8AC3E}">
        <p14:creationId xmlns:p14="http://schemas.microsoft.com/office/powerpoint/2010/main" val="196505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F8C7428-4213-4AE5-96BE-D448359EFE93}" type="datetimeFigureOut">
              <a:rPr lang="es-ES" smtClean="0"/>
              <a:t>24/10/2022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1CED8A5-ABA5-428F-9B48-C887BE035411}" type="slidenum">
              <a:rPr lang="es-ES" smtClean="0"/>
              <a:t>‹Nº›</a:t>
            </a:fld>
            <a:endParaRPr lang="es-ES"/>
          </a:p>
        </p:txBody>
      </p:sp>
    </p:spTree>
    <p:extLst>
      <p:ext uri="{BB962C8B-B14F-4D97-AF65-F5344CB8AC3E}">
        <p14:creationId xmlns:p14="http://schemas.microsoft.com/office/powerpoint/2010/main" val="358985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F8C7428-4213-4AE5-96BE-D448359EFE93}" type="datetimeFigureOut">
              <a:rPr lang="es-ES" smtClean="0"/>
              <a:t>24/10/2022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1CED8A5-ABA5-428F-9B48-C887BE035411}" type="slidenum">
              <a:rPr lang="es-ES" smtClean="0"/>
              <a:t>‹Nº›</a:t>
            </a:fld>
            <a:endParaRPr lang="es-ES"/>
          </a:p>
        </p:txBody>
      </p:sp>
    </p:spTree>
    <p:extLst>
      <p:ext uri="{BB962C8B-B14F-4D97-AF65-F5344CB8AC3E}">
        <p14:creationId xmlns:p14="http://schemas.microsoft.com/office/powerpoint/2010/main" val="261419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C7428-4213-4AE5-96BE-D448359EFE93}" type="datetimeFigureOut">
              <a:rPr lang="es-ES" smtClean="0"/>
              <a:t>24/10/2022</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ED8A5-ABA5-428F-9B48-C887BE035411}" type="slidenum">
              <a:rPr lang="es-ES" smtClean="0"/>
              <a:t>‹Nº›</a:t>
            </a:fld>
            <a:endParaRPr lang="es-ES"/>
          </a:p>
        </p:txBody>
      </p:sp>
    </p:spTree>
    <p:extLst>
      <p:ext uri="{BB962C8B-B14F-4D97-AF65-F5344CB8AC3E}">
        <p14:creationId xmlns:p14="http://schemas.microsoft.com/office/powerpoint/2010/main" val="1011293331"/>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nifranz.camp/mod/resource/view.php?id=842878"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065131-55D1-47A4-9885-99896F60EBBD}"/>
              </a:ext>
            </a:extLst>
          </p:cNvPr>
          <p:cNvSpPr>
            <a:spLocks noGrp="1"/>
          </p:cNvSpPr>
          <p:nvPr>
            <p:ph type="ctrTitle"/>
          </p:nvPr>
        </p:nvSpPr>
        <p:spPr>
          <a:xfrm>
            <a:off x="1694577" y="3433982"/>
            <a:ext cx="8802848" cy="845190"/>
          </a:xfrm>
        </p:spPr>
        <p:txBody>
          <a:bodyPr>
            <a:normAutofit fontScale="90000"/>
          </a:bodyPr>
          <a:lstStyle/>
          <a:p>
            <a:r>
              <a:rPr lang="es-ES" dirty="0">
                <a:latin typeface="Harrington" panose="04040505050A02020702" pitchFamily="82" charset="0"/>
              </a:rPr>
              <a:t>Procesual </a:t>
            </a:r>
            <a:br>
              <a:rPr lang="es-ES" dirty="0">
                <a:latin typeface="Harrington" panose="04040505050A02020702" pitchFamily="82" charset="0"/>
              </a:rPr>
            </a:br>
            <a:r>
              <a:rPr lang="es-ES" dirty="0">
                <a:latin typeface="Harrington" panose="04040505050A02020702" pitchFamily="82" charset="0"/>
              </a:rPr>
              <a:t>Hito 3</a:t>
            </a:r>
          </a:p>
        </p:txBody>
      </p:sp>
      <p:sp>
        <p:nvSpPr>
          <p:cNvPr id="14" name="Forma libre: forma 13">
            <a:extLst>
              <a:ext uri="{FF2B5EF4-FFF2-40B4-BE49-F238E27FC236}">
                <a16:creationId xmlns:a16="http://schemas.microsoft.com/office/drawing/2014/main" id="{7505FE9D-9A4E-4F52-9C33-E0E22670994B}"/>
              </a:ext>
            </a:extLst>
          </p:cNvPr>
          <p:cNvSpPr/>
          <p:nvPr/>
        </p:nvSpPr>
        <p:spPr>
          <a:xfrm flipV="1">
            <a:off x="4421" y="0"/>
            <a:ext cx="12187578" cy="6858002"/>
          </a:xfrm>
          <a:custGeom>
            <a:avLst/>
            <a:gdLst>
              <a:gd name="connsiteX0" fmla="*/ 3002907 w 12187578"/>
              <a:gd name="connsiteY0" fmla="*/ 3713586 h 6858002"/>
              <a:gd name="connsiteX1" fmla="*/ 0 w 12187578"/>
              <a:gd name="connsiteY1" fmla="*/ 2 h 6858002"/>
              <a:gd name="connsiteX2" fmla="*/ 7819053 w 12187578"/>
              <a:gd name="connsiteY2" fmla="*/ 2 h 6858002"/>
              <a:gd name="connsiteX3" fmla="*/ 12187578 w 12187578"/>
              <a:gd name="connsiteY3" fmla="*/ 5589040 h 6858002"/>
              <a:gd name="connsiteX4" fmla="*/ 8511317 w 12187578"/>
              <a:gd name="connsiteY4" fmla="*/ 1115405 h 6858002"/>
              <a:gd name="connsiteX5" fmla="*/ 12187578 w 12187578"/>
              <a:gd name="connsiteY5" fmla="*/ 0 h 6858002"/>
              <a:gd name="connsiteX6" fmla="*/ 4420 w 12187578"/>
              <a:gd name="connsiteY6" fmla="*/ 6858000 h 6858002"/>
              <a:gd name="connsiteX7" fmla="*/ 4420 w 12187578"/>
              <a:gd name="connsiteY7" fmla="*/ 1324949 h 6858002"/>
              <a:gd name="connsiteX8" fmla="*/ 4139681 w 12187578"/>
              <a:gd name="connsiteY8" fmla="*/ 6156520 h 6858002"/>
              <a:gd name="connsiteX9" fmla="*/ 12187577 w 12187578"/>
              <a:gd name="connsiteY9" fmla="*/ 6858002 h 6858002"/>
              <a:gd name="connsiteX10" fmla="*/ 4368525 w 12187578"/>
              <a:gd name="connsiteY10" fmla="*/ 6858002 h 6858002"/>
              <a:gd name="connsiteX11" fmla="*/ 9184670 w 12187578"/>
              <a:gd name="connsiteY11" fmla="*/ 3144418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7578" h="6858002">
                <a:moveTo>
                  <a:pt x="3002907" y="3713586"/>
                </a:moveTo>
                <a:lnTo>
                  <a:pt x="0" y="2"/>
                </a:lnTo>
                <a:lnTo>
                  <a:pt x="7819053" y="2"/>
                </a:lnTo>
                <a:close/>
                <a:moveTo>
                  <a:pt x="12187578" y="5589040"/>
                </a:moveTo>
                <a:lnTo>
                  <a:pt x="8511317" y="1115405"/>
                </a:lnTo>
                <a:lnTo>
                  <a:pt x="12187578" y="0"/>
                </a:lnTo>
                <a:close/>
                <a:moveTo>
                  <a:pt x="4420" y="6858000"/>
                </a:moveTo>
                <a:lnTo>
                  <a:pt x="4420" y="1324949"/>
                </a:lnTo>
                <a:lnTo>
                  <a:pt x="4139681" y="6156520"/>
                </a:lnTo>
                <a:close/>
                <a:moveTo>
                  <a:pt x="12187577" y="6858002"/>
                </a:moveTo>
                <a:lnTo>
                  <a:pt x="4368525" y="6858002"/>
                </a:lnTo>
                <a:lnTo>
                  <a:pt x="9184670" y="3144418"/>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3" name="CuadroTexto 2">
            <a:extLst>
              <a:ext uri="{FF2B5EF4-FFF2-40B4-BE49-F238E27FC236}">
                <a16:creationId xmlns:a16="http://schemas.microsoft.com/office/drawing/2014/main" id="{4BC92857-472F-4382-6F55-C01FACFD41B3}"/>
              </a:ext>
            </a:extLst>
          </p:cNvPr>
          <p:cNvSpPr txBox="1"/>
          <p:nvPr/>
        </p:nvSpPr>
        <p:spPr>
          <a:xfrm>
            <a:off x="5141495" y="2438400"/>
            <a:ext cx="3015916" cy="369332"/>
          </a:xfrm>
          <a:prstGeom prst="rect">
            <a:avLst/>
          </a:prstGeom>
          <a:noFill/>
        </p:spPr>
        <p:txBody>
          <a:bodyPr wrap="square" rtlCol="0">
            <a:spAutoFit/>
          </a:bodyPr>
          <a:lstStyle/>
          <a:p>
            <a:r>
              <a:rPr lang="es-ES" dirty="0"/>
              <a:t>Estructura de datos</a:t>
            </a:r>
            <a:endParaRPr lang="es-US" dirty="0"/>
          </a:p>
        </p:txBody>
      </p:sp>
    </p:spTree>
    <p:extLst>
      <p:ext uri="{BB962C8B-B14F-4D97-AF65-F5344CB8AC3E}">
        <p14:creationId xmlns:p14="http://schemas.microsoft.com/office/powerpoint/2010/main" val="331506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orma libre: forma 16">
            <a:extLst>
              <a:ext uri="{FF2B5EF4-FFF2-40B4-BE49-F238E27FC236}">
                <a16:creationId xmlns:a16="http://schemas.microsoft.com/office/drawing/2014/main" id="{3C917486-D658-408F-8632-023B9022515C}"/>
              </a:ext>
            </a:extLst>
          </p:cNvPr>
          <p:cNvSpPr/>
          <p:nvPr/>
        </p:nvSpPr>
        <p:spPr>
          <a:xfrm rot="5400000">
            <a:off x="2667002" y="-2667002"/>
            <a:ext cx="6858001" cy="12192002"/>
          </a:xfrm>
          <a:custGeom>
            <a:avLst/>
            <a:gdLst>
              <a:gd name="connsiteX0" fmla="*/ 3853546 w 6858001"/>
              <a:gd name="connsiteY0" fmla="*/ 12192002 h 12192002"/>
              <a:gd name="connsiteX1" fmla="*/ 6858000 w 6858001"/>
              <a:gd name="connsiteY1" fmla="*/ 8469089 h 12192002"/>
              <a:gd name="connsiteX2" fmla="*/ 6858000 w 6858001"/>
              <a:gd name="connsiteY2" fmla="*/ 12192002 h 12192002"/>
              <a:gd name="connsiteX3" fmla="*/ 3247054 w 6858001"/>
              <a:gd name="connsiteY3" fmla="*/ 2600203 h 12192002"/>
              <a:gd name="connsiteX4" fmla="*/ 6858001 w 6858001"/>
              <a:gd name="connsiteY4" fmla="*/ 2 h 12192002"/>
              <a:gd name="connsiteX5" fmla="*/ 6858001 w 6858001"/>
              <a:gd name="connsiteY5" fmla="*/ 6938867 h 12192002"/>
              <a:gd name="connsiteX6" fmla="*/ 0 w 6858001"/>
              <a:gd name="connsiteY6" fmla="*/ 0 h 12192002"/>
              <a:gd name="connsiteX7" fmla="*/ 5281127 w 6858001"/>
              <a:gd name="connsiteY7" fmla="*/ 0 h 12192002"/>
              <a:gd name="connsiteX8" fmla="*/ 669541 w 6858001"/>
              <a:gd name="connsiteY8" fmla="*/ 3533190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12192002">
                <a:moveTo>
                  <a:pt x="3853546" y="12192002"/>
                </a:moveTo>
                <a:lnTo>
                  <a:pt x="6858000" y="8469089"/>
                </a:lnTo>
                <a:lnTo>
                  <a:pt x="6858000" y="12192002"/>
                </a:lnTo>
                <a:close/>
                <a:moveTo>
                  <a:pt x="3247054" y="2600203"/>
                </a:moveTo>
                <a:lnTo>
                  <a:pt x="6858001" y="2"/>
                </a:lnTo>
                <a:lnTo>
                  <a:pt x="6858001" y="6938867"/>
                </a:lnTo>
                <a:close/>
                <a:moveTo>
                  <a:pt x="0" y="0"/>
                </a:moveTo>
                <a:lnTo>
                  <a:pt x="5281127" y="0"/>
                </a:lnTo>
                <a:lnTo>
                  <a:pt x="669541" y="353319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3" name="Rectangle 1">
            <a:extLst>
              <a:ext uri="{FF2B5EF4-FFF2-40B4-BE49-F238E27FC236}">
                <a16:creationId xmlns:a16="http://schemas.microsoft.com/office/drawing/2014/main" id="{1BE05AE2-F4F8-439A-A81C-9F705CA735F6}"/>
              </a:ext>
            </a:extLst>
          </p:cNvPr>
          <p:cNvSpPr>
            <a:spLocks noGrp="1" noChangeArrowheads="1"/>
          </p:cNvSpPr>
          <p:nvPr>
            <p:ph type="ctrTitle"/>
          </p:nvPr>
        </p:nvSpPr>
        <p:spPr bwMode="auto">
          <a:xfrm>
            <a:off x="265631" y="145393"/>
            <a:ext cx="5310685"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a:ln>
                <a:noFill/>
              </a:ln>
              <a:solidFill>
                <a:srgbClr val="212121"/>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tabLst/>
            </a:pPr>
            <a:r>
              <a:rPr lang="es-ES" sz="1600" b="1" dirty="0">
                <a:solidFill>
                  <a:srgbClr val="660066"/>
                </a:solidFill>
              </a:rPr>
              <a:t>¿A que se refiere cuando se habla de ESTRUCTURA DE DATOS?</a:t>
            </a:r>
            <a:br>
              <a:rPr kumimoji="0" lang="es-ES" altLang="es-ES" sz="1600" b="1" i="0" u="none" strike="noStrike" cap="none" normalizeH="0" baseline="0" dirty="0">
                <a:ln>
                  <a:noFill/>
                </a:ln>
                <a:solidFill>
                  <a:srgbClr val="660066"/>
                </a:solidFill>
                <a:effectLst/>
              </a:rPr>
            </a:br>
            <a:endParaRPr kumimoji="0" lang="es-ES" altLang="es-ES" sz="1600" b="0" i="0" u="none" strike="noStrike" cap="none" normalizeH="0" baseline="0" dirty="0">
              <a:ln>
                <a:noFill/>
              </a:ln>
              <a:solidFill>
                <a:srgbClr val="660066"/>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A719434B-FBC6-43E8-8D02-1631776E0508}"/>
              </a:ext>
            </a:extLst>
          </p:cNvPr>
          <p:cNvSpPr txBox="1"/>
          <p:nvPr/>
        </p:nvSpPr>
        <p:spPr>
          <a:xfrm>
            <a:off x="201462" y="613665"/>
            <a:ext cx="7714080" cy="2185214"/>
          </a:xfrm>
          <a:prstGeom prst="rect">
            <a:avLst/>
          </a:prstGeom>
          <a:noFill/>
        </p:spPr>
        <p:txBody>
          <a:bodyPr wrap="square">
            <a:spAutoFit/>
          </a:bodyPr>
          <a:lstStyle/>
          <a:p>
            <a:pPr marL="342900" indent="-342900" algn="l" rtl="0">
              <a:buAutoNum type="arabicPeriod"/>
            </a:pPr>
            <a:r>
              <a:rPr lang="es-ES" sz="1500" b="0" i="0" dirty="0">
                <a:effectLst/>
                <a:latin typeface="+mj-lt"/>
              </a:rPr>
              <a:t>Cuando hablamos de estructura de datos, el procesamiento de datos se representa de otra manera en la que necesita organizar los datos de su computadora para usarlos de manera más eficiente. Según el tipo de trabajo o herramientas que utilicemos, necesitaremos una forma independiente diferente a las demás, ya que cada una se relaciona de una manera determinada y para determinados pensamientos y propósitos.</a:t>
            </a:r>
          </a:p>
          <a:p>
            <a:pPr marL="342900" indent="-342900" algn="l" rtl="0">
              <a:buAutoNum type="arabicPeriod"/>
            </a:pPr>
            <a:endParaRPr lang="es-ES" sz="1500" b="0" i="0" dirty="0">
              <a:effectLst/>
              <a:latin typeface="+mj-lt"/>
            </a:endParaRPr>
          </a:p>
          <a:p>
            <a:pPr algn="l" rtl="0"/>
            <a:endParaRPr lang="es-ES" sz="1500" b="0" i="0" dirty="0">
              <a:effectLst/>
              <a:latin typeface="+mj-lt"/>
            </a:endParaRPr>
          </a:p>
          <a:p>
            <a:pPr algn="l">
              <a:buFont typeface="Arial" panose="020B0604020202020204" pitchFamily="34" charset="0"/>
              <a:buChar char="•"/>
            </a:pPr>
            <a:r>
              <a:rPr lang="es-ES" sz="1500" b="0" i="0" dirty="0">
                <a:effectLst/>
                <a:latin typeface="+mj-lt"/>
              </a:rPr>
              <a:t>2. </a:t>
            </a:r>
            <a:r>
              <a:rPr lang="es-ES" sz="1500" dirty="0">
                <a:latin typeface="+mj-lt"/>
              </a:rPr>
              <a:t> </a:t>
            </a:r>
            <a:r>
              <a:rPr lang="es-US" sz="1600" dirty="0" err="1">
                <a:solidFill>
                  <a:srgbClr val="BDC1C6"/>
                </a:solidFill>
                <a:effectLst/>
                <a:latin typeface="+mj-lt"/>
              </a:rPr>
              <a:t>Arrays</a:t>
            </a:r>
            <a:r>
              <a:rPr lang="es-US" sz="1600" dirty="0">
                <a:solidFill>
                  <a:srgbClr val="BDC1C6"/>
                </a:solidFill>
                <a:latin typeface="+mj-lt"/>
              </a:rPr>
              <a:t>, </a:t>
            </a:r>
            <a:r>
              <a:rPr lang="es-US" sz="1600" dirty="0">
                <a:solidFill>
                  <a:srgbClr val="BDC1C6"/>
                </a:solidFill>
                <a:effectLst/>
                <a:latin typeface="+mj-lt"/>
              </a:rPr>
              <a:t>Listas enlazadas,</a:t>
            </a:r>
            <a:r>
              <a:rPr lang="es-US" sz="1600" dirty="0">
                <a:solidFill>
                  <a:srgbClr val="BDC1C6"/>
                </a:solidFill>
                <a:latin typeface="+mj-lt"/>
              </a:rPr>
              <a:t> </a:t>
            </a:r>
            <a:r>
              <a:rPr lang="es-US" sz="1600" dirty="0">
                <a:solidFill>
                  <a:srgbClr val="BDC1C6"/>
                </a:solidFill>
                <a:effectLst/>
                <a:latin typeface="+mj-lt"/>
              </a:rPr>
              <a:t>Pilas</a:t>
            </a:r>
            <a:r>
              <a:rPr lang="es-US" sz="1600" dirty="0">
                <a:solidFill>
                  <a:srgbClr val="BDC1C6"/>
                </a:solidFill>
                <a:latin typeface="+mj-lt"/>
              </a:rPr>
              <a:t>, </a:t>
            </a:r>
            <a:r>
              <a:rPr lang="es-US" sz="1600" dirty="0">
                <a:solidFill>
                  <a:srgbClr val="BDC1C6"/>
                </a:solidFill>
                <a:effectLst/>
                <a:latin typeface="+mj-lt"/>
              </a:rPr>
              <a:t>Colas, Arboles binarios.</a:t>
            </a:r>
          </a:p>
          <a:p>
            <a:pPr algn="l" rtl="0"/>
            <a:endParaRPr lang="es-ES" sz="1500" b="0" i="0" dirty="0">
              <a:effectLst/>
              <a:latin typeface="+mj-lt"/>
            </a:endParaRPr>
          </a:p>
        </p:txBody>
      </p:sp>
      <p:sp>
        <p:nvSpPr>
          <p:cNvPr id="14" name="CuadroTexto 13">
            <a:extLst>
              <a:ext uri="{FF2B5EF4-FFF2-40B4-BE49-F238E27FC236}">
                <a16:creationId xmlns:a16="http://schemas.microsoft.com/office/drawing/2014/main" id="{2C2A7F50-FAE4-441B-A78A-95DE393DFDB4}"/>
              </a:ext>
            </a:extLst>
          </p:cNvPr>
          <p:cNvSpPr txBox="1"/>
          <p:nvPr/>
        </p:nvSpPr>
        <p:spPr>
          <a:xfrm>
            <a:off x="265631" y="1929410"/>
            <a:ext cx="7462154" cy="338554"/>
          </a:xfrm>
          <a:prstGeom prst="rect">
            <a:avLst/>
          </a:prstGeom>
          <a:noFill/>
        </p:spPr>
        <p:txBody>
          <a:bodyPr wrap="square">
            <a:spAutoFit/>
          </a:bodyPr>
          <a:lstStyle/>
          <a:p>
            <a:r>
              <a:rPr lang="es-ES" sz="1600" dirty="0">
                <a:solidFill>
                  <a:srgbClr val="660066"/>
                </a:solidFill>
              </a:rPr>
              <a:t>¿Cuáles son los TIPOS DE ESTRUCTURA QUE EXISTE? </a:t>
            </a:r>
            <a:endParaRPr lang="es-ES" sz="1600" dirty="0">
              <a:solidFill>
                <a:srgbClr val="660066"/>
              </a:solidFill>
              <a:latin typeface="+mj-lt"/>
            </a:endParaRPr>
          </a:p>
        </p:txBody>
      </p:sp>
      <p:sp>
        <p:nvSpPr>
          <p:cNvPr id="15" name="CuadroTexto 14">
            <a:extLst>
              <a:ext uri="{FF2B5EF4-FFF2-40B4-BE49-F238E27FC236}">
                <a16:creationId xmlns:a16="http://schemas.microsoft.com/office/drawing/2014/main" id="{B2AFEA33-BB36-4018-9F29-1BCA09361892}"/>
              </a:ext>
            </a:extLst>
          </p:cNvPr>
          <p:cNvSpPr txBox="1"/>
          <p:nvPr/>
        </p:nvSpPr>
        <p:spPr>
          <a:xfrm>
            <a:off x="201462" y="2567612"/>
            <a:ext cx="6566418" cy="584775"/>
          </a:xfrm>
          <a:prstGeom prst="rect">
            <a:avLst/>
          </a:prstGeom>
          <a:noFill/>
        </p:spPr>
        <p:txBody>
          <a:bodyPr wrap="square">
            <a:spAutoFit/>
          </a:bodyPr>
          <a:lstStyle/>
          <a:p>
            <a:pPr algn="l"/>
            <a:r>
              <a:rPr lang="es-ES" sz="1600" dirty="0">
                <a:solidFill>
                  <a:srgbClr val="660066"/>
                </a:solidFill>
              </a:rPr>
              <a:t>¿Apoyándose en el link adjunto, explique, por qué son útiles las estructuras de datos?.</a:t>
            </a:r>
            <a:endParaRPr lang="es-ES" sz="1600" b="1" i="0" dirty="0">
              <a:solidFill>
                <a:srgbClr val="660066"/>
              </a:solidFill>
              <a:effectLst/>
              <a:latin typeface="+mj-lt"/>
            </a:endParaRPr>
          </a:p>
        </p:txBody>
      </p:sp>
      <p:sp>
        <p:nvSpPr>
          <p:cNvPr id="16" name="CuadroTexto 15">
            <a:extLst>
              <a:ext uri="{FF2B5EF4-FFF2-40B4-BE49-F238E27FC236}">
                <a16:creationId xmlns:a16="http://schemas.microsoft.com/office/drawing/2014/main" id="{C9429BB8-992A-47A2-9F30-0F0957D1F962}"/>
              </a:ext>
            </a:extLst>
          </p:cNvPr>
          <p:cNvSpPr txBox="1"/>
          <p:nvPr/>
        </p:nvSpPr>
        <p:spPr>
          <a:xfrm>
            <a:off x="265631" y="3128191"/>
            <a:ext cx="7462154" cy="1015663"/>
          </a:xfrm>
          <a:prstGeom prst="rect">
            <a:avLst/>
          </a:prstGeom>
          <a:noFill/>
        </p:spPr>
        <p:txBody>
          <a:bodyPr wrap="square">
            <a:spAutoFit/>
          </a:bodyPr>
          <a:lstStyle/>
          <a:p>
            <a:pPr algn="l" rtl="0"/>
            <a:r>
              <a:rPr lang="es-ES" sz="1500" b="0" i="0" dirty="0">
                <a:effectLst/>
                <a:latin typeface="+mj-lt"/>
              </a:rPr>
              <a:t>1. Un modelo entidad-relación es una herramienta para el modelo de datos, la cual facilita la representación de entidades de una </a:t>
            </a:r>
            <a:r>
              <a:rPr lang="es-ES" sz="1500" b="0" i="0" u="none" strike="noStrike" dirty="0">
                <a:effectLst/>
                <a:latin typeface="+mj-lt"/>
                <a:hlinkClick r:id="rId3" tooltip="Base de datos">
                  <a:extLst>
                    <a:ext uri="{A12FA001-AC4F-418D-AE19-62706E023703}">
                      <ahyp:hlinkClr xmlns:ahyp="http://schemas.microsoft.com/office/drawing/2018/hyperlinkcolor" val="tx"/>
                    </a:ext>
                  </a:extLst>
                </a:hlinkClick>
              </a:rPr>
              <a:t>base de datos</a:t>
            </a:r>
            <a:r>
              <a:rPr lang="es-ES" sz="1500" b="0" i="0" dirty="0">
                <a:effectLst/>
                <a:latin typeface="+mj-lt"/>
              </a:rPr>
              <a:t>.</a:t>
            </a:r>
          </a:p>
          <a:p>
            <a:pPr algn="l" rtl="0"/>
            <a:r>
              <a:rPr lang="es-ES" sz="1500" b="0" i="0" dirty="0">
                <a:effectLst/>
                <a:latin typeface="+mj-lt"/>
              </a:rPr>
              <a:t>2. Un diagrama entidad-relación, es un tipo de diagrama de flujo que ilustra cómo las "entidades", como personas, objetos o conceptos, se relacionan entre sí dentro de un sistema.</a:t>
            </a:r>
          </a:p>
        </p:txBody>
      </p:sp>
    </p:spTree>
    <p:extLst>
      <p:ext uri="{BB962C8B-B14F-4D97-AF65-F5344CB8AC3E}">
        <p14:creationId xmlns:p14="http://schemas.microsoft.com/office/powerpoint/2010/main" val="321241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orma libre: forma 29">
            <a:extLst>
              <a:ext uri="{FF2B5EF4-FFF2-40B4-BE49-F238E27FC236}">
                <a16:creationId xmlns:a16="http://schemas.microsoft.com/office/drawing/2014/main" id="{709933BA-7576-41B7-A106-36E91805F5BD}"/>
              </a:ext>
            </a:extLst>
          </p:cNvPr>
          <p:cNvSpPr/>
          <p:nvPr/>
        </p:nvSpPr>
        <p:spPr>
          <a:xfrm flipH="1" flipV="1">
            <a:off x="-1" y="-3"/>
            <a:ext cx="12205867" cy="6858003"/>
          </a:xfrm>
          <a:custGeom>
            <a:avLst/>
            <a:gdLst>
              <a:gd name="connsiteX0" fmla="*/ 12205867 w 12205867"/>
              <a:gd name="connsiteY0" fmla="*/ 2168554 h 6858003"/>
              <a:gd name="connsiteX1" fmla="*/ 7652529 w 12205867"/>
              <a:gd name="connsiteY1" fmla="*/ 0 h 6858003"/>
              <a:gd name="connsiteX2" fmla="*/ 12205867 w 12205867"/>
              <a:gd name="connsiteY2" fmla="*/ 0 h 6858003"/>
              <a:gd name="connsiteX3" fmla="*/ 13 w 12205867"/>
              <a:gd name="connsiteY3" fmla="*/ 3979980 h 6858003"/>
              <a:gd name="connsiteX4" fmla="*/ 2 w 12205867"/>
              <a:gd name="connsiteY4" fmla="*/ 0 h 6858003"/>
              <a:gd name="connsiteX5" fmla="*/ 1074447 w 12205867"/>
              <a:gd name="connsiteY5" fmla="*/ 0 h 6858003"/>
              <a:gd name="connsiteX6" fmla="*/ 12205867 w 12205867"/>
              <a:gd name="connsiteY6" fmla="*/ 6858003 h 6858003"/>
              <a:gd name="connsiteX7" fmla="*/ 8070603 w 12205867"/>
              <a:gd name="connsiteY7" fmla="*/ 6858003 h 6858003"/>
              <a:gd name="connsiteX8" fmla="*/ 12205867 w 12205867"/>
              <a:gd name="connsiteY8" fmla="*/ 5421088 h 6858003"/>
              <a:gd name="connsiteX9" fmla="*/ 3477208 w 12205867"/>
              <a:gd name="connsiteY9" fmla="*/ 6858003 h 6858003"/>
              <a:gd name="connsiteX10" fmla="*/ 0 w 12205867"/>
              <a:gd name="connsiteY10" fmla="*/ 6858003 h 6858003"/>
              <a:gd name="connsiteX11" fmla="*/ 1026367 w 12205867"/>
              <a:gd name="connsiteY11" fmla="*/ 2878023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5867" h="6858003">
                <a:moveTo>
                  <a:pt x="12205867" y="2168554"/>
                </a:moveTo>
                <a:lnTo>
                  <a:pt x="7652529" y="0"/>
                </a:lnTo>
                <a:lnTo>
                  <a:pt x="12205867" y="0"/>
                </a:lnTo>
                <a:close/>
                <a:moveTo>
                  <a:pt x="13" y="3979980"/>
                </a:moveTo>
                <a:cubicBezTo>
                  <a:pt x="9" y="2653320"/>
                  <a:pt x="6" y="1326660"/>
                  <a:pt x="2" y="0"/>
                </a:cubicBezTo>
                <a:lnTo>
                  <a:pt x="1074447" y="0"/>
                </a:lnTo>
                <a:close/>
                <a:moveTo>
                  <a:pt x="12205867" y="6858003"/>
                </a:moveTo>
                <a:lnTo>
                  <a:pt x="8070603" y="6858003"/>
                </a:lnTo>
                <a:lnTo>
                  <a:pt x="12205867" y="5421088"/>
                </a:lnTo>
                <a:close/>
                <a:moveTo>
                  <a:pt x="3477208" y="6858003"/>
                </a:moveTo>
                <a:lnTo>
                  <a:pt x="0" y="6858003"/>
                </a:lnTo>
                <a:lnTo>
                  <a:pt x="1026367" y="2878023"/>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4" name="Rectangle 2">
            <a:extLst>
              <a:ext uri="{FF2B5EF4-FFF2-40B4-BE49-F238E27FC236}">
                <a16:creationId xmlns:a16="http://schemas.microsoft.com/office/drawing/2014/main" id="{62943BD4-4B70-4A48-902A-7D55C81B47F6}"/>
              </a:ext>
            </a:extLst>
          </p:cNvPr>
          <p:cNvSpPr>
            <a:spLocks noChangeArrowheads="1"/>
          </p:cNvSpPr>
          <p:nvPr/>
        </p:nvSpPr>
        <p:spPr bwMode="auto">
          <a:xfrm>
            <a:off x="1110663" y="993755"/>
            <a:ext cx="5709705"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sz="1600" dirty="0">
                <a:solidFill>
                  <a:srgbClr val="660066"/>
                </a:solidFill>
                <a:latin typeface="+mn-lt"/>
              </a:rPr>
              <a:t>4. ¿Qué es una PILA? </a:t>
            </a:r>
          </a:p>
          <a:p>
            <a:pPr marL="0" marR="0" lvl="0" indent="0" algn="l" defTabSz="914400" rtl="0" eaLnBrk="0" fontAlgn="base" latinLnBrk="0" hangingPunct="0">
              <a:lnSpc>
                <a:spcPct val="100000"/>
              </a:lnSpc>
              <a:spcBef>
                <a:spcPct val="0"/>
              </a:spcBef>
              <a:spcAft>
                <a:spcPct val="0"/>
              </a:spcAft>
              <a:buClrTx/>
              <a:buSzTx/>
              <a:buFontTx/>
              <a:buNone/>
              <a:tabLst/>
            </a:pPr>
            <a:endParaRPr lang="es-ES" sz="1600" dirty="0">
              <a:solidFill>
                <a:srgbClr val="660066"/>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sz="1600" dirty="0">
              <a:solidFill>
                <a:srgbClr val="660066"/>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sz="1600" dirty="0">
              <a:solidFill>
                <a:srgbClr val="660066"/>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s-ES" sz="1600" dirty="0">
                <a:solidFill>
                  <a:srgbClr val="660066"/>
                </a:solidFill>
                <a:latin typeface="+mn-lt"/>
              </a:rPr>
              <a:t>5. ¿Qué es STACK en JAVA, una STACK será lo mismo que una PILA?</a:t>
            </a:r>
          </a:p>
          <a:p>
            <a:pPr marL="0" marR="0" lvl="0" indent="0" algn="l" defTabSz="914400" rtl="0" eaLnBrk="0" fontAlgn="base" latinLnBrk="0" hangingPunct="0">
              <a:lnSpc>
                <a:spcPct val="100000"/>
              </a:lnSpc>
              <a:spcBef>
                <a:spcPct val="0"/>
              </a:spcBef>
              <a:spcAft>
                <a:spcPct val="0"/>
              </a:spcAft>
              <a:buClrTx/>
              <a:buSzTx/>
              <a:buFontTx/>
              <a:buNone/>
              <a:tabLst/>
            </a:pPr>
            <a:endParaRPr lang="es-ES" sz="1600" dirty="0">
              <a:solidFill>
                <a:srgbClr val="660066"/>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sz="1600" dirty="0">
              <a:solidFill>
                <a:srgbClr val="660066"/>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s-ES" sz="1600" dirty="0">
                <a:solidFill>
                  <a:srgbClr val="660066"/>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600" dirty="0">
                <a:solidFill>
                  <a:srgbClr val="660066"/>
                </a:solidFill>
                <a:latin typeface="+mn-lt"/>
              </a:rPr>
              <a:t>6. ¿Qué es TOPE en una PILA?</a:t>
            </a:r>
          </a:p>
          <a:p>
            <a:pPr marL="0" marR="0" lvl="0" indent="0" algn="l" defTabSz="914400" rtl="0" eaLnBrk="0" fontAlgn="base" latinLnBrk="0" hangingPunct="0">
              <a:lnSpc>
                <a:spcPct val="100000"/>
              </a:lnSpc>
              <a:spcBef>
                <a:spcPct val="0"/>
              </a:spcBef>
              <a:spcAft>
                <a:spcPct val="0"/>
              </a:spcAft>
              <a:buClrTx/>
              <a:buSzTx/>
              <a:buFontTx/>
              <a:buNone/>
              <a:tabLst/>
            </a:pPr>
            <a:endParaRPr lang="es-ES" sz="1600" dirty="0">
              <a:solidFill>
                <a:srgbClr val="660066"/>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sz="1600" dirty="0">
              <a:solidFill>
                <a:srgbClr val="660066"/>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s-ES" sz="1600" dirty="0">
                <a:solidFill>
                  <a:srgbClr val="660066"/>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sz="1600" dirty="0">
                <a:solidFill>
                  <a:srgbClr val="660066"/>
                </a:solidFill>
                <a:latin typeface="+mn-lt"/>
              </a:rPr>
              <a:t>7. ¿Qué es MAX en una PILA? </a:t>
            </a:r>
            <a:endParaRPr kumimoji="0" lang="es-ES" altLang="es-ES" sz="1600" b="0" i="0" u="none" strike="noStrike" cap="none" normalizeH="0" baseline="0" dirty="0">
              <a:ln>
                <a:noFill/>
              </a:ln>
              <a:solidFill>
                <a:srgbClr val="660066"/>
              </a:solidFill>
              <a:effectLst/>
              <a:latin typeface="+mn-lt"/>
            </a:endParaRPr>
          </a:p>
        </p:txBody>
      </p:sp>
      <p:sp>
        <p:nvSpPr>
          <p:cNvPr id="3" name="CuadroTexto 2">
            <a:extLst>
              <a:ext uri="{FF2B5EF4-FFF2-40B4-BE49-F238E27FC236}">
                <a16:creationId xmlns:a16="http://schemas.microsoft.com/office/drawing/2014/main" id="{DF0B6A7A-057C-D0EB-43DE-629C9D06D6AA}"/>
              </a:ext>
            </a:extLst>
          </p:cNvPr>
          <p:cNvSpPr txBox="1"/>
          <p:nvPr/>
        </p:nvSpPr>
        <p:spPr>
          <a:xfrm>
            <a:off x="744242" y="1278449"/>
            <a:ext cx="8808831"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sz="1800" b="0" i="0" dirty="0">
                <a:solidFill>
                  <a:srgbClr val="BDC1C6"/>
                </a:solidFill>
                <a:effectLst/>
                <a:latin typeface="+mj-lt"/>
              </a:rPr>
              <a:t>Una pila es una </a:t>
            </a:r>
            <a:r>
              <a:rPr lang="es-ES" sz="1800" b="1" i="0" dirty="0">
                <a:solidFill>
                  <a:srgbClr val="BDC1C6"/>
                </a:solidFill>
                <a:effectLst/>
                <a:latin typeface="+mj-lt"/>
              </a:rPr>
              <a:t>estructura de datos que principalmente tiene dos operaciones, la operación de apilar y operación de des apilar.</a:t>
            </a:r>
            <a:endParaRPr lang="es-ES" sz="1800" dirty="0">
              <a:solidFill>
                <a:srgbClr val="660066"/>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sz="1800" dirty="0">
              <a:solidFill>
                <a:srgbClr val="660066"/>
              </a:solidFill>
              <a:latin typeface="+mn-lt"/>
            </a:endParaRPr>
          </a:p>
        </p:txBody>
      </p:sp>
      <p:sp>
        <p:nvSpPr>
          <p:cNvPr id="6" name="CuadroTexto 5">
            <a:extLst>
              <a:ext uri="{FF2B5EF4-FFF2-40B4-BE49-F238E27FC236}">
                <a16:creationId xmlns:a16="http://schemas.microsoft.com/office/drawing/2014/main" id="{9B79EE4F-A53C-44FE-12A4-9F6FDF4F44E5}"/>
              </a:ext>
            </a:extLst>
          </p:cNvPr>
          <p:cNvSpPr txBox="1"/>
          <p:nvPr/>
        </p:nvSpPr>
        <p:spPr>
          <a:xfrm>
            <a:off x="744242" y="2201779"/>
            <a:ext cx="9298116" cy="830997"/>
          </a:xfrm>
          <a:prstGeom prst="rect">
            <a:avLst/>
          </a:prstGeom>
          <a:noFill/>
        </p:spPr>
        <p:txBody>
          <a:bodyPr wrap="square">
            <a:spAutoFit/>
          </a:bodyPr>
          <a:lstStyle/>
          <a:p>
            <a:r>
              <a:rPr lang="es-ES" sz="1600" b="1" i="0" dirty="0">
                <a:solidFill>
                  <a:srgbClr val="BDC1C6"/>
                </a:solidFill>
                <a:effectLst/>
              </a:rPr>
              <a:t>Un objeto de la clase </a:t>
            </a:r>
            <a:r>
              <a:rPr lang="es-ES" sz="1600" b="1" i="0" dirty="0" err="1">
                <a:solidFill>
                  <a:srgbClr val="BDC1C6"/>
                </a:solidFill>
                <a:effectLst/>
              </a:rPr>
              <a:t>Stack</a:t>
            </a:r>
            <a:r>
              <a:rPr lang="es-ES" sz="1600" b="1" i="0" dirty="0">
                <a:solidFill>
                  <a:srgbClr val="BDC1C6"/>
                </a:solidFill>
                <a:effectLst/>
              </a:rPr>
              <a:t> es una pila.</a:t>
            </a:r>
            <a:r>
              <a:rPr lang="es-ES" sz="1600" b="0" i="0" dirty="0">
                <a:solidFill>
                  <a:srgbClr val="BDC1C6"/>
                </a:solidFill>
                <a:effectLst/>
              </a:rPr>
              <a:t> </a:t>
            </a:r>
            <a:r>
              <a:rPr lang="es-ES" sz="1600" b="1" i="0" dirty="0">
                <a:solidFill>
                  <a:srgbClr val="BDC1C6"/>
                </a:solidFill>
                <a:effectLst/>
              </a:rPr>
              <a:t>Permite almacenar objetos y luego recuperarlos en el orden inverso en el cual se insertaron</a:t>
            </a:r>
            <a:r>
              <a:rPr lang="es-ES" sz="1600" dirty="0">
                <a:solidFill>
                  <a:srgbClr val="BDC1C6"/>
                </a:solidFill>
              </a:rPr>
              <a:t>.</a:t>
            </a:r>
            <a:endParaRPr lang="es-ES" sz="1600" b="0" i="0" dirty="0">
              <a:solidFill>
                <a:srgbClr val="BDC1C6"/>
              </a:solidFill>
              <a:effectLst/>
            </a:endParaRPr>
          </a:p>
          <a:p>
            <a:endParaRPr lang="es-US" sz="1600" dirty="0"/>
          </a:p>
        </p:txBody>
      </p:sp>
      <p:sp>
        <p:nvSpPr>
          <p:cNvPr id="7" name="CuadroTexto 6">
            <a:extLst>
              <a:ext uri="{FF2B5EF4-FFF2-40B4-BE49-F238E27FC236}">
                <a16:creationId xmlns:a16="http://schemas.microsoft.com/office/drawing/2014/main" id="{16111024-C9D2-84FD-08E1-D3E40991636C}"/>
              </a:ext>
            </a:extLst>
          </p:cNvPr>
          <p:cNvSpPr txBox="1"/>
          <p:nvPr/>
        </p:nvSpPr>
        <p:spPr>
          <a:xfrm>
            <a:off x="744242" y="3268205"/>
            <a:ext cx="8945190" cy="646331"/>
          </a:xfrm>
          <a:prstGeom prst="rect">
            <a:avLst/>
          </a:prstGeom>
          <a:noFill/>
        </p:spPr>
        <p:txBody>
          <a:bodyPr wrap="square" rtlCol="0">
            <a:spAutoFit/>
          </a:bodyPr>
          <a:lstStyle/>
          <a:p>
            <a:r>
              <a:rPr lang="es-ES" dirty="0"/>
              <a:t>Es el extremo de la pila y es donde se podrá almacenar los demás datos que se agreguen a  la pila.</a:t>
            </a:r>
            <a:endParaRPr lang="es-US" dirty="0"/>
          </a:p>
        </p:txBody>
      </p:sp>
      <p:sp>
        <p:nvSpPr>
          <p:cNvPr id="8" name="CuadroTexto 7">
            <a:extLst>
              <a:ext uri="{FF2B5EF4-FFF2-40B4-BE49-F238E27FC236}">
                <a16:creationId xmlns:a16="http://schemas.microsoft.com/office/drawing/2014/main" id="{83431BE6-A0E8-4A5F-9765-4FBCAE37190D}"/>
              </a:ext>
            </a:extLst>
          </p:cNvPr>
          <p:cNvSpPr txBox="1"/>
          <p:nvPr/>
        </p:nvSpPr>
        <p:spPr>
          <a:xfrm>
            <a:off x="744242" y="4211121"/>
            <a:ext cx="9009358" cy="369332"/>
          </a:xfrm>
          <a:prstGeom prst="rect">
            <a:avLst/>
          </a:prstGeom>
          <a:noFill/>
        </p:spPr>
        <p:txBody>
          <a:bodyPr wrap="square" rtlCol="0">
            <a:spAutoFit/>
          </a:bodyPr>
          <a:lstStyle/>
          <a:p>
            <a:r>
              <a:rPr lang="es-ES" dirty="0"/>
              <a:t>Es la capacidad máxima de la pila.</a:t>
            </a:r>
            <a:endParaRPr lang="es-US" dirty="0"/>
          </a:p>
        </p:txBody>
      </p:sp>
    </p:spTree>
    <p:extLst>
      <p:ext uri="{BB962C8B-B14F-4D97-AF65-F5344CB8AC3E}">
        <p14:creationId xmlns:p14="http://schemas.microsoft.com/office/powerpoint/2010/main" val="206157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orma libre: forma 24">
            <a:extLst>
              <a:ext uri="{FF2B5EF4-FFF2-40B4-BE49-F238E27FC236}">
                <a16:creationId xmlns:a16="http://schemas.microsoft.com/office/drawing/2014/main" id="{9AB39A95-4E2C-4380-A512-BA5813C50B15}"/>
              </a:ext>
            </a:extLst>
          </p:cNvPr>
          <p:cNvSpPr/>
          <p:nvPr/>
        </p:nvSpPr>
        <p:spPr>
          <a:xfrm>
            <a:off x="-1" y="-2319"/>
            <a:ext cx="12192000" cy="6870209"/>
          </a:xfrm>
          <a:custGeom>
            <a:avLst/>
            <a:gdLst>
              <a:gd name="connsiteX0" fmla="*/ 11700939 w 12192000"/>
              <a:gd name="connsiteY0" fmla="*/ 2912163 h 6870209"/>
              <a:gd name="connsiteX1" fmla="*/ 12192000 w 12192000"/>
              <a:gd name="connsiteY1" fmla="*/ 3685683 h 6870209"/>
              <a:gd name="connsiteX2" fmla="*/ 12192000 w 12192000"/>
              <a:gd name="connsiteY2" fmla="*/ 6860320 h 6870209"/>
              <a:gd name="connsiteX3" fmla="*/ 7111997 w 12192000"/>
              <a:gd name="connsiteY3" fmla="*/ 6860320 h 6870209"/>
              <a:gd name="connsiteX4" fmla="*/ 0 w 12192000"/>
              <a:gd name="connsiteY4" fmla="*/ 2754065 h 6870209"/>
              <a:gd name="connsiteX5" fmla="*/ 3153401 w 12192000"/>
              <a:gd name="connsiteY5" fmla="*/ 5789104 h 6870209"/>
              <a:gd name="connsiteX6" fmla="*/ 0 w 12192000"/>
              <a:gd name="connsiteY6" fmla="*/ 6870209 h 6870209"/>
              <a:gd name="connsiteX7" fmla="*/ 0 w 12192000"/>
              <a:gd name="connsiteY7" fmla="*/ 0 h 6870209"/>
              <a:gd name="connsiteX8" fmla="*/ 4619480 w 12192000"/>
              <a:gd name="connsiteY8" fmla="*/ 0 h 6870209"/>
              <a:gd name="connsiteX9" fmla="*/ 2113034 w 12192000"/>
              <a:gd name="connsiteY9" fmla="*/ 3948157 h 6870209"/>
              <a:gd name="connsiteX10" fmla="*/ 0 w 12192000"/>
              <a:gd name="connsiteY10" fmla="*/ 2130180 h 68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70209">
                <a:moveTo>
                  <a:pt x="11700939" y="2912163"/>
                </a:moveTo>
                <a:lnTo>
                  <a:pt x="12192000" y="3685683"/>
                </a:lnTo>
                <a:lnTo>
                  <a:pt x="12192000" y="6860320"/>
                </a:lnTo>
                <a:lnTo>
                  <a:pt x="7111997" y="6860320"/>
                </a:lnTo>
                <a:close/>
                <a:moveTo>
                  <a:pt x="0" y="2754065"/>
                </a:moveTo>
                <a:lnTo>
                  <a:pt x="3153401" y="5789104"/>
                </a:lnTo>
                <a:lnTo>
                  <a:pt x="0" y="6870209"/>
                </a:lnTo>
                <a:close/>
                <a:moveTo>
                  <a:pt x="0" y="0"/>
                </a:moveTo>
                <a:lnTo>
                  <a:pt x="4619480" y="0"/>
                </a:lnTo>
                <a:lnTo>
                  <a:pt x="2113034" y="3948157"/>
                </a:lnTo>
                <a:lnTo>
                  <a:pt x="0" y="213018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3" name="CuadroTexto 2">
            <a:extLst>
              <a:ext uri="{FF2B5EF4-FFF2-40B4-BE49-F238E27FC236}">
                <a16:creationId xmlns:a16="http://schemas.microsoft.com/office/drawing/2014/main" id="{80EFCC7D-8E59-3EB6-CB5F-6E5B32CDF8AB}"/>
              </a:ext>
            </a:extLst>
          </p:cNvPr>
          <p:cNvSpPr txBox="1"/>
          <p:nvPr/>
        </p:nvSpPr>
        <p:spPr>
          <a:xfrm>
            <a:off x="3692494" y="1291391"/>
            <a:ext cx="7010400" cy="3354765"/>
          </a:xfrm>
          <a:prstGeom prst="rect">
            <a:avLst/>
          </a:prstGeom>
          <a:noFill/>
        </p:spPr>
        <p:txBody>
          <a:bodyPr wrap="square">
            <a:spAutoFit/>
          </a:bodyPr>
          <a:lstStyle/>
          <a:p>
            <a:r>
              <a:rPr lang="es-ES" dirty="0">
                <a:solidFill>
                  <a:srgbClr val="660066"/>
                </a:solidFill>
              </a:rPr>
              <a:t>8. ¿A que se refiere los métodos </a:t>
            </a:r>
            <a:r>
              <a:rPr lang="es-ES" dirty="0" err="1">
                <a:solidFill>
                  <a:srgbClr val="660066"/>
                </a:solidFill>
              </a:rPr>
              <a:t>esVacia</a:t>
            </a:r>
            <a:r>
              <a:rPr lang="es-ES" dirty="0">
                <a:solidFill>
                  <a:srgbClr val="660066"/>
                </a:solidFill>
              </a:rPr>
              <a:t>() y </a:t>
            </a:r>
            <a:r>
              <a:rPr lang="es-ES" dirty="0" err="1">
                <a:solidFill>
                  <a:srgbClr val="660066"/>
                </a:solidFill>
              </a:rPr>
              <a:t>esLLena</a:t>
            </a:r>
            <a:r>
              <a:rPr lang="es-ES" dirty="0">
                <a:solidFill>
                  <a:srgbClr val="660066"/>
                </a:solidFill>
              </a:rPr>
              <a:t>() en una PILA? </a:t>
            </a:r>
          </a:p>
          <a:p>
            <a:endParaRPr lang="es-ES" dirty="0">
              <a:solidFill>
                <a:srgbClr val="660066"/>
              </a:solidFill>
            </a:endParaRPr>
          </a:p>
          <a:p>
            <a:r>
              <a:rPr lang="es-ES" dirty="0"/>
              <a:t>Sirven para revisar si la pila esta llena o </a:t>
            </a:r>
            <a:r>
              <a:rPr lang="es-ES" dirty="0" err="1"/>
              <a:t>vacia</a:t>
            </a:r>
            <a:r>
              <a:rPr lang="es-ES" dirty="0"/>
              <a:t>.</a:t>
            </a:r>
          </a:p>
          <a:p>
            <a:endParaRPr lang="es-ES" dirty="0"/>
          </a:p>
          <a:p>
            <a:r>
              <a:rPr lang="es-ES" dirty="0">
                <a:solidFill>
                  <a:srgbClr val="660066"/>
                </a:solidFill>
              </a:rPr>
              <a:t>9. ¿Qué son los métodos estáticos en JAVA? </a:t>
            </a:r>
          </a:p>
          <a:p>
            <a:endParaRPr lang="es-ES" dirty="0">
              <a:solidFill>
                <a:srgbClr val="660066"/>
              </a:solidFill>
            </a:endParaRPr>
          </a:p>
          <a:p>
            <a:r>
              <a:rPr lang="es-ES" sz="1600" i="0" dirty="0">
                <a:solidFill>
                  <a:srgbClr val="BDC1C6"/>
                </a:solidFill>
                <a:effectLst/>
              </a:rPr>
              <a:t>Un método estático es un método que tiene sentido invocarla sin crear previamente ningún objeto.</a:t>
            </a:r>
            <a:endParaRPr lang="es-ES" sz="1600" dirty="0">
              <a:solidFill>
                <a:srgbClr val="660066"/>
              </a:solidFill>
            </a:endParaRPr>
          </a:p>
          <a:p>
            <a:endParaRPr lang="es-ES" dirty="0">
              <a:solidFill>
                <a:srgbClr val="660066"/>
              </a:solidFill>
            </a:endParaRPr>
          </a:p>
          <a:p>
            <a:r>
              <a:rPr lang="es-ES" dirty="0">
                <a:solidFill>
                  <a:srgbClr val="660066"/>
                </a:solidFill>
              </a:rPr>
              <a:t>10.¿A través de un gráfico, muestre los métodos mínimos que debería de tener una PILA?</a:t>
            </a:r>
          </a:p>
          <a:p>
            <a:endParaRPr lang="es-US" dirty="0">
              <a:solidFill>
                <a:srgbClr val="660066"/>
              </a:solidFill>
            </a:endParaRPr>
          </a:p>
        </p:txBody>
      </p:sp>
      <p:pic>
        <p:nvPicPr>
          <p:cNvPr id="6" name="Imagen 5" descr="Diagrama&#10;&#10;Descripción generada automáticamente">
            <a:extLst>
              <a:ext uri="{FF2B5EF4-FFF2-40B4-BE49-F238E27FC236}">
                <a16:creationId xmlns:a16="http://schemas.microsoft.com/office/drawing/2014/main" id="{AB8EE4DC-808F-0346-96C3-44EAEE62D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673" y="4564480"/>
            <a:ext cx="3114675" cy="1466850"/>
          </a:xfrm>
          <a:prstGeom prst="rect">
            <a:avLst/>
          </a:prstGeom>
        </p:spPr>
      </p:pic>
    </p:spTree>
    <p:extLst>
      <p:ext uri="{BB962C8B-B14F-4D97-AF65-F5344CB8AC3E}">
        <p14:creationId xmlns:p14="http://schemas.microsoft.com/office/powerpoint/2010/main" val="49391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Forma libre: forma 65">
            <a:extLst>
              <a:ext uri="{FF2B5EF4-FFF2-40B4-BE49-F238E27FC236}">
                <a16:creationId xmlns:a16="http://schemas.microsoft.com/office/drawing/2014/main" id="{B5AB4A93-4233-4CA4-B61B-D59A3CADD79F}"/>
              </a:ext>
            </a:extLst>
          </p:cNvPr>
          <p:cNvSpPr/>
          <p:nvPr/>
        </p:nvSpPr>
        <p:spPr>
          <a:xfrm flipV="1">
            <a:off x="-6535" y="-35"/>
            <a:ext cx="12198534" cy="6858034"/>
          </a:xfrm>
          <a:custGeom>
            <a:avLst/>
            <a:gdLst>
              <a:gd name="connsiteX0" fmla="*/ 256108 w 12198534"/>
              <a:gd name="connsiteY0" fmla="*/ 3320041 h 6858034"/>
              <a:gd name="connsiteX1" fmla="*/ 2700997 w 12198534"/>
              <a:gd name="connsiteY1" fmla="*/ 0 h 6858034"/>
              <a:gd name="connsiteX2" fmla="*/ 0 w 12198534"/>
              <a:gd name="connsiteY2" fmla="*/ 0 h 6858034"/>
              <a:gd name="connsiteX3" fmla="*/ 0 w 12198534"/>
              <a:gd name="connsiteY3" fmla="*/ 2865520 h 6858034"/>
              <a:gd name="connsiteX4" fmla="*/ 10468541 w 12198534"/>
              <a:gd name="connsiteY4" fmla="*/ 4578183 h 6858034"/>
              <a:gd name="connsiteX5" fmla="*/ 12198534 w 12198534"/>
              <a:gd name="connsiteY5" fmla="*/ 1689080 h 6858034"/>
              <a:gd name="connsiteX6" fmla="*/ 12198534 w 12198534"/>
              <a:gd name="connsiteY6" fmla="*/ 0 h 6858034"/>
              <a:gd name="connsiteX7" fmla="*/ 8646332 w 12198534"/>
              <a:gd name="connsiteY7" fmla="*/ 0 h 6858034"/>
              <a:gd name="connsiteX8" fmla="*/ 0 w 12198534"/>
              <a:gd name="connsiteY8" fmla="*/ 6858000 h 6858034"/>
              <a:gd name="connsiteX9" fmla="*/ 2244843 w 12198534"/>
              <a:gd name="connsiteY9" fmla="*/ 6858000 h 6858034"/>
              <a:gd name="connsiteX10" fmla="*/ 1066628 w 12198534"/>
              <a:gd name="connsiteY10" fmla="*/ 2990675 h 6858034"/>
              <a:gd name="connsiteX11" fmla="*/ 0 w 12198534"/>
              <a:gd name="connsiteY11" fmla="*/ 4454176 h 6858034"/>
              <a:gd name="connsiteX12" fmla="*/ 11197760 w 12198534"/>
              <a:gd name="connsiteY12" fmla="*/ 6858034 h 6858034"/>
              <a:gd name="connsiteX13" fmla="*/ 12198534 w 12198534"/>
              <a:gd name="connsiteY13" fmla="*/ 6858034 h 6858034"/>
              <a:gd name="connsiteX14" fmla="*/ 12198534 w 12198534"/>
              <a:gd name="connsiteY14" fmla="*/ 2539027 h 6858034"/>
              <a:gd name="connsiteX15" fmla="*/ 10227304 w 12198534"/>
              <a:gd name="connsiteY15" fmla="*/ 5964471 h 685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8534" h="6858034">
                <a:moveTo>
                  <a:pt x="256108" y="3320041"/>
                </a:moveTo>
                <a:lnTo>
                  <a:pt x="2700997" y="0"/>
                </a:lnTo>
                <a:lnTo>
                  <a:pt x="0" y="0"/>
                </a:lnTo>
                <a:lnTo>
                  <a:pt x="0" y="2865520"/>
                </a:lnTo>
                <a:close/>
                <a:moveTo>
                  <a:pt x="10468541" y="4578183"/>
                </a:moveTo>
                <a:lnTo>
                  <a:pt x="12198534" y="1689080"/>
                </a:lnTo>
                <a:lnTo>
                  <a:pt x="12198534" y="0"/>
                </a:lnTo>
                <a:lnTo>
                  <a:pt x="8646332" y="0"/>
                </a:lnTo>
                <a:close/>
                <a:moveTo>
                  <a:pt x="0" y="6858000"/>
                </a:moveTo>
                <a:lnTo>
                  <a:pt x="2244843" y="6858000"/>
                </a:lnTo>
                <a:lnTo>
                  <a:pt x="1066628" y="2990675"/>
                </a:lnTo>
                <a:lnTo>
                  <a:pt x="0" y="4454176"/>
                </a:lnTo>
                <a:close/>
                <a:moveTo>
                  <a:pt x="11197760" y="6858034"/>
                </a:moveTo>
                <a:lnTo>
                  <a:pt x="12198534" y="6858034"/>
                </a:lnTo>
                <a:lnTo>
                  <a:pt x="12198534" y="2539027"/>
                </a:lnTo>
                <a:lnTo>
                  <a:pt x="10227304" y="5964471"/>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4" name="CuadroTexto 3">
            <a:extLst>
              <a:ext uri="{FF2B5EF4-FFF2-40B4-BE49-F238E27FC236}">
                <a16:creationId xmlns:a16="http://schemas.microsoft.com/office/drawing/2014/main" id="{3C335DC2-10D8-1652-EE41-AECCF0D9AC99}"/>
              </a:ext>
            </a:extLst>
          </p:cNvPr>
          <p:cNvSpPr txBox="1"/>
          <p:nvPr/>
        </p:nvSpPr>
        <p:spPr>
          <a:xfrm>
            <a:off x="2616663" y="428945"/>
            <a:ext cx="6102220" cy="338554"/>
          </a:xfrm>
          <a:prstGeom prst="rect">
            <a:avLst/>
          </a:prstGeom>
          <a:noFill/>
        </p:spPr>
        <p:txBody>
          <a:bodyPr wrap="square">
            <a:spAutoFit/>
          </a:bodyPr>
          <a:lstStyle/>
          <a:p>
            <a:r>
              <a:rPr lang="es-ES" sz="1600" dirty="0">
                <a:solidFill>
                  <a:srgbClr val="660066"/>
                </a:solidFill>
              </a:rPr>
              <a:t>11. Crear las clases necesarias para la PILA DE CLIENTES.</a:t>
            </a:r>
            <a:endParaRPr lang="es-US" sz="1600" dirty="0">
              <a:solidFill>
                <a:srgbClr val="660066"/>
              </a:solidFill>
            </a:endParaRPr>
          </a:p>
        </p:txBody>
      </p:sp>
      <p:sp>
        <p:nvSpPr>
          <p:cNvPr id="9" name="Rectangle 3">
            <a:extLst>
              <a:ext uri="{FF2B5EF4-FFF2-40B4-BE49-F238E27FC236}">
                <a16:creationId xmlns:a16="http://schemas.microsoft.com/office/drawing/2014/main" id="{8DE566D5-2DFE-1DB5-259C-E9F13D1825BD}"/>
              </a:ext>
            </a:extLst>
          </p:cNvPr>
          <p:cNvSpPr>
            <a:spLocks noChangeArrowheads="1"/>
          </p:cNvSpPr>
          <p:nvPr/>
        </p:nvSpPr>
        <p:spPr bwMode="auto">
          <a:xfrm>
            <a:off x="2040158" y="1314075"/>
            <a:ext cx="4970242"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static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void</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main</a:t>
            </a:r>
            <a:r>
              <a:rPr kumimoji="0" lang="es-US" altLang="es-US" sz="900" b="0" i="0" u="none" strike="noStrike" cap="none" normalizeH="0" baseline="0" dirty="0">
                <a:ln>
                  <a:noFill/>
                </a:ln>
                <a:solidFill>
                  <a:srgbClr val="FFC66D"/>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err="1">
                <a:ln>
                  <a:noFill/>
                </a:ln>
                <a:solidFill>
                  <a:srgbClr val="A9B7C6"/>
                </a:solidFill>
                <a:effectLst/>
                <a:latin typeface="JetBrains Mono"/>
              </a:rPr>
              <a:t>String</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args</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Cliente c1 = </a:t>
            </a:r>
            <a:r>
              <a:rPr kumimoji="0" lang="es-US" altLang="es-US" sz="900" b="0" i="0" u="none" strike="noStrike" cap="none" normalizeH="0" baseline="0" dirty="0">
                <a:ln>
                  <a:noFill/>
                </a:ln>
                <a:solidFill>
                  <a:srgbClr val="CC7832"/>
                </a:solidFill>
                <a:effectLst/>
                <a:latin typeface="JetBrains Mono"/>
              </a:rPr>
              <a:t>new </a:t>
            </a:r>
            <a:r>
              <a:rPr kumimoji="0" lang="es-US" altLang="es-US" sz="900" b="0" i="0" u="none" strike="noStrike" cap="none" normalizeH="0" baseline="0" dirty="0">
                <a:ln>
                  <a:noFill/>
                </a:ln>
                <a:solidFill>
                  <a:srgbClr val="A9B7C6"/>
                </a:solidFill>
                <a:effectLst/>
                <a:latin typeface="JetBrains Mono"/>
              </a:rPr>
              <a:t>Cliente(</a:t>
            </a:r>
            <a:r>
              <a:rPr kumimoji="0" lang="es-US" altLang="es-US" sz="900" b="0" i="0" u="none" strike="noStrike" cap="none" normalizeH="0" baseline="0" dirty="0">
                <a:ln>
                  <a:noFill/>
                </a:ln>
                <a:solidFill>
                  <a:srgbClr val="6A8759"/>
                </a:solidFill>
                <a:effectLst/>
                <a:latin typeface="JetBrains Mono"/>
              </a:rPr>
              <a:t>"Carlos"</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"Mamani"</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897BB"/>
                </a:solidFill>
                <a:effectLst/>
                <a:latin typeface="JetBrains Mono"/>
              </a:rPr>
              <a:t>37</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"Calle </a:t>
            </a:r>
            <a:r>
              <a:rPr kumimoji="0" lang="es-US" altLang="es-US" sz="900" b="0" i="0" u="none" strike="noStrike" cap="none" normalizeH="0" baseline="0" dirty="0" err="1">
                <a:ln>
                  <a:noFill/>
                </a:ln>
                <a:solidFill>
                  <a:srgbClr val="6A8759"/>
                </a:solidFill>
                <a:effectLst/>
                <a:latin typeface="JetBrains Mono"/>
              </a:rPr>
              <a:t>victor</a:t>
            </a:r>
            <a:r>
              <a:rPr kumimoji="0" lang="es-US" altLang="es-US" sz="900" b="0" i="0" u="none" strike="noStrike" cap="none" normalizeH="0" baseline="0" dirty="0">
                <a:ln>
                  <a:noFill/>
                </a:ln>
                <a:solidFill>
                  <a:srgbClr val="6A8759"/>
                </a:solidFill>
                <a:effectLst/>
                <a:latin typeface="JetBrains Mono"/>
              </a:rPr>
              <a:t> cueva"</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err="1">
                <a:ln>
                  <a:noFill/>
                </a:ln>
                <a:solidFill>
                  <a:srgbClr val="6A8759"/>
                </a:solidFill>
                <a:effectLst/>
                <a:latin typeface="JetBrains Mono"/>
              </a:rPr>
              <a:t>Maculino</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Cliente c2 = </a:t>
            </a:r>
            <a:r>
              <a:rPr kumimoji="0" lang="es-US" altLang="es-US" sz="900" b="0" i="0" u="none" strike="noStrike" cap="none" normalizeH="0" baseline="0" dirty="0">
                <a:ln>
                  <a:noFill/>
                </a:ln>
                <a:solidFill>
                  <a:srgbClr val="CC7832"/>
                </a:solidFill>
                <a:effectLst/>
                <a:latin typeface="JetBrains Mono"/>
              </a:rPr>
              <a:t>new </a:t>
            </a:r>
            <a:r>
              <a:rPr kumimoji="0" lang="es-US" altLang="es-US" sz="900" b="0" i="0" u="none" strike="noStrike" cap="none" normalizeH="0" baseline="0" dirty="0">
                <a:ln>
                  <a:noFill/>
                </a:ln>
                <a:solidFill>
                  <a:srgbClr val="A9B7C6"/>
                </a:solidFill>
                <a:effectLst/>
                <a:latin typeface="JetBrains Mono"/>
              </a:rPr>
              <a:t>Cliente(</a:t>
            </a:r>
            <a:r>
              <a:rPr kumimoji="0" lang="es-US" altLang="es-US" sz="900" b="0" i="0" u="none" strike="noStrike" cap="none" normalizeH="0" baseline="0" dirty="0">
                <a:ln>
                  <a:noFill/>
                </a:ln>
                <a:solidFill>
                  <a:srgbClr val="6A8759"/>
                </a:solidFill>
                <a:effectLst/>
                <a:latin typeface="JetBrains Mono"/>
              </a:rPr>
              <a:t>"Juan"</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err="1">
                <a:ln>
                  <a:noFill/>
                </a:ln>
                <a:solidFill>
                  <a:srgbClr val="6A8759"/>
                </a:solidFill>
                <a:effectLst/>
                <a:latin typeface="JetBrains Mono"/>
              </a:rPr>
              <a:t>guarnizo</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897BB"/>
                </a:solidFill>
                <a:effectLst/>
                <a:latin typeface="JetBrains Mono"/>
              </a:rPr>
              <a:t>21</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"calle 2"</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err="1">
                <a:ln>
                  <a:noFill/>
                </a:ln>
                <a:solidFill>
                  <a:srgbClr val="6A8759"/>
                </a:solidFill>
                <a:effectLst/>
                <a:latin typeface="JetBrains Mono"/>
              </a:rPr>
              <a:t>Maculino</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Cliente c3 = </a:t>
            </a:r>
            <a:r>
              <a:rPr kumimoji="0" lang="es-US" altLang="es-US" sz="900" b="0" i="0" u="none" strike="noStrike" cap="none" normalizeH="0" baseline="0" dirty="0">
                <a:ln>
                  <a:noFill/>
                </a:ln>
                <a:solidFill>
                  <a:srgbClr val="CC7832"/>
                </a:solidFill>
                <a:effectLst/>
                <a:latin typeface="JetBrains Mono"/>
              </a:rPr>
              <a:t>new </a:t>
            </a:r>
            <a:r>
              <a:rPr kumimoji="0" lang="es-US" altLang="es-US" sz="900" b="0" i="0" u="none" strike="noStrike" cap="none" normalizeH="0" baseline="0" dirty="0">
                <a:ln>
                  <a:noFill/>
                </a:ln>
                <a:solidFill>
                  <a:srgbClr val="A9B7C6"/>
                </a:solidFill>
                <a:effectLst/>
                <a:latin typeface="JetBrains Mono"/>
              </a:rPr>
              <a:t>Cliente(</a:t>
            </a:r>
            <a:r>
              <a:rPr kumimoji="0" lang="es-US" altLang="es-US" sz="900" b="0" i="0" u="none" strike="noStrike" cap="none" normalizeH="0" baseline="0" dirty="0">
                <a:ln>
                  <a:noFill/>
                </a:ln>
                <a:solidFill>
                  <a:srgbClr val="6A8759"/>
                </a:solidFill>
                <a:effectLst/>
                <a:latin typeface="JetBrains Mono"/>
              </a:rPr>
              <a:t>"Rodrigo"</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"cruz"</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897BB"/>
                </a:solidFill>
                <a:effectLst/>
                <a:latin typeface="JetBrains Mono"/>
              </a:rPr>
              <a:t>26</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"Calle </a:t>
            </a:r>
            <a:r>
              <a:rPr kumimoji="0" lang="es-US" altLang="es-US" sz="900" b="0" i="0" u="none" strike="noStrike" cap="none" normalizeH="0" baseline="0" dirty="0" err="1">
                <a:ln>
                  <a:noFill/>
                </a:ln>
                <a:solidFill>
                  <a:srgbClr val="6A8759"/>
                </a:solidFill>
                <a:effectLst/>
                <a:latin typeface="JetBrains Mono"/>
              </a:rPr>
              <a:t>josearmando</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err="1">
                <a:ln>
                  <a:noFill/>
                </a:ln>
                <a:solidFill>
                  <a:srgbClr val="6A8759"/>
                </a:solidFill>
                <a:effectLst/>
                <a:latin typeface="JetBrains Mono"/>
              </a:rPr>
              <a:t>Maculino</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Cliente c4 = </a:t>
            </a:r>
            <a:r>
              <a:rPr kumimoji="0" lang="es-US" altLang="es-US" sz="900" b="0" i="0" u="none" strike="noStrike" cap="none" normalizeH="0" baseline="0" dirty="0">
                <a:ln>
                  <a:noFill/>
                </a:ln>
                <a:solidFill>
                  <a:srgbClr val="CC7832"/>
                </a:solidFill>
                <a:effectLst/>
                <a:latin typeface="JetBrains Mono"/>
              </a:rPr>
              <a:t>new </a:t>
            </a:r>
            <a:r>
              <a:rPr kumimoji="0" lang="es-US" altLang="es-US" sz="900" b="0" i="0" u="none" strike="noStrike" cap="none" normalizeH="0" baseline="0" dirty="0">
                <a:ln>
                  <a:noFill/>
                </a:ln>
                <a:solidFill>
                  <a:srgbClr val="A9B7C6"/>
                </a:solidFill>
                <a:effectLst/>
                <a:latin typeface="JetBrains Mono"/>
              </a:rPr>
              <a:t>Cliente(</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err="1">
                <a:ln>
                  <a:noFill/>
                </a:ln>
                <a:solidFill>
                  <a:srgbClr val="6A8759"/>
                </a:solidFill>
                <a:effectLst/>
                <a:latin typeface="JetBrains Mono"/>
              </a:rPr>
              <a:t>karlie</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err="1">
                <a:ln>
                  <a:noFill/>
                </a:ln>
                <a:solidFill>
                  <a:srgbClr val="6A8759"/>
                </a:solidFill>
                <a:effectLst/>
                <a:latin typeface="JetBrains Mono"/>
              </a:rPr>
              <a:t>quispe</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897BB"/>
                </a:solidFill>
                <a:effectLst/>
                <a:latin typeface="JetBrains Mono"/>
              </a:rPr>
              <a:t>19</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"Calle los </a:t>
            </a:r>
            <a:r>
              <a:rPr kumimoji="0" lang="es-US" altLang="es-US" sz="900" b="0" i="0" u="none" strike="noStrike" cap="none" normalizeH="0" baseline="0" dirty="0" err="1">
                <a:ln>
                  <a:noFill/>
                </a:ln>
                <a:solidFill>
                  <a:srgbClr val="6A8759"/>
                </a:solidFill>
                <a:effectLst/>
                <a:latin typeface="JetBrains Mono"/>
              </a:rPr>
              <a:t>angeles</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"femenino"</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Cliente c5 = </a:t>
            </a:r>
            <a:r>
              <a:rPr kumimoji="0" lang="es-US" altLang="es-US" sz="900" b="0" i="0" u="none" strike="noStrike" cap="none" normalizeH="0" baseline="0" dirty="0">
                <a:ln>
                  <a:noFill/>
                </a:ln>
                <a:solidFill>
                  <a:srgbClr val="CC7832"/>
                </a:solidFill>
                <a:effectLst/>
                <a:latin typeface="JetBrains Mono"/>
              </a:rPr>
              <a:t>new </a:t>
            </a:r>
            <a:r>
              <a:rPr kumimoji="0" lang="es-US" altLang="es-US" sz="900" b="0" i="0" u="none" strike="noStrike" cap="none" normalizeH="0" baseline="0" dirty="0">
                <a:ln>
                  <a:noFill/>
                </a:ln>
                <a:solidFill>
                  <a:srgbClr val="A9B7C6"/>
                </a:solidFill>
                <a:effectLst/>
                <a:latin typeface="JetBrains Mono"/>
              </a:rPr>
              <a:t>Cliente(</a:t>
            </a:r>
            <a:r>
              <a:rPr kumimoji="0" lang="es-US" altLang="es-US" sz="900" b="0" i="0" u="none" strike="noStrike" cap="none" normalizeH="0" baseline="0" dirty="0">
                <a:ln>
                  <a:noFill/>
                </a:ln>
                <a:solidFill>
                  <a:srgbClr val="6A8759"/>
                </a:solidFill>
                <a:effectLst/>
                <a:latin typeface="JetBrains Mono"/>
              </a:rPr>
              <a:t>"carla"</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"flores"</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897BB"/>
                </a:solidFill>
                <a:effectLst/>
                <a:latin typeface="JetBrains Mono"/>
              </a:rPr>
              <a:t>25</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"Calle </a:t>
            </a:r>
            <a:r>
              <a:rPr kumimoji="0" lang="es-US" altLang="es-US" sz="900" b="0" i="0" u="none" strike="noStrike" cap="none" normalizeH="0" baseline="0" dirty="0" err="1">
                <a:ln>
                  <a:noFill/>
                </a:ln>
                <a:solidFill>
                  <a:srgbClr val="6A8759"/>
                </a:solidFill>
                <a:effectLst/>
                <a:latin typeface="JetBrains Mono"/>
              </a:rPr>
              <a:t>cruze</a:t>
            </a:r>
            <a:r>
              <a:rPr kumimoji="0" lang="es-US" altLang="es-US" sz="900" b="0" i="0" u="none" strike="noStrike" cap="none" normalizeH="0" baseline="0" dirty="0">
                <a:ln>
                  <a:noFill/>
                </a:ln>
                <a:solidFill>
                  <a:srgbClr val="6A8759"/>
                </a:solidFill>
                <a:effectLst/>
                <a:latin typeface="JetBrains Mono"/>
              </a:rPr>
              <a:t> </a:t>
            </a:r>
            <a:r>
              <a:rPr kumimoji="0" lang="es-US" altLang="es-US" sz="900" b="0" i="0" u="none" strike="noStrike" cap="none" normalizeH="0" baseline="0" dirty="0" err="1">
                <a:ln>
                  <a:noFill/>
                </a:ln>
                <a:solidFill>
                  <a:srgbClr val="6A8759"/>
                </a:solidFill>
                <a:effectLst/>
                <a:latin typeface="JetBrains Mono"/>
              </a:rPr>
              <a:t>viacha</a:t>
            </a:r>
            <a:r>
              <a:rPr kumimoji="0" lang="es-US" altLang="es-US" sz="900" b="0" i="0" u="none" strike="noStrike" cap="none" normalizeH="0" baseline="0" dirty="0">
                <a:ln>
                  <a:noFill/>
                </a:ln>
                <a:solidFill>
                  <a:srgbClr val="6A8759"/>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"femenino"</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s-US" altLang="es-US" sz="900" dirty="0">
                <a:solidFill>
                  <a:srgbClr val="CC7832"/>
                </a:solidFill>
                <a:latin typeface="JetBrains Mono"/>
              </a:rPr>
              <a:t>}</a:t>
            </a:r>
            <a:endParaRPr kumimoji="0" lang="es-US" altLang="es-US" sz="1800" b="0" i="0" u="none" strike="noStrike" cap="none" normalizeH="0" baseline="0" dirty="0">
              <a:ln>
                <a:noFill/>
              </a:ln>
              <a:solidFill>
                <a:schemeClr val="tx1"/>
              </a:solidFill>
              <a:effectLst/>
              <a:latin typeface="Arial" panose="020B0604020202020204" pitchFamily="34" charset="0"/>
            </a:endParaRPr>
          </a:p>
        </p:txBody>
      </p:sp>
      <p:pic>
        <p:nvPicPr>
          <p:cNvPr id="11" name="Imagen 10" descr="Texto&#10;&#10;Descripción generada automáticamente">
            <a:extLst>
              <a:ext uri="{FF2B5EF4-FFF2-40B4-BE49-F238E27FC236}">
                <a16:creationId xmlns:a16="http://schemas.microsoft.com/office/drawing/2014/main" id="{4D691282-D58A-22D4-8A1E-ADEE47674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9466" y="296778"/>
            <a:ext cx="2271257" cy="6264407"/>
          </a:xfrm>
          <a:prstGeom prst="rect">
            <a:avLst/>
          </a:prstGeom>
        </p:spPr>
      </p:pic>
    </p:spTree>
    <p:extLst>
      <p:ext uri="{BB962C8B-B14F-4D97-AF65-F5344CB8AC3E}">
        <p14:creationId xmlns:p14="http://schemas.microsoft.com/office/powerpoint/2010/main" val="393692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AutoShape 2">
            <a:extLst>
              <a:ext uri="{FF2B5EF4-FFF2-40B4-BE49-F238E27FC236}">
                <a16:creationId xmlns:a16="http://schemas.microsoft.com/office/drawing/2014/main" id="{04A8BB27-22E1-4DAB-862B-04D63CFA08D3}"/>
              </a:ext>
            </a:extLst>
          </p:cNvPr>
          <p:cNvSpPr>
            <a:spLocks noChangeAspect="1" noChangeArrowheads="1"/>
          </p:cNvSpPr>
          <p:nvPr/>
        </p:nvSpPr>
        <p:spPr bwMode="auto">
          <a:xfrm>
            <a:off x="5943599" y="3276599"/>
            <a:ext cx="2508191" cy="2508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CuadroTexto 9">
            <a:extLst>
              <a:ext uri="{FF2B5EF4-FFF2-40B4-BE49-F238E27FC236}">
                <a16:creationId xmlns:a16="http://schemas.microsoft.com/office/drawing/2014/main" id="{7A15DA1F-AECD-4056-97CB-C6C2DE6D1B28}"/>
              </a:ext>
            </a:extLst>
          </p:cNvPr>
          <p:cNvSpPr txBox="1"/>
          <p:nvPr/>
        </p:nvSpPr>
        <p:spPr>
          <a:xfrm>
            <a:off x="2586443" y="526241"/>
            <a:ext cx="6102626" cy="338554"/>
          </a:xfrm>
          <a:prstGeom prst="rect">
            <a:avLst/>
          </a:prstGeom>
          <a:noFill/>
        </p:spPr>
        <p:txBody>
          <a:bodyPr wrap="square">
            <a:spAutoFit/>
          </a:bodyPr>
          <a:lstStyle/>
          <a:p>
            <a:pPr algn="l"/>
            <a:r>
              <a:rPr lang="es-ES" sz="1600" dirty="0">
                <a:solidFill>
                  <a:srgbClr val="660066"/>
                </a:solidFill>
              </a:rPr>
              <a:t>12.Determinar cuántos CLIENTES son mayores de 20 años.</a:t>
            </a:r>
            <a:endParaRPr lang="es-ES" sz="1600" b="0" i="0" dirty="0">
              <a:solidFill>
                <a:srgbClr val="660066"/>
              </a:solidFill>
              <a:effectLst/>
              <a:latin typeface="+mj-lt"/>
            </a:endParaRPr>
          </a:p>
        </p:txBody>
      </p:sp>
      <p:sp>
        <p:nvSpPr>
          <p:cNvPr id="31" name="Forma libre: forma 30">
            <a:extLst>
              <a:ext uri="{FF2B5EF4-FFF2-40B4-BE49-F238E27FC236}">
                <a16:creationId xmlns:a16="http://schemas.microsoft.com/office/drawing/2014/main" id="{D776B82E-524B-4114-BD00-478E585A169C}"/>
              </a:ext>
            </a:extLst>
          </p:cNvPr>
          <p:cNvSpPr/>
          <p:nvPr/>
        </p:nvSpPr>
        <p:spPr>
          <a:xfrm>
            <a:off x="-1" y="-1"/>
            <a:ext cx="12192000" cy="6858002"/>
          </a:xfrm>
          <a:custGeom>
            <a:avLst/>
            <a:gdLst>
              <a:gd name="connsiteX0" fmla="*/ 430522 w 12192000"/>
              <a:gd name="connsiteY0" fmla="*/ 4041508 h 6858002"/>
              <a:gd name="connsiteX1" fmla="*/ 4960883 w 12192000"/>
              <a:gd name="connsiteY1" fmla="*/ 6858002 h 6858002"/>
              <a:gd name="connsiteX2" fmla="*/ 0 w 12192000"/>
              <a:gd name="connsiteY2" fmla="*/ 6858002 h 6858002"/>
              <a:gd name="connsiteX3" fmla="*/ 0 w 12192000"/>
              <a:gd name="connsiteY3" fmla="*/ 5006085 h 6858002"/>
              <a:gd name="connsiteX4" fmla="*/ 12192000 w 12192000"/>
              <a:gd name="connsiteY4" fmla="*/ 2393146 h 6858002"/>
              <a:gd name="connsiteX5" fmla="*/ 12192000 w 12192000"/>
              <a:gd name="connsiteY5" fmla="*/ 6858000 h 6858002"/>
              <a:gd name="connsiteX6" fmla="*/ 11607735 w 12192000"/>
              <a:gd name="connsiteY6" fmla="*/ 6858000 h 6858002"/>
              <a:gd name="connsiteX7" fmla="*/ 10235598 w 12192000"/>
              <a:gd name="connsiteY7" fmla="*/ 5150010 h 6858002"/>
              <a:gd name="connsiteX8" fmla="*/ 0 w 12192000"/>
              <a:gd name="connsiteY8" fmla="*/ 1 h 6858002"/>
              <a:gd name="connsiteX9" fmla="*/ 4046484 w 12192000"/>
              <a:gd name="connsiteY9" fmla="*/ 1 h 6858002"/>
              <a:gd name="connsiteX10" fmla="*/ 0 w 12192000"/>
              <a:gd name="connsiteY10" fmla="*/ 1177160 h 6858002"/>
              <a:gd name="connsiteX11" fmla="*/ 8451790 w 12192000"/>
              <a:gd name="connsiteY11" fmla="*/ 0 h 6858002"/>
              <a:gd name="connsiteX12" fmla="*/ 12190485 w 12192000"/>
              <a:gd name="connsiteY12" fmla="*/ 0 h 6858002"/>
              <a:gd name="connsiteX13" fmla="*/ 12190485 w 12192000"/>
              <a:gd name="connsiteY13" fmla="*/ 1903246 h 6858002"/>
              <a:gd name="connsiteX14" fmla="*/ 10441413 w 12192000"/>
              <a:gd name="connsiteY14" fmla="*/ 4193628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58002">
                <a:moveTo>
                  <a:pt x="430522" y="4041508"/>
                </a:moveTo>
                <a:lnTo>
                  <a:pt x="4960883" y="6858002"/>
                </a:lnTo>
                <a:lnTo>
                  <a:pt x="0" y="6858002"/>
                </a:lnTo>
                <a:lnTo>
                  <a:pt x="0" y="5006085"/>
                </a:lnTo>
                <a:close/>
                <a:moveTo>
                  <a:pt x="12192000" y="2393146"/>
                </a:moveTo>
                <a:lnTo>
                  <a:pt x="12192000" y="6858000"/>
                </a:lnTo>
                <a:lnTo>
                  <a:pt x="11607735" y="6858000"/>
                </a:lnTo>
                <a:lnTo>
                  <a:pt x="10235598" y="5150010"/>
                </a:lnTo>
                <a:close/>
                <a:moveTo>
                  <a:pt x="0" y="1"/>
                </a:moveTo>
                <a:lnTo>
                  <a:pt x="4046484" y="1"/>
                </a:lnTo>
                <a:lnTo>
                  <a:pt x="0" y="1177160"/>
                </a:lnTo>
                <a:close/>
                <a:moveTo>
                  <a:pt x="8451790" y="0"/>
                </a:moveTo>
                <a:lnTo>
                  <a:pt x="12190485" y="0"/>
                </a:lnTo>
                <a:lnTo>
                  <a:pt x="12190485" y="1903246"/>
                </a:lnTo>
                <a:lnTo>
                  <a:pt x="10441413" y="4193628"/>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2" name="Rectangle 1">
            <a:extLst>
              <a:ext uri="{FF2B5EF4-FFF2-40B4-BE49-F238E27FC236}">
                <a16:creationId xmlns:a16="http://schemas.microsoft.com/office/drawing/2014/main" id="{92BA3C1C-74E8-D517-37D8-FE9953712666}"/>
              </a:ext>
            </a:extLst>
          </p:cNvPr>
          <p:cNvSpPr>
            <a:spLocks noChangeArrowheads="1"/>
          </p:cNvSpPr>
          <p:nvPr/>
        </p:nvSpPr>
        <p:spPr bwMode="auto">
          <a:xfrm>
            <a:off x="3067338" y="1073210"/>
            <a:ext cx="5485110" cy="27238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static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void</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CuantosClienteMayorDeEdad</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err="1">
                <a:ln>
                  <a:noFill/>
                </a:ln>
                <a:solidFill>
                  <a:srgbClr val="A9B7C6"/>
                </a:solidFill>
                <a:effectLst/>
                <a:latin typeface="JetBrains Mono"/>
              </a:rPr>
              <a:t>Pila_Cliente</a:t>
            </a:r>
            <a:r>
              <a:rPr kumimoji="0" lang="es-US" altLang="es-US" sz="900" b="0" i="0" u="none" strike="noStrike" cap="none" normalizeH="0" baseline="0" dirty="0">
                <a:ln>
                  <a:noFill/>
                </a:ln>
                <a:solidFill>
                  <a:srgbClr val="A9B7C6"/>
                </a:solidFill>
                <a:effectLst/>
                <a:latin typeface="JetBrains Mono"/>
              </a:rPr>
              <a:t>  pila</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int</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cantidad)</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Pila_Cliente</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aux</a:t>
            </a:r>
            <a:r>
              <a:rPr kumimoji="0" lang="es-US" altLang="es-US" sz="900" b="0" i="0" u="none" strike="noStrike" cap="none" normalizeH="0" baseline="0" dirty="0">
                <a:ln>
                  <a:noFill/>
                </a:ln>
                <a:solidFill>
                  <a:srgbClr val="A9B7C6"/>
                </a:solidFill>
                <a:effectLst/>
                <a:latin typeface="JetBrains Mono"/>
              </a:rPr>
              <a:t> = </a:t>
            </a:r>
            <a:r>
              <a:rPr kumimoji="0" lang="es-US" altLang="es-US" sz="900" b="0" i="0" u="none" strike="noStrike" cap="none" normalizeH="0" baseline="0" dirty="0">
                <a:ln>
                  <a:noFill/>
                </a:ln>
                <a:solidFill>
                  <a:srgbClr val="CC7832"/>
                </a:solidFill>
                <a:effectLst/>
                <a:latin typeface="JetBrains Mono"/>
              </a:rPr>
              <a:t>new </a:t>
            </a:r>
            <a:r>
              <a:rPr kumimoji="0" lang="es-US" altLang="es-US" sz="900" b="0" i="0" u="none" strike="noStrike" cap="none" normalizeH="0" baseline="0" dirty="0" err="1">
                <a:ln>
                  <a:noFill/>
                </a:ln>
                <a:solidFill>
                  <a:srgbClr val="A9B7C6"/>
                </a:solidFill>
                <a:effectLst/>
                <a:latin typeface="JetBrains Mono"/>
              </a:rPr>
              <a:t>Pila_Cliente</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6897BB"/>
                </a:solidFill>
                <a:effectLst/>
                <a:latin typeface="JetBrains Mono"/>
              </a:rPr>
              <a:t>10</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Cliente </a:t>
            </a:r>
            <a:r>
              <a:rPr kumimoji="0" lang="es-US" altLang="es-US" sz="900" b="0" i="0" u="none" strike="noStrike" cap="none" normalizeH="0" baseline="0" dirty="0" err="1">
                <a:ln>
                  <a:noFill/>
                </a:ln>
                <a:solidFill>
                  <a:srgbClr val="A9B7C6"/>
                </a:solidFill>
                <a:effectLst/>
                <a:latin typeface="JetBrains Mono"/>
              </a:rPr>
              <a:t>Clienteeliminado</a:t>
            </a:r>
            <a:r>
              <a:rPr kumimoji="0" lang="es-US" altLang="es-US" sz="900" b="0" i="0" u="none" strike="noStrike" cap="none" normalizeH="0" baseline="0" dirty="0">
                <a:ln>
                  <a:noFill/>
                </a:ln>
                <a:solidFill>
                  <a:srgbClr val="A9B7C6"/>
                </a:solidFill>
                <a:effectLst/>
                <a:latin typeface="JetBrains Mono"/>
              </a:rPr>
              <a:t> = </a:t>
            </a:r>
            <a:r>
              <a:rPr kumimoji="0" lang="es-US" altLang="es-US" sz="900" b="0" i="0" u="none" strike="noStrike" cap="none" normalizeH="0" baseline="0" dirty="0" err="1">
                <a:ln>
                  <a:noFill/>
                </a:ln>
                <a:solidFill>
                  <a:srgbClr val="CC7832"/>
                </a:solidFill>
                <a:effectLst/>
                <a:latin typeface="JetBrains Mono"/>
              </a:rPr>
              <a:t>null</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int</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mayores = </a:t>
            </a:r>
            <a:r>
              <a:rPr kumimoji="0" lang="es-US" altLang="es-US" sz="900" b="0" i="0" u="none" strike="noStrike" cap="none" normalizeH="0" baseline="0" dirty="0">
                <a:ln>
                  <a:noFill/>
                </a:ln>
                <a:solidFill>
                  <a:srgbClr val="6897BB"/>
                </a:solidFill>
                <a:effectLst/>
                <a:latin typeface="JetBrains Mono"/>
              </a:rPr>
              <a:t>0</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while</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err="1">
                <a:ln>
                  <a:noFill/>
                </a:ln>
                <a:solidFill>
                  <a:srgbClr val="A9B7C6"/>
                </a:solidFill>
                <a:effectLst/>
                <a:latin typeface="JetBrains Mono"/>
              </a:rPr>
              <a:t>pila.esVacio</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Clienteeliminado</a:t>
            </a:r>
            <a:r>
              <a:rPr kumimoji="0" lang="es-US" altLang="es-US" sz="900" b="0" i="0" u="none" strike="noStrike" cap="none" normalizeH="0" baseline="0" dirty="0">
                <a:ln>
                  <a:noFill/>
                </a:ln>
                <a:solidFill>
                  <a:srgbClr val="A9B7C6"/>
                </a:solidFill>
                <a:effectLst/>
                <a:latin typeface="JetBrains Mono"/>
              </a:rPr>
              <a:t> = </a:t>
            </a:r>
            <a:r>
              <a:rPr kumimoji="0" lang="es-US" altLang="es-US" sz="900" b="0" i="0" u="none" strike="noStrike" cap="none" normalizeH="0" baseline="0" dirty="0" err="1">
                <a:ln>
                  <a:noFill/>
                </a:ln>
                <a:solidFill>
                  <a:srgbClr val="A9B7C6"/>
                </a:solidFill>
                <a:effectLst/>
                <a:latin typeface="JetBrains Mono"/>
              </a:rPr>
              <a:t>pila.eliminar</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if</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err="1">
                <a:ln>
                  <a:noFill/>
                </a:ln>
                <a:solidFill>
                  <a:srgbClr val="A9B7C6"/>
                </a:solidFill>
                <a:effectLst/>
                <a:latin typeface="JetBrains Mono"/>
              </a:rPr>
              <a:t>Clienteeliminado.getEdad</a:t>
            </a:r>
            <a:r>
              <a:rPr kumimoji="0" lang="es-US" altLang="es-US" sz="900" b="0" i="0" u="none" strike="noStrike" cap="none" normalizeH="0" baseline="0" dirty="0">
                <a:ln>
                  <a:noFill/>
                </a:ln>
                <a:solidFill>
                  <a:srgbClr val="A9B7C6"/>
                </a:solidFill>
                <a:effectLst/>
                <a:latin typeface="JetBrains Mono"/>
              </a:rPr>
              <a:t>() &gt; cantidad)</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mayores = mayores + </a:t>
            </a:r>
            <a:r>
              <a:rPr kumimoji="0" lang="es-US" altLang="es-US" sz="900" b="0" i="0" u="none" strike="noStrike" cap="none" normalizeH="0" baseline="0" dirty="0">
                <a:ln>
                  <a:noFill/>
                </a:ln>
                <a:solidFill>
                  <a:srgbClr val="6897BB"/>
                </a:solidFill>
                <a:effectLst/>
                <a:latin typeface="JetBrains Mono"/>
              </a:rPr>
              <a:t>1</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aux.adicionar</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err="1">
                <a:ln>
                  <a:noFill/>
                </a:ln>
                <a:solidFill>
                  <a:srgbClr val="A9B7C6"/>
                </a:solidFill>
                <a:effectLst/>
                <a:latin typeface="JetBrains Mono"/>
              </a:rPr>
              <a:t>Clienteeliminado</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pila.vaciar</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err="1">
                <a:ln>
                  <a:noFill/>
                </a:ln>
                <a:solidFill>
                  <a:srgbClr val="A9B7C6"/>
                </a:solidFill>
                <a:effectLst/>
                <a:latin typeface="JetBrains Mono"/>
              </a:rPr>
              <a:t>aux</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System.</a:t>
            </a:r>
            <a:r>
              <a:rPr kumimoji="0" lang="es-US" altLang="es-US" sz="900" b="0" i="1" u="none" strike="noStrike" cap="none" normalizeH="0" baseline="0" dirty="0" err="1">
                <a:ln>
                  <a:noFill/>
                </a:ln>
                <a:solidFill>
                  <a:srgbClr val="9876AA"/>
                </a:solidFill>
                <a:effectLst/>
                <a:latin typeface="JetBrains Mono"/>
              </a:rPr>
              <a:t>out</a:t>
            </a:r>
            <a:r>
              <a:rPr kumimoji="0" lang="es-US" altLang="es-US" sz="900" b="0" i="0" u="none" strike="noStrike" cap="none" normalizeH="0" baseline="0" dirty="0" err="1">
                <a:ln>
                  <a:noFill/>
                </a:ln>
                <a:solidFill>
                  <a:srgbClr val="A9B7C6"/>
                </a:solidFill>
                <a:effectLst/>
                <a:latin typeface="JetBrains Mono"/>
              </a:rPr>
              <a:t>.println</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6A8759"/>
                </a:solidFill>
                <a:effectLst/>
                <a:latin typeface="JetBrains Mono"/>
              </a:rPr>
              <a:t>"Los clientes con la Edad mayor a 20 son: " </a:t>
            </a:r>
            <a:r>
              <a:rPr kumimoji="0" lang="es-US" altLang="es-US" sz="900" b="0" i="0" u="none" strike="noStrike" cap="none" normalizeH="0" baseline="0" dirty="0">
                <a:ln>
                  <a:noFill/>
                </a:ln>
                <a:solidFill>
                  <a:srgbClr val="A9B7C6"/>
                </a:solidFill>
                <a:effectLst/>
                <a:latin typeface="JetBrains Mono"/>
              </a:rPr>
              <a:t>+ mayores)</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A9B7C6"/>
                </a:solidFill>
                <a:effectLst/>
                <a:latin typeface="JetBrains Mono"/>
              </a:rPr>
              <a:t>}</a:t>
            </a:r>
            <a:endParaRPr kumimoji="0" lang="es-US" altLang="es-US" sz="1800" b="0" i="0" u="none" strike="noStrike" cap="none" normalizeH="0" baseline="0" dirty="0">
              <a:ln>
                <a:noFill/>
              </a:ln>
              <a:solidFill>
                <a:schemeClr val="tx1"/>
              </a:solidFill>
              <a:effectLst/>
              <a:latin typeface="Arial" panose="020B0604020202020204" pitchFamily="34" charset="0"/>
            </a:endParaRPr>
          </a:p>
        </p:txBody>
      </p:sp>
      <p:pic>
        <p:nvPicPr>
          <p:cNvPr id="4" name="Imagen 3">
            <a:extLst>
              <a:ext uri="{FF2B5EF4-FFF2-40B4-BE49-F238E27FC236}">
                <a16:creationId xmlns:a16="http://schemas.microsoft.com/office/drawing/2014/main" id="{265D210F-08E5-8E34-886E-BDAA44831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338" y="4594739"/>
            <a:ext cx="3429479" cy="295316"/>
          </a:xfrm>
          <a:prstGeom prst="rect">
            <a:avLst/>
          </a:prstGeom>
        </p:spPr>
      </p:pic>
      <p:sp>
        <p:nvSpPr>
          <p:cNvPr id="6" name="Rectangle 2">
            <a:extLst>
              <a:ext uri="{FF2B5EF4-FFF2-40B4-BE49-F238E27FC236}">
                <a16:creationId xmlns:a16="http://schemas.microsoft.com/office/drawing/2014/main" id="{4694ED8D-B825-B066-0692-C98B6CB0BD32}"/>
              </a:ext>
            </a:extLst>
          </p:cNvPr>
          <p:cNvSpPr>
            <a:spLocks noChangeArrowheads="1"/>
          </p:cNvSpPr>
          <p:nvPr/>
        </p:nvSpPr>
        <p:spPr bwMode="auto">
          <a:xfrm>
            <a:off x="3067338" y="4059804"/>
            <a:ext cx="5672316" cy="2308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US" altLang="es-US" sz="900" b="0" i="1" u="none" strike="noStrike" cap="none" normalizeH="0" baseline="0" dirty="0" err="1">
                <a:ln>
                  <a:noFill/>
                </a:ln>
                <a:solidFill>
                  <a:srgbClr val="A9B7C6"/>
                </a:solidFill>
                <a:effectLst/>
                <a:latin typeface="JetBrains Mono"/>
              </a:rPr>
              <a:t>CuantosClienteMayorDeEdad</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err="1">
                <a:ln>
                  <a:noFill/>
                </a:ln>
                <a:solidFill>
                  <a:srgbClr val="A9B7C6"/>
                </a:solidFill>
                <a:effectLst/>
                <a:latin typeface="JetBrains Mono"/>
              </a:rPr>
              <a:t>Pclientes</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6897BB"/>
                </a:solidFill>
                <a:effectLst/>
                <a:latin typeface="JetBrains Mono"/>
              </a:rPr>
              <a:t>20</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a:t>
            </a:r>
            <a:endParaRPr kumimoji="0" lang="es-US" altLang="es-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7613577"/>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267</TotalTime>
  <Words>684</Words>
  <Application>Microsoft Office PowerPoint</Application>
  <PresentationFormat>Panorámica</PresentationFormat>
  <Paragraphs>48</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Calibri</vt:lpstr>
      <vt:lpstr>Calibri Light</vt:lpstr>
      <vt:lpstr>Harrington</vt:lpstr>
      <vt:lpstr>JetBrains Mono</vt:lpstr>
      <vt:lpstr>SFMono-Regular</vt:lpstr>
      <vt:lpstr>Office Theme</vt:lpstr>
      <vt:lpstr>Procesual  Hito 3</vt:lpstr>
      <vt:lpstr> ¿A que se refiere cuando se habla de ESTRUCTURA DE DATOS?  </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Procesual  Hito 2</dc:title>
  <dc:creator>Cristhian Segura Ulo</dc:creator>
  <cp:lastModifiedBy>Cristhian Segura Ulo</cp:lastModifiedBy>
  <cp:revision>3</cp:revision>
  <dcterms:created xsi:type="dcterms:W3CDTF">2022-04-11T03:58:51Z</dcterms:created>
  <dcterms:modified xsi:type="dcterms:W3CDTF">2022-10-25T00:13:05Z</dcterms:modified>
</cp:coreProperties>
</file>