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A3B"/>
    <a:srgbClr val="502BA9"/>
    <a:srgbClr val="8E227A"/>
    <a:srgbClr val="142A4D"/>
    <a:srgbClr val="3C1A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60"/>
  </p:normalViewPr>
  <p:slideViewPr>
    <p:cSldViewPr snapToGrid="0">
      <p:cViewPr varScale="1">
        <p:scale>
          <a:sx n="119" d="100"/>
          <a:sy n="119"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C01BE2-28D4-4311-BEA6-9698EC24169E}"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105331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C01BE2-28D4-4311-BEA6-9698EC24169E}"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361243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C01BE2-28D4-4311-BEA6-9698EC24169E}"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392223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C01BE2-28D4-4311-BEA6-9698EC24169E}"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139241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C01BE2-28D4-4311-BEA6-9698EC24169E}" type="datetimeFigureOut">
              <a:rPr lang="es-ES" smtClean="0"/>
              <a:t>12/09/2022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15555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C01BE2-28D4-4311-BEA6-9698EC24169E}"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132758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C01BE2-28D4-4311-BEA6-9698EC24169E}" type="datetimeFigureOut">
              <a:rPr lang="es-ES" smtClean="0"/>
              <a:t>12/09/2022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335885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C01BE2-28D4-4311-BEA6-9698EC24169E}" type="datetimeFigureOut">
              <a:rPr lang="es-ES" smtClean="0"/>
              <a:t>12/09/2022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64075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01BE2-28D4-4311-BEA6-9698EC24169E}" type="datetimeFigureOut">
              <a:rPr lang="es-ES" smtClean="0"/>
              <a:t>12/09/2022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270379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C01BE2-28D4-4311-BEA6-9698EC24169E}"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197486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C01BE2-28D4-4311-BEA6-9698EC24169E}" type="datetimeFigureOut">
              <a:rPr lang="es-ES" smtClean="0"/>
              <a:t>12/09/2022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E635A3-B9A0-48F7-9A67-D5DCA7F6F764}" type="slidenum">
              <a:rPr lang="es-ES" smtClean="0"/>
              <a:t>‹Nº›</a:t>
            </a:fld>
            <a:endParaRPr lang="es-ES"/>
          </a:p>
        </p:txBody>
      </p:sp>
    </p:spTree>
    <p:extLst>
      <p:ext uri="{BB962C8B-B14F-4D97-AF65-F5344CB8AC3E}">
        <p14:creationId xmlns:p14="http://schemas.microsoft.com/office/powerpoint/2010/main" val="64181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01BE2-28D4-4311-BEA6-9698EC24169E}" type="datetimeFigureOut">
              <a:rPr lang="es-ES" smtClean="0"/>
              <a:t>12/09/2022</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635A3-B9A0-48F7-9A67-D5DCA7F6F764}" type="slidenum">
              <a:rPr lang="es-ES" smtClean="0"/>
              <a:t>‹Nº›</a:t>
            </a:fld>
            <a:endParaRPr lang="es-ES"/>
          </a:p>
        </p:txBody>
      </p:sp>
    </p:spTree>
    <p:extLst>
      <p:ext uri="{BB962C8B-B14F-4D97-AF65-F5344CB8AC3E}">
        <p14:creationId xmlns:p14="http://schemas.microsoft.com/office/powerpoint/2010/main" val="20165356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jarroba.com/paradigmas-de-programacion/" TargetMode="External"/><Relationship Id="rId4" Type="http://schemas.openxmlformats.org/officeDocument/2006/relationships/hyperlink" Target="http://es.wikipedia.org/wiki/Programaci%C3%B3n_orientada_a_objetos"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manualweb.net/tutorial-java/"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s.wikipedia.org/wiki/Clase_(inform%C3%A1tica)"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09AAB-B924-E227-E472-713477CBD10A}"/>
              </a:ext>
            </a:extLst>
          </p:cNvPr>
          <p:cNvSpPr>
            <a:spLocks noGrp="1"/>
          </p:cNvSpPr>
          <p:nvPr>
            <p:ph type="ctrTitle"/>
          </p:nvPr>
        </p:nvSpPr>
        <p:spPr>
          <a:xfrm>
            <a:off x="6096000" y="3891847"/>
            <a:ext cx="5535963" cy="1216662"/>
          </a:xfrm>
        </p:spPr>
        <p:txBody>
          <a:bodyPr>
            <a:normAutofit fontScale="90000"/>
          </a:bodyPr>
          <a:lstStyle/>
          <a:p>
            <a:r>
              <a:rPr lang="es-ES" dirty="0">
                <a:solidFill>
                  <a:srgbClr val="8E227A"/>
                </a:solidFill>
                <a:latin typeface="Algerian" panose="04020705040A02060702" pitchFamily="82" charset="0"/>
                <a:cs typeface="Aldhabi" panose="01000000000000000000" pitchFamily="2" charset="-78"/>
              </a:rPr>
              <a:t>Estructura de datos</a:t>
            </a:r>
            <a:br>
              <a:rPr lang="es-ES" sz="3300" dirty="0">
                <a:solidFill>
                  <a:srgbClr val="502BA9"/>
                </a:solidFill>
                <a:latin typeface="Algerian" panose="04020705040A02060702" pitchFamily="82" charset="0"/>
                <a:cs typeface="Aldhabi" panose="01000000000000000000" pitchFamily="2" charset="-78"/>
              </a:rPr>
            </a:br>
            <a:r>
              <a:rPr lang="es-ES" sz="3300" dirty="0">
                <a:solidFill>
                  <a:srgbClr val="502BA9"/>
                </a:solidFill>
                <a:latin typeface="Algerian" panose="04020705040A02060702" pitchFamily="82" charset="0"/>
                <a:cs typeface="Aldhabi" panose="01000000000000000000" pitchFamily="2" charset="-78"/>
              </a:rPr>
              <a:t> </a:t>
            </a:r>
            <a:br>
              <a:rPr lang="es-ES" sz="3000" dirty="0"/>
            </a:br>
            <a:r>
              <a:rPr lang="es-ES" sz="3000" dirty="0">
                <a:solidFill>
                  <a:srgbClr val="502BA9"/>
                </a:solidFill>
                <a:latin typeface="Footlight MT Light" panose="0204060206030A020304" pitchFamily="18" charset="0"/>
              </a:rPr>
              <a:t>Hito 2 </a:t>
            </a:r>
            <a:br>
              <a:rPr lang="es-ES" sz="3000" dirty="0"/>
            </a:br>
            <a:br>
              <a:rPr lang="es-ES" sz="3000" dirty="0"/>
            </a:br>
            <a:endParaRPr lang="es-ES" sz="3000" dirty="0"/>
          </a:p>
        </p:txBody>
      </p:sp>
      <p:sp>
        <p:nvSpPr>
          <p:cNvPr id="41" name="Forma libre: forma 40">
            <a:extLst>
              <a:ext uri="{FF2B5EF4-FFF2-40B4-BE49-F238E27FC236}">
                <a16:creationId xmlns:a16="http://schemas.microsoft.com/office/drawing/2014/main" id="{1121197B-93D2-7C31-4BB2-A89C61777F20}"/>
              </a:ext>
            </a:extLst>
          </p:cNvPr>
          <p:cNvSpPr/>
          <p:nvPr/>
        </p:nvSpPr>
        <p:spPr>
          <a:xfrm rot="8128348">
            <a:off x="-654515" y="-3290414"/>
            <a:ext cx="13501031" cy="13438828"/>
          </a:xfrm>
          <a:custGeom>
            <a:avLst/>
            <a:gdLst>
              <a:gd name="connsiteX0" fmla="*/ 9658409 w 13501031"/>
              <a:gd name="connsiteY0" fmla="*/ 7808957 h 13438828"/>
              <a:gd name="connsiteX1" fmla="*/ 9658409 w 13501031"/>
              <a:gd name="connsiteY1" fmla="*/ 6833482 h 13438828"/>
              <a:gd name="connsiteX2" fmla="*/ 10636430 w 13501031"/>
              <a:gd name="connsiteY2" fmla="*/ 6833482 h 13438828"/>
              <a:gd name="connsiteX3" fmla="*/ 10636430 w 13501031"/>
              <a:gd name="connsiteY3" fmla="*/ 7808957 h 13438828"/>
              <a:gd name="connsiteX4" fmla="*/ 2944343 w 13501031"/>
              <a:gd name="connsiteY4" fmla="*/ 1895859 h 13438828"/>
              <a:gd name="connsiteX5" fmla="*/ 4809190 w 13501031"/>
              <a:gd name="connsiteY5" fmla="*/ 0 h 13438828"/>
              <a:gd name="connsiteX6" fmla="*/ 6705049 w 13501031"/>
              <a:gd name="connsiteY6" fmla="*/ 1864847 h 13438828"/>
              <a:gd name="connsiteX7" fmla="*/ 11636184 w 13501031"/>
              <a:gd name="connsiteY7" fmla="*/ 10445522 h 13438828"/>
              <a:gd name="connsiteX8" fmla="*/ 11605172 w 13501031"/>
              <a:gd name="connsiteY8" fmla="*/ 6684816 h 13438828"/>
              <a:gd name="connsiteX9" fmla="*/ 13501031 w 13501031"/>
              <a:gd name="connsiteY9" fmla="*/ 8549663 h 13438828"/>
              <a:gd name="connsiteX10" fmla="*/ 8007206 w 13501031"/>
              <a:gd name="connsiteY10" fmla="*/ 7808957 h 13438828"/>
              <a:gd name="connsiteX11" fmla="*/ 8007205 w 13501031"/>
              <a:gd name="connsiteY11" fmla="*/ 6302707 h 13438828"/>
              <a:gd name="connsiteX12" fmla="*/ 9517386 w 13501031"/>
              <a:gd name="connsiteY12" fmla="*/ 6302706 h 13438828"/>
              <a:gd name="connsiteX13" fmla="*/ 9517386 w 13501031"/>
              <a:gd name="connsiteY13" fmla="*/ 7808957 h 13438828"/>
              <a:gd name="connsiteX14" fmla="*/ 9658409 w 13501031"/>
              <a:gd name="connsiteY14" fmla="*/ 9451411 h 13438828"/>
              <a:gd name="connsiteX15" fmla="*/ 9658409 w 13501031"/>
              <a:gd name="connsiteY15" fmla="*/ 7945161 h 13438828"/>
              <a:gd name="connsiteX16" fmla="*/ 11168590 w 13501031"/>
              <a:gd name="connsiteY16" fmla="*/ 7945161 h 13438828"/>
              <a:gd name="connsiteX17" fmla="*/ 11168589 w 13501031"/>
              <a:gd name="connsiteY17" fmla="*/ 9451411 h 13438828"/>
              <a:gd name="connsiteX18" fmla="*/ 6888162 w 13501031"/>
              <a:gd name="connsiteY18" fmla="*/ 7808957 h 13438828"/>
              <a:gd name="connsiteX19" fmla="*/ 6888162 w 13501031"/>
              <a:gd name="connsiteY19" fmla="*/ 6833483 h 13438828"/>
              <a:gd name="connsiteX20" fmla="*/ 7866183 w 13501031"/>
              <a:gd name="connsiteY20" fmla="*/ 6833483 h 13438828"/>
              <a:gd name="connsiteX21" fmla="*/ 7866183 w 13501031"/>
              <a:gd name="connsiteY21" fmla="*/ 7808956 h 13438828"/>
              <a:gd name="connsiteX22" fmla="*/ 9658409 w 13501031"/>
              <a:gd name="connsiteY22" fmla="*/ 10563090 h 13438828"/>
              <a:gd name="connsiteX23" fmla="*/ 9658409 w 13501031"/>
              <a:gd name="connsiteY23" fmla="*/ 9587616 h 13438828"/>
              <a:gd name="connsiteX24" fmla="*/ 10636430 w 13501031"/>
              <a:gd name="connsiteY24" fmla="*/ 9587615 h 13438828"/>
              <a:gd name="connsiteX25" fmla="*/ 10636430 w 13501031"/>
              <a:gd name="connsiteY25" fmla="*/ 10563091 h 13438828"/>
              <a:gd name="connsiteX26" fmla="*/ 8007206 w 13501031"/>
              <a:gd name="connsiteY26" fmla="*/ 9451411 h 13438828"/>
              <a:gd name="connsiteX27" fmla="*/ 8007206 w 13501031"/>
              <a:gd name="connsiteY27" fmla="*/ 7945161 h 13438828"/>
              <a:gd name="connsiteX28" fmla="*/ 9517386 w 13501031"/>
              <a:gd name="connsiteY28" fmla="*/ 7945162 h 13438828"/>
              <a:gd name="connsiteX29" fmla="*/ 9517386 w 13501031"/>
              <a:gd name="connsiteY29" fmla="*/ 9451411 h 13438828"/>
              <a:gd name="connsiteX30" fmla="*/ 6356001 w 13501031"/>
              <a:gd name="connsiteY30" fmla="*/ 9451411 h 13438828"/>
              <a:gd name="connsiteX31" fmla="*/ 6356001 w 13501031"/>
              <a:gd name="connsiteY31" fmla="*/ 7945161 h 13438828"/>
              <a:gd name="connsiteX32" fmla="*/ 7866182 w 13501031"/>
              <a:gd name="connsiteY32" fmla="*/ 7945161 h 13438828"/>
              <a:gd name="connsiteX33" fmla="*/ 7866182 w 13501031"/>
              <a:gd name="connsiteY33" fmla="*/ 9451411 h 13438828"/>
              <a:gd name="connsiteX34" fmla="*/ 8007206 w 13501031"/>
              <a:gd name="connsiteY34" fmla="*/ 11093865 h 13438828"/>
              <a:gd name="connsiteX35" fmla="*/ 8007206 w 13501031"/>
              <a:gd name="connsiteY35" fmla="*/ 9587615 h 13438828"/>
              <a:gd name="connsiteX36" fmla="*/ 9517386 w 13501031"/>
              <a:gd name="connsiteY36" fmla="*/ 9587615 h 13438828"/>
              <a:gd name="connsiteX37" fmla="*/ 9517385 w 13501031"/>
              <a:gd name="connsiteY37" fmla="*/ 11093866 h 13438828"/>
              <a:gd name="connsiteX38" fmla="*/ 6888161 w 13501031"/>
              <a:gd name="connsiteY38" fmla="*/ 10563090 h 13438828"/>
              <a:gd name="connsiteX39" fmla="*/ 6888161 w 13501031"/>
              <a:gd name="connsiteY39" fmla="*/ 9587615 h 13438828"/>
              <a:gd name="connsiteX40" fmla="*/ 7866181 w 13501031"/>
              <a:gd name="connsiteY40" fmla="*/ 9587616 h 13438828"/>
              <a:gd name="connsiteX41" fmla="*/ 7866182 w 13501031"/>
              <a:gd name="connsiteY41" fmla="*/ 10563090 h 13438828"/>
              <a:gd name="connsiteX42" fmla="*/ 8691843 w 13501031"/>
              <a:gd name="connsiteY42" fmla="*/ 13438828 h 13438828"/>
              <a:gd name="connsiteX43" fmla="*/ 6795984 w 13501031"/>
              <a:gd name="connsiteY43" fmla="*/ 11573981 h 13438828"/>
              <a:gd name="connsiteX44" fmla="*/ 10556690 w 13501031"/>
              <a:gd name="connsiteY44" fmla="*/ 11542969 h 13438828"/>
              <a:gd name="connsiteX45" fmla="*/ 1895858 w 13501031"/>
              <a:gd name="connsiteY45" fmla="*/ 6754012 h 13438828"/>
              <a:gd name="connsiteX46" fmla="*/ 0 w 13501031"/>
              <a:gd name="connsiteY46" fmla="*/ 4889165 h 13438828"/>
              <a:gd name="connsiteX47" fmla="*/ 1864847 w 13501031"/>
              <a:gd name="connsiteY47" fmla="*/ 2993306 h 134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501031" h="13438828">
                <a:moveTo>
                  <a:pt x="9658409" y="7808957"/>
                </a:moveTo>
                <a:lnTo>
                  <a:pt x="9658409" y="6833482"/>
                </a:lnTo>
                <a:lnTo>
                  <a:pt x="10636430" y="6833482"/>
                </a:lnTo>
                <a:lnTo>
                  <a:pt x="10636430" y="7808957"/>
                </a:lnTo>
                <a:close/>
                <a:moveTo>
                  <a:pt x="2944343" y="1895859"/>
                </a:moveTo>
                <a:lnTo>
                  <a:pt x="4809190" y="0"/>
                </a:lnTo>
                <a:lnTo>
                  <a:pt x="6705049" y="1864847"/>
                </a:lnTo>
                <a:close/>
                <a:moveTo>
                  <a:pt x="11636184" y="10445522"/>
                </a:moveTo>
                <a:lnTo>
                  <a:pt x="11605172" y="6684816"/>
                </a:lnTo>
                <a:lnTo>
                  <a:pt x="13501031" y="8549663"/>
                </a:lnTo>
                <a:close/>
                <a:moveTo>
                  <a:pt x="8007206" y="7808957"/>
                </a:moveTo>
                <a:lnTo>
                  <a:pt x="8007205" y="6302707"/>
                </a:lnTo>
                <a:lnTo>
                  <a:pt x="9517386" y="6302706"/>
                </a:lnTo>
                <a:lnTo>
                  <a:pt x="9517386" y="7808957"/>
                </a:lnTo>
                <a:close/>
                <a:moveTo>
                  <a:pt x="9658409" y="9451411"/>
                </a:moveTo>
                <a:lnTo>
                  <a:pt x="9658409" y="7945161"/>
                </a:lnTo>
                <a:lnTo>
                  <a:pt x="11168590" y="7945161"/>
                </a:lnTo>
                <a:lnTo>
                  <a:pt x="11168589" y="9451411"/>
                </a:lnTo>
                <a:close/>
                <a:moveTo>
                  <a:pt x="6888162" y="7808957"/>
                </a:moveTo>
                <a:lnTo>
                  <a:pt x="6888162" y="6833483"/>
                </a:lnTo>
                <a:lnTo>
                  <a:pt x="7866183" y="6833483"/>
                </a:lnTo>
                <a:lnTo>
                  <a:pt x="7866183" y="7808956"/>
                </a:lnTo>
                <a:close/>
                <a:moveTo>
                  <a:pt x="9658409" y="10563090"/>
                </a:moveTo>
                <a:lnTo>
                  <a:pt x="9658409" y="9587616"/>
                </a:lnTo>
                <a:lnTo>
                  <a:pt x="10636430" y="9587615"/>
                </a:lnTo>
                <a:lnTo>
                  <a:pt x="10636430" y="10563091"/>
                </a:lnTo>
                <a:close/>
                <a:moveTo>
                  <a:pt x="8007206" y="9451411"/>
                </a:moveTo>
                <a:lnTo>
                  <a:pt x="8007206" y="7945161"/>
                </a:lnTo>
                <a:lnTo>
                  <a:pt x="9517386" y="7945162"/>
                </a:lnTo>
                <a:lnTo>
                  <a:pt x="9517386" y="9451411"/>
                </a:lnTo>
                <a:close/>
                <a:moveTo>
                  <a:pt x="6356001" y="9451411"/>
                </a:moveTo>
                <a:lnTo>
                  <a:pt x="6356001" y="7945161"/>
                </a:lnTo>
                <a:lnTo>
                  <a:pt x="7866182" y="7945161"/>
                </a:lnTo>
                <a:lnTo>
                  <a:pt x="7866182" y="9451411"/>
                </a:lnTo>
                <a:close/>
                <a:moveTo>
                  <a:pt x="8007206" y="11093865"/>
                </a:moveTo>
                <a:lnTo>
                  <a:pt x="8007206" y="9587615"/>
                </a:lnTo>
                <a:lnTo>
                  <a:pt x="9517386" y="9587615"/>
                </a:lnTo>
                <a:lnTo>
                  <a:pt x="9517385" y="11093866"/>
                </a:lnTo>
                <a:close/>
                <a:moveTo>
                  <a:pt x="6888161" y="10563090"/>
                </a:moveTo>
                <a:lnTo>
                  <a:pt x="6888161" y="9587615"/>
                </a:lnTo>
                <a:lnTo>
                  <a:pt x="7866181" y="9587616"/>
                </a:lnTo>
                <a:lnTo>
                  <a:pt x="7866182" y="10563090"/>
                </a:lnTo>
                <a:close/>
                <a:moveTo>
                  <a:pt x="8691843" y="13438828"/>
                </a:moveTo>
                <a:lnTo>
                  <a:pt x="6795984" y="11573981"/>
                </a:lnTo>
                <a:lnTo>
                  <a:pt x="10556690" y="11542969"/>
                </a:lnTo>
                <a:close/>
                <a:moveTo>
                  <a:pt x="1895858" y="6754012"/>
                </a:moveTo>
                <a:lnTo>
                  <a:pt x="0" y="4889165"/>
                </a:lnTo>
                <a:lnTo>
                  <a:pt x="1864847" y="2993306"/>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Tree>
    <p:extLst>
      <p:ext uri="{BB962C8B-B14F-4D97-AF65-F5344CB8AC3E}">
        <p14:creationId xmlns:p14="http://schemas.microsoft.com/office/powerpoint/2010/main" val="24241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flipV="1">
            <a:off x="0" y="-18777"/>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2356006" y="285802"/>
            <a:ext cx="7678330" cy="6463308"/>
          </a:xfrm>
          <a:prstGeom prst="rect">
            <a:avLst/>
          </a:prstGeom>
          <a:noFill/>
        </p:spPr>
        <p:txBody>
          <a:bodyPr wrap="square">
            <a:spAutoFit/>
          </a:bodyPr>
          <a:lstStyle/>
          <a:p>
            <a:pPr marL="342900" indent="-342900">
              <a:buAutoNum type="arabicPeriod"/>
            </a:pPr>
            <a:r>
              <a:rPr lang="es-ES" dirty="0">
                <a:solidFill>
                  <a:srgbClr val="7A0A3B"/>
                </a:solidFill>
                <a:cs typeface="Times New Roman" panose="02020603050405020304" pitchFamily="18" charset="0"/>
              </a:rPr>
              <a:t>¿A que se refiere cuando se habla de POO?     </a:t>
            </a:r>
          </a:p>
          <a:p>
            <a:r>
              <a:rPr lang="es-ES" b="0" i="0" dirty="0">
                <a:solidFill>
                  <a:srgbClr val="BDC1C6"/>
                </a:solidFill>
                <a:effectLst/>
                <a:latin typeface="arial" panose="020B0604020202020204" pitchFamily="34" charset="0"/>
              </a:rPr>
              <a:t>El modelo orientado a objetos (OO) es una colección de objetos o clases que permite que un programa pueda examinar y manipular elemento de su entorno. Es modelar un problema existente con entidades independientes que interactúan entre sí.</a:t>
            </a:r>
          </a:p>
          <a:p>
            <a:endParaRPr lang="es-ES" dirty="0">
              <a:solidFill>
                <a:srgbClr val="BDC1C6"/>
              </a:solidFill>
              <a:latin typeface="arial" panose="020B0604020202020204" pitchFamily="34" charset="0"/>
            </a:endParaRPr>
          </a:p>
          <a:p>
            <a:r>
              <a:rPr lang="es-ES" dirty="0">
                <a:solidFill>
                  <a:srgbClr val="7A0A3B"/>
                </a:solidFill>
              </a:rPr>
              <a:t>2. ¿Cuáles son los 4 componentes que componen POO?</a:t>
            </a:r>
          </a:p>
          <a:p>
            <a:r>
              <a:rPr lang="es-ES" dirty="0"/>
              <a:t>Son: Abstracción, Encapsulamiento, Modularidad y Jerarquía.</a:t>
            </a:r>
          </a:p>
          <a:p>
            <a:endParaRPr lang="es-ES" dirty="0"/>
          </a:p>
          <a:p>
            <a:r>
              <a:rPr lang="es-ES" dirty="0">
                <a:solidFill>
                  <a:srgbClr val="7A0A3B"/>
                </a:solidFill>
              </a:rPr>
              <a:t>3. ¿Cuáles son los pilares de POO?</a:t>
            </a:r>
          </a:p>
          <a:p>
            <a:r>
              <a:rPr lang="es-ES" dirty="0"/>
              <a:t>Son: Herencia, Polimorfismo, Abstracción y Encapsulamiento.</a:t>
            </a:r>
          </a:p>
          <a:p>
            <a:endParaRPr lang="es-ES" dirty="0">
              <a:solidFill>
                <a:srgbClr val="7A0A3B"/>
              </a:solidFill>
            </a:endParaRPr>
          </a:p>
          <a:p>
            <a:r>
              <a:rPr lang="es-ES" dirty="0">
                <a:solidFill>
                  <a:srgbClr val="7A0A3B"/>
                </a:solidFill>
              </a:rPr>
              <a:t>4. ¿Qué es Encapsulamiento y muestre un ejemplo?</a:t>
            </a:r>
          </a:p>
          <a:p>
            <a:endParaRPr lang="es-ES" dirty="0"/>
          </a:p>
          <a:p>
            <a:pPr algn="just"/>
            <a:r>
              <a:rPr lang="es-ES" b="0" i="0" dirty="0">
                <a:effectLst/>
              </a:rPr>
              <a:t>Decimos que el encapsulamiento en la programación orientada a objetos es cuando limitamos el acceso o damos un acceso restringido de una propiedad a los elementos que necesita un miembro y no a ninguno más. </a:t>
            </a:r>
          </a:p>
          <a:p>
            <a:pPr algn="just"/>
            <a:r>
              <a:rPr lang="es-ES" b="0" i="0" dirty="0">
                <a:effectLst/>
              </a:rPr>
              <a:t>El elemento más común de encapsulamiento son las clases, donde encapsulamos y englobamos tanto métodos como propiedades. </a:t>
            </a:r>
          </a:p>
          <a:p>
            <a:pPr algn="just"/>
            <a:r>
              <a:rPr lang="es-ES" b="0" i="0" dirty="0">
                <a:effectLst/>
              </a:rPr>
              <a:t>Otro ejemplo muy común de encapsulamiento son los </a:t>
            </a:r>
            <a:r>
              <a:rPr lang="es-ES" b="0" i="0" dirty="0" err="1">
                <a:effectLst/>
              </a:rPr>
              <a:t>getters</a:t>
            </a:r>
            <a:r>
              <a:rPr lang="es-ES" b="0" i="0" dirty="0">
                <a:effectLst/>
              </a:rPr>
              <a:t> y </a:t>
            </a:r>
            <a:r>
              <a:rPr lang="es-ES" b="0" i="0" dirty="0" err="1">
                <a:effectLst/>
              </a:rPr>
              <a:t>setters</a:t>
            </a:r>
            <a:r>
              <a:rPr lang="es-ES" b="0" i="0" dirty="0">
                <a:effectLst/>
              </a:rPr>
              <a:t> de las propiedades dentro de una clase. Por defecto nos dan el valor “normal” pero podemos modificarlos para que cambie.</a:t>
            </a:r>
          </a:p>
          <a:p>
            <a:endParaRPr lang="es-ES" dirty="0">
              <a:solidFill>
                <a:srgbClr val="7A0A3B"/>
              </a:solidFill>
            </a:endParaRPr>
          </a:p>
        </p:txBody>
      </p:sp>
    </p:spTree>
    <p:extLst>
      <p:ext uri="{BB962C8B-B14F-4D97-AF65-F5344CB8AC3E}">
        <p14:creationId xmlns:p14="http://schemas.microsoft.com/office/powerpoint/2010/main" val="212596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a:off x="0" y="-18777"/>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3255873" y="594971"/>
            <a:ext cx="6097508" cy="4801314"/>
          </a:xfrm>
          <a:prstGeom prst="rect">
            <a:avLst/>
          </a:prstGeom>
          <a:noFill/>
        </p:spPr>
        <p:txBody>
          <a:bodyPr wrap="square">
            <a:spAutoFit/>
          </a:bodyPr>
          <a:lstStyle/>
          <a:p>
            <a:r>
              <a:rPr lang="es-ES" dirty="0">
                <a:solidFill>
                  <a:srgbClr val="7A0A3B"/>
                </a:solidFill>
              </a:rPr>
              <a:t>5. ¿Qué es Abstracción y muestre un ejemplo?</a:t>
            </a:r>
          </a:p>
          <a:p>
            <a:pPr algn="just"/>
            <a:r>
              <a:rPr lang="es-ES" b="0" i="0" dirty="0">
                <a:effectLst/>
              </a:rPr>
              <a:t>La abstracción es un concepto muy similar al de la encapsulación, con la diferencia principal de que la abstracción nos permite representar el mundo real de una forma mas sencilla. Podríamos definirlo también como la forma de identificar funcionalidades necesarias sin entrar en detalle de lo que estamos haciendo. </a:t>
            </a:r>
          </a:p>
          <a:p>
            <a:pPr algn="just"/>
            <a:r>
              <a:rPr lang="es-ES" b="0" i="0" dirty="0">
                <a:effectLst/>
              </a:rPr>
              <a:t>El ejemplo mas claro es cuando frenamos en el coche, para nosotros, el usuario, es únicamente pisar el freno, pero por detrás el coche realiza una gran cantidad de acciones. También imaginad que en todos los coches el conductor frena de la misma manera, independientemente de si los frenos son de disco o de tambor. Mientras que el coche realiza diferentes acciones.</a:t>
            </a:r>
          </a:p>
          <a:p>
            <a:endParaRPr lang="es-ES" dirty="0">
              <a:solidFill>
                <a:srgbClr val="7A0A3B"/>
              </a:solidFill>
            </a:endParaRPr>
          </a:p>
          <a:p>
            <a:endParaRPr lang="es-ES" dirty="0">
              <a:solidFill>
                <a:srgbClr val="7A0A3B"/>
              </a:solidFill>
            </a:endParaRPr>
          </a:p>
          <a:p>
            <a:endParaRPr lang="es-ES" dirty="0">
              <a:solidFill>
                <a:srgbClr val="7A0A3B"/>
              </a:solidFill>
            </a:endParaRPr>
          </a:p>
        </p:txBody>
      </p:sp>
    </p:spTree>
    <p:extLst>
      <p:ext uri="{BB962C8B-B14F-4D97-AF65-F5344CB8AC3E}">
        <p14:creationId xmlns:p14="http://schemas.microsoft.com/office/powerpoint/2010/main" val="254589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flipH="1" flipV="1">
            <a:off x="0" y="-18777"/>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3334573" y="217799"/>
            <a:ext cx="6097508" cy="369332"/>
          </a:xfrm>
          <a:prstGeom prst="rect">
            <a:avLst/>
          </a:prstGeom>
          <a:noFill/>
        </p:spPr>
        <p:txBody>
          <a:bodyPr wrap="square">
            <a:spAutoFit/>
          </a:bodyPr>
          <a:lstStyle/>
          <a:p>
            <a:pPr marL="342900" indent="-342900">
              <a:buAutoNum type="arabicPeriod"/>
            </a:pPr>
            <a:endParaRPr lang="es-ES" dirty="0">
              <a:solidFill>
                <a:srgbClr val="0070C0"/>
              </a:solidFill>
            </a:endParaRPr>
          </a:p>
        </p:txBody>
      </p:sp>
      <p:sp>
        <p:nvSpPr>
          <p:cNvPr id="6" name="CuadroTexto 5">
            <a:extLst>
              <a:ext uri="{FF2B5EF4-FFF2-40B4-BE49-F238E27FC236}">
                <a16:creationId xmlns:a16="http://schemas.microsoft.com/office/drawing/2014/main" id="{94C64CC7-3D8E-4727-46E4-8B6DE8F203D2}"/>
              </a:ext>
            </a:extLst>
          </p:cNvPr>
          <p:cNvSpPr txBox="1"/>
          <p:nvPr/>
        </p:nvSpPr>
        <p:spPr>
          <a:xfrm>
            <a:off x="2169695" y="695239"/>
            <a:ext cx="7852610" cy="5078313"/>
          </a:xfrm>
          <a:prstGeom prst="rect">
            <a:avLst/>
          </a:prstGeom>
          <a:noFill/>
        </p:spPr>
        <p:txBody>
          <a:bodyPr wrap="square">
            <a:spAutoFit/>
          </a:bodyPr>
          <a:lstStyle/>
          <a:p>
            <a:r>
              <a:rPr lang="es-ES" dirty="0">
                <a:solidFill>
                  <a:srgbClr val="7A0A3B"/>
                </a:solidFill>
              </a:rPr>
              <a:t>6. ¿Que es Herencia y muestre un ejemplo?</a:t>
            </a:r>
          </a:p>
          <a:p>
            <a:endParaRPr lang="es-ES" dirty="0">
              <a:solidFill>
                <a:srgbClr val="7A0A3B"/>
              </a:solidFill>
            </a:endParaRPr>
          </a:p>
          <a:p>
            <a:r>
              <a:rPr lang="es-ES" b="1" i="1" dirty="0">
                <a:effectLst/>
              </a:rPr>
              <a:t>La Herencia</a:t>
            </a:r>
            <a:r>
              <a:rPr lang="es-ES" b="0" i="0" dirty="0">
                <a:effectLst/>
              </a:rPr>
              <a:t> es uno de los 4 pilares de la programación orientada a objetos (</a:t>
            </a:r>
            <a:r>
              <a:rPr lang="es-ES" b="0" i="0" u="none" strike="noStrike" dirty="0">
                <a:effectLst/>
                <a:hlinkClick r:id="rId4">
                  <a:extLst>
                    <a:ext uri="{A12FA001-AC4F-418D-AE19-62706E023703}">
                      <ahyp:hlinkClr xmlns:ahyp="http://schemas.microsoft.com/office/drawing/2018/hyperlinkcolor" val="tx"/>
                    </a:ext>
                  </a:extLst>
                </a:hlinkClick>
              </a:rPr>
              <a:t>POO</a:t>
            </a:r>
            <a:r>
              <a:rPr lang="es-ES" b="0" i="0" dirty="0">
                <a:effectLst/>
              </a:rPr>
              <a:t>) junto con la </a:t>
            </a:r>
            <a:r>
              <a:rPr lang="es-ES" b="1" i="1" dirty="0">
                <a:effectLst/>
              </a:rPr>
              <a:t>Abstracción</a:t>
            </a:r>
            <a:r>
              <a:rPr lang="es-ES" b="0" i="0" dirty="0">
                <a:effectLst/>
              </a:rPr>
              <a:t>, </a:t>
            </a:r>
            <a:r>
              <a:rPr lang="es-ES" b="1" i="1" dirty="0">
                <a:effectLst/>
              </a:rPr>
              <a:t>Encapsulación</a:t>
            </a:r>
            <a:r>
              <a:rPr lang="es-ES" b="0" i="0" dirty="0">
                <a:effectLst/>
              </a:rPr>
              <a:t> y </a:t>
            </a:r>
            <a:r>
              <a:rPr lang="es-ES" b="1" i="1" dirty="0">
                <a:effectLst/>
              </a:rPr>
              <a:t>Polimorfismo</a:t>
            </a:r>
            <a:r>
              <a:rPr lang="es-ES" b="0" i="0" dirty="0">
                <a:effectLst/>
              </a:rPr>
              <a:t>. Al principio cuesta un poco entender estos conceptos característicos del paradigma de la POO porque solemos venir de otro paradigma de programación como el paradigma de la programación estructurada (ver la </a:t>
            </a:r>
            <a:r>
              <a:rPr lang="es-ES" b="0" i="0" dirty="0" err="1">
                <a:effectLst/>
              </a:rPr>
              <a:t>entrada"</a:t>
            </a:r>
            <a:r>
              <a:rPr lang="es-ES" b="0" i="0" u="none" strike="noStrike" dirty="0" err="1">
                <a:effectLst/>
                <a:hlinkClick r:id="rId5">
                  <a:extLst>
                    <a:ext uri="{A12FA001-AC4F-418D-AE19-62706E023703}">
                      <ahyp:hlinkClr xmlns:ahyp="http://schemas.microsoft.com/office/drawing/2018/hyperlinkcolor" val="tx"/>
                    </a:ext>
                  </a:extLst>
                </a:hlinkClick>
              </a:rPr>
              <a:t>Paradigmas</a:t>
            </a:r>
            <a:r>
              <a:rPr lang="es-ES" b="0" i="0" u="none" strike="noStrike" dirty="0">
                <a:effectLst/>
                <a:hlinkClick r:id="rId5">
                  <a:extLst>
                    <a:ext uri="{A12FA001-AC4F-418D-AE19-62706E023703}">
                      <ahyp:hlinkClr xmlns:ahyp="http://schemas.microsoft.com/office/drawing/2018/hyperlinkcolor" val="tx"/>
                    </a:ext>
                  </a:extLst>
                </a:hlinkClick>
              </a:rPr>
              <a:t> de Programación</a:t>
            </a:r>
            <a:r>
              <a:rPr lang="es-ES" b="0" i="0" dirty="0">
                <a:effectLst/>
              </a:rPr>
              <a:t>), pero se ha de decir que la complejidad está en entender este nuevo paradigma y no en otra cosa</a:t>
            </a:r>
          </a:p>
          <a:p>
            <a:endParaRPr lang="es-ES" dirty="0"/>
          </a:p>
          <a:p>
            <a:r>
              <a:rPr lang="es-ES" b="0" i="0" dirty="0">
                <a:effectLst/>
              </a:rPr>
              <a:t>El ejemplo que proponemos es un caso en el que vamos a simular el comportamiento que tendrían los diferentes integrantes de la selección española de futbol; tanto los Futbolistas como el cuerpo técnico (Entrenadores, Masajistas, </a:t>
            </a:r>
            <a:r>
              <a:rPr lang="es-ES" b="0" i="0" dirty="0" err="1">
                <a:effectLst/>
              </a:rPr>
              <a:t>etc</a:t>
            </a:r>
            <a:r>
              <a:rPr lang="es-ES" b="0" i="0" dirty="0">
                <a:effectLst/>
              </a:rPr>
              <a:t>…). Para simular este comportamiento vamos a definir tres clases que van a representaran a objetos Futbolista, Entrenador y Masajista. De cada unos de ellos vamos a necesitar algunos datos que reflejaremos en los </a:t>
            </a:r>
            <a:r>
              <a:rPr lang="es-ES" b="1" i="1" dirty="0">
                <a:effectLst/>
              </a:rPr>
              <a:t>atributos</a:t>
            </a:r>
            <a:r>
              <a:rPr lang="es-ES" b="0" i="0" dirty="0">
                <a:effectLst/>
              </a:rPr>
              <a:t> y una serie de acciones que reflejaremos en sus </a:t>
            </a:r>
            <a:r>
              <a:rPr lang="es-ES" b="1" i="1" dirty="0">
                <a:effectLst/>
              </a:rPr>
              <a:t>métodos</a:t>
            </a:r>
            <a:r>
              <a:rPr lang="es-ES" b="0" i="0" dirty="0">
                <a:effectLst/>
              </a:rPr>
              <a:t>. Estos atributos y métodos los mostramos en el siguiente diagrama de clases:</a:t>
            </a:r>
            <a:endParaRPr lang="es-ES" dirty="0"/>
          </a:p>
        </p:txBody>
      </p:sp>
    </p:spTree>
    <p:extLst>
      <p:ext uri="{BB962C8B-B14F-4D97-AF65-F5344CB8AC3E}">
        <p14:creationId xmlns:p14="http://schemas.microsoft.com/office/powerpoint/2010/main" val="65128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flipH="1">
            <a:off x="0" y="-18777"/>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3682497" y="1258494"/>
            <a:ext cx="6097508" cy="369332"/>
          </a:xfrm>
          <a:prstGeom prst="rect">
            <a:avLst/>
          </a:prstGeom>
          <a:noFill/>
        </p:spPr>
        <p:txBody>
          <a:bodyPr wrap="square">
            <a:spAutoFit/>
          </a:bodyPr>
          <a:lstStyle/>
          <a:p>
            <a:r>
              <a:rPr lang="es-ES" dirty="0">
                <a:solidFill>
                  <a:srgbClr val="0070C0"/>
                </a:solidFill>
              </a:rPr>
              <a:t> </a:t>
            </a:r>
          </a:p>
        </p:txBody>
      </p:sp>
      <p:sp>
        <p:nvSpPr>
          <p:cNvPr id="6" name="CuadroTexto 5">
            <a:extLst>
              <a:ext uri="{FF2B5EF4-FFF2-40B4-BE49-F238E27FC236}">
                <a16:creationId xmlns:a16="http://schemas.microsoft.com/office/drawing/2014/main" id="{03AE711D-E8CF-53D9-3559-E770948D39DA}"/>
              </a:ext>
            </a:extLst>
          </p:cNvPr>
          <p:cNvSpPr txBox="1"/>
          <p:nvPr/>
        </p:nvSpPr>
        <p:spPr>
          <a:xfrm>
            <a:off x="2533899" y="454383"/>
            <a:ext cx="7246106" cy="2862322"/>
          </a:xfrm>
          <a:prstGeom prst="rect">
            <a:avLst/>
          </a:prstGeom>
          <a:noFill/>
        </p:spPr>
        <p:txBody>
          <a:bodyPr wrap="square">
            <a:spAutoFit/>
          </a:bodyPr>
          <a:lstStyle/>
          <a:p>
            <a:r>
              <a:rPr lang="es-ES" dirty="0">
                <a:solidFill>
                  <a:srgbClr val="7A0A3B"/>
                </a:solidFill>
              </a:rPr>
              <a:t>7. ¿Qué es Polimorfismo y muestre un ejemplo?</a:t>
            </a:r>
          </a:p>
          <a:p>
            <a:r>
              <a:rPr lang="es-ES" b="0" i="0" dirty="0">
                <a:effectLst/>
              </a:rPr>
              <a:t>En </a:t>
            </a:r>
            <a:r>
              <a:rPr lang="es-ES" b="1" i="0" dirty="0">
                <a:effectLst/>
              </a:rPr>
              <a:t>programación orientada a objetos</a:t>
            </a:r>
            <a:r>
              <a:rPr lang="es-ES" b="0" i="0" dirty="0">
                <a:effectLst/>
              </a:rPr>
              <a:t>, polimorfismo es la capacidad que tienen los objetos de una clase en ofrecer respuesta distinta e independiente en función de los parámetros (diferentes implementaciones) utilizados durante su invocación.</a:t>
            </a:r>
          </a:p>
          <a:p>
            <a:r>
              <a:rPr lang="es-ES" b="0" i="0" dirty="0">
                <a:effectLst/>
              </a:rPr>
              <a:t>Un ejemplo clásico de </a:t>
            </a:r>
            <a:r>
              <a:rPr lang="es-ES" b="1" i="0" dirty="0" err="1">
                <a:effectLst/>
              </a:rPr>
              <a:t>poliformismo</a:t>
            </a:r>
            <a:r>
              <a:rPr lang="es-ES" b="0" i="0" dirty="0">
                <a:effectLst/>
              </a:rPr>
              <a:t> es el siguiente. Podemos crear dos clases distintas: Gato y Perro, que heredan de la superclase Animal. La clase Animal tiene el método abstracto </a:t>
            </a:r>
            <a:r>
              <a:rPr lang="es-ES" b="0" i="0" dirty="0" err="1">
                <a:effectLst/>
              </a:rPr>
              <a:t>makesound</a:t>
            </a:r>
            <a:r>
              <a:rPr lang="es-ES" b="0" i="0" dirty="0">
                <a:effectLst/>
              </a:rPr>
              <a:t>() que se implementa de forma distinta en cada una de las subclases (gatos y perros suenan de forma distinta).</a:t>
            </a:r>
            <a:endParaRPr lang="es-ES" dirty="0"/>
          </a:p>
        </p:txBody>
      </p:sp>
      <p:sp>
        <p:nvSpPr>
          <p:cNvPr id="3" name="CuadroTexto 2">
            <a:extLst>
              <a:ext uri="{FF2B5EF4-FFF2-40B4-BE49-F238E27FC236}">
                <a16:creationId xmlns:a16="http://schemas.microsoft.com/office/drawing/2014/main" id="{703A55DA-8DEF-5477-9DE2-10A9C330B9E0}"/>
              </a:ext>
            </a:extLst>
          </p:cNvPr>
          <p:cNvSpPr txBox="1"/>
          <p:nvPr/>
        </p:nvSpPr>
        <p:spPr>
          <a:xfrm>
            <a:off x="2533899" y="3693694"/>
            <a:ext cx="6096000" cy="1754326"/>
          </a:xfrm>
          <a:prstGeom prst="rect">
            <a:avLst/>
          </a:prstGeom>
          <a:noFill/>
        </p:spPr>
        <p:txBody>
          <a:bodyPr wrap="square">
            <a:spAutoFit/>
          </a:bodyPr>
          <a:lstStyle/>
          <a:p>
            <a:r>
              <a:rPr lang="es-ES" dirty="0">
                <a:solidFill>
                  <a:srgbClr val="7A0A3B"/>
                </a:solidFill>
              </a:rPr>
              <a:t>8. Que es un ARRAY?</a:t>
            </a:r>
          </a:p>
          <a:p>
            <a:r>
              <a:rPr lang="es-ES" b="0" i="0" dirty="0">
                <a:effectLst/>
              </a:rPr>
              <a:t>Un array </a:t>
            </a:r>
            <a:r>
              <a:rPr lang="es-ES" b="0" i="0" u="none" strike="noStrike" dirty="0">
                <a:effectLst/>
                <a:hlinkClick r:id="rId4">
                  <a:extLst>
                    <a:ext uri="{A12FA001-AC4F-418D-AE19-62706E023703}">
                      <ahyp:hlinkClr xmlns:ahyp="http://schemas.microsoft.com/office/drawing/2018/hyperlinkcolor" val="tx"/>
                    </a:ext>
                  </a:extLst>
                </a:hlinkClick>
              </a:rPr>
              <a:t>Java</a:t>
            </a:r>
            <a:r>
              <a:rPr lang="es-ES" b="0" i="0" dirty="0">
                <a:effectLst/>
              </a:rPr>
              <a:t> es una estructura de datos que nos permite almacenar una ristra de datos de un mismo tipo. El tamaño de los </a:t>
            </a:r>
            <a:r>
              <a:rPr lang="es-ES" b="0" i="0" dirty="0" err="1">
                <a:effectLst/>
              </a:rPr>
              <a:t>arrays</a:t>
            </a:r>
            <a:r>
              <a:rPr lang="es-ES" b="0" i="0" dirty="0">
                <a:effectLst/>
              </a:rPr>
              <a:t> se declara en un primer momento y no puede cambiar en tiempo de ejecución como puede producirse en otros lenguajes.</a:t>
            </a:r>
            <a:r>
              <a:rPr lang="es-ES" dirty="0"/>
              <a:t> </a:t>
            </a:r>
            <a:endParaRPr lang="es-US" dirty="0"/>
          </a:p>
        </p:txBody>
      </p:sp>
    </p:spTree>
    <p:extLst>
      <p:ext uri="{BB962C8B-B14F-4D97-AF65-F5344CB8AC3E}">
        <p14:creationId xmlns:p14="http://schemas.microsoft.com/office/powerpoint/2010/main" val="24163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flipH="1" flipV="1">
            <a:off x="0" y="0"/>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7" name="CuadroTexto 6">
            <a:extLst>
              <a:ext uri="{FF2B5EF4-FFF2-40B4-BE49-F238E27FC236}">
                <a16:creationId xmlns:a16="http://schemas.microsoft.com/office/drawing/2014/main" id="{E7020CF0-4171-012B-3869-6D58070E9918}"/>
              </a:ext>
            </a:extLst>
          </p:cNvPr>
          <p:cNvSpPr txBox="1"/>
          <p:nvPr/>
        </p:nvSpPr>
        <p:spPr>
          <a:xfrm>
            <a:off x="2779413" y="412411"/>
            <a:ext cx="6097508" cy="1754326"/>
          </a:xfrm>
          <a:prstGeom prst="rect">
            <a:avLst/>
          </a:prstGeom>
          <a:noFill/>
        </p:spPr>
        <p:txBody>
          <a:bodyPr wrap="square">
            <a:spAutoFit/>
          </a:bodyPr>
          <a:lstStyle/>
          <a:p>
            <a:r>
              <a:rPr lang="es-ES" dirty="0">
                <a:solidFill>
                  <a:srgbClr val="7A0A3B"/>
                </a:solidFill>
              </a:rPr>
              <a:t>9. ¿Qué son los paquetes en JAVA?</a:t>
            </a:r>
          </a:p>
          <a:p>
            <a:r>
              <a:rPr lang="es-ES" b="0" i="0" dirty="0">
                <a:effectLst/>
              </a:rPr>
              <a:t>Un </a:t>
            </a:r>
            <a:r>
              <a:rPr lang="es-ES" b="1" i="0" dirty="0">
                <a:effectLst/>
              </a:rPr>
              <a:t>Paquete</a:t>
            </a:r>
            <a:r>
              <a:rPr lang="es-ES" b="0" i="0" dirty="0">
                <a:effectLst/>
              </a:rPr>
              <a:t> en Java es un contenedor de </a:t>
            </a:r>
            <a:r>
              <a:rPr lang="es-ES" b="0" i="0" u="none" strike="noStrike" dirty="0">
                <a:effectLst/>
                <a:hlinkClick r:id="rId4" tooltip="Clase (informática)">
                  <a:extLst>
                    <a:ext uri="{A12FA001-AC4F-418D-AE19-62706E023703}">
                      <ahyp:hlinkClr xmlns:ahyp="http://schemas.microsoft.com/office/drawing/2018/hyperlinkcolor" val="tx"/>
                    </a:ext>
                  </a:extLst>
                </a:hlinkClick>
              </a:rPr>
              <a:t>clases</a:t>
            </a:r>
            <a:r>
              <a:rPr lang="es-ES" b="0" i="0" dirty="0">
                <a:effectLst/>
              </a:rPr>
              <a:t> que permite agrupar las distintas partes de un programa y que por lo general tiene una funcionalidad y elementos comunes, definiendo la ubicación de dichas </a:t>
            </a:r>
            <a:r>
              <a:rPr lang="es-ES" b="0" i="0" u="none" strike="noStrike" dirty="0">
                <a:effectLst/>
                <a:hlinkClick r:id="rId4" tooltip="Clase (informática)">
                  <a:extLst>
                    <a:ext uri="{A12FA001-AC4F-418D-AE19-62706E023703}">
                      <ahyp:hlinkClr xmlns:ahyp="http://schemas.microsoft.com/office/drawing/2018/hyperlinkcolor" val="tx"/>
                    </a:ext>
                  </a:extLst>
                </a:hlinkClick>
              </a:rPr>
              <a:t>clases</a:t>
            </a:r>
            <a:r>
              <a:rPr lang="es-ES" b="0" i="0" dirty="0">
                <a:effectLst/>
              </a:rPr>
              <a:t> en un directorio de estructura jerárquica.</a:t>
            </a:r>
            <a:endParaRPr lang="es-ES" dirty="0"/>
          </a:p>
        </p:txBody>
      </p:sp>
      <p:sp>
        <p:nvSpPr>
          <p:cNvPr id="9" name="CuadroTexto 8">
            <a:extLst>
              <a:ext uri="{FF2B5EF4-FFF2-40B4-BE49-F238E27FC236}">
                <a16:creationId xmlns:a16="http://schemas.microsoft.com/office/drawing/2014/main" id="{2C2F3BDF-3D2E-A723-89B7-55721A1F153F}"/>
              </a:ext>
            </a:extLst>
          </p:cNvPr>
          <p:cNvSpPr txBox="1"/>
          <p:nvPr/>
        </p:nvSpPr>
        <p:spPr>
          <a:xfrm>
            <a:off x="2555258" y="2166737"/>
            <a:ext cx="6692774" cy="3724096"/>
          </a:xfrm>
          <a:prstGeom prst="rect">
            <a:avLst/>
          </a:prstGeom>
          <a:noFill/>
        </p:spPr>
        <p:txBody>
          <a:bodyPr wrap="square">
            <a:spAutoFit/>
          </a:bodyPr>
          <a:lstStyle/>
          <a:p>
            <a:r>
              <a:rPr lang="es-ES" dirty="0">
                <a:solidFill>
                  <a:srgbClr val="7A0A3B"/>
                </a:solidFill>
              </a:rPr>
              <a:t>10.¿Cómo se define una clase </a:t>
            </a:r>
            <a:r>
              <a:rPr lang="es-ES" dirty="0" err="1">
                <a:solidFill>
                  <a:srgbClr val="7A0A3B"/>
                </a:solidFill>
              </a:rPr>
              <a:t>main</a:t>
            </a:r>
            <a:r>
              <a:rPr lang="es-ES" dirty="0">
                <a:solidFill>
                  <a:srgbClr val="7A0A3B"/>
                </a:solidFill>
              </a:rPr>
              <a:t> en JAVA y muestra un ejemplo?</a:t>
            </a:r>
          </a:p>
          <a:p>
            <a:r>
              <a:rPr kumimoji="0" lang="es-US" altLang="es-US" b="0" i="0" u="none" strike="noStrike" cap="none" normalizeH="0" baseline="0" dirty="0">
                <a:ln>
                  <a:noFill/>
                </a:ln>
                <a:solidFill>
                  <a:srgbClr val="E6E6E6"/>
                </a:solidFill>
                <a:effectLst/>
                <a:cs typeface="Segoe UI" panose="020B0502040204020203" pitchFamily="34" charset="0"/>
              </a:rPr>
              <a:t>El método </a:t>
            </a:r>
            <a:r>
              <a:rPr kumimoji="0" lang="es-US" altLang="es-US" b="0" i="0" u="none" strike="noStrike" cap="none" normalizeH="0" baseline="0" dirty="0" err="1">
                <a:ln>
                  <a:noFill/>
                </a:ln>
                <a:solidFill>
                  <a:srgbClr val="E6E6E6"/>
                </a:solidFill>
                <a:effectLst/>
              </a:rPr>
              <a:t>Main</a:t>
            </a:r>
            <a:r>
              <a:rPr kumimoji="0" lang="es-US" altLang="es-US" b="0" i="0" u="none" strike="noStrike" cap="none" normalizeH="0" baseline="0" dirty="0">
                <a:ln>
                  <a:noFill/>
                </a:ln>
                <a:solidFill>
                  <a:srgbClr val="E6E6E6"/>
                </a:solidFill>
                <a:effectLst/>
                <a:cs typeface="Segoe UI" panose="020B0502040204020203" pitchFamily="34" charset="0"/>
              </a:rPr>
              <a:t> es el punto de entrada de una aplicación de C# (las bibliotecas y los servicios no requieren un método </a:t>
            </a:r>
            <a:r>
              <a:rPr kumimoji="0" lang="es-US" altLang="es-US" b="0" i="0" u="none" strike="noStrike" cap="none" normalizeH="0" baseline="0" dirty="0" err="1">
                <a:ln>
                  <a:noFill/>
                </a:ln>
                <a:solidFill>
                  <a:srgbClr val="E6E6E6"/>
                </a:solidFill>
                <a:effectLst/>
              </a:rPr>
              <a:t>Main</a:t>
            </a:r>
            <a:r>
              <a:rPr kumimoji="0" lang="es-US" altLang="es-US" b="0" i="0" u="none" strike="noStrike" cap="none" normalizeH="0" baseline="0" dirty="0">
                <a:ln>
                  <a:noFill/>
                </a:ln>
                <a:solidFill>
                  <a:srgbClr val="E6E6E6"/>
                </a:solidFill>
                <a:effectLst/>
                <a:cs typeface="Segoe UI" panose="020B0502040204020203" pitchFamily="34" charset="0"/>
              </a:rPr>
              <a:t> como punto de entrada). Cuando se inicia la aplicación, el método </a:t>
            </a:r>
            <a:r>
              <a:rPr kumimoji="0" lang="es-US" altLang="es-US" b="0" i="0" u="none" strike="noStrike" cap="none" normalizeH="0" baseline="0" dirty="0" err="1">
                <a:ln>
                  <a:noFill/>
                </a:ln>
                <a:solidFill>
                  <a:srgbClr val="E6E6E6"/>
                </a:solidFill>
                <a:effectLst/>
              </a:rPr>
              <a:t>Main</a:t>
            </a:r>
            <a:r>
              <a:rPr kumimoji="0" lang="es-US" altLang="es-US" b="0" i="0" u="none" strike="noStrike" cap="none" normalizeH="0" baseline="0" dirty="0">
                <a:ln>
                  <a:noFill/>
                </a:ln>
                <a:solidFill>
                  <a:srgbClr val="E6E6E6"/>
                </a:solidFill>
                <a:effectLst/>
                <a:cs typeface="Segoe UI" panose="020B0502040204020203" pitchFamily="34" charset="0"/>
              </a:rPr>
              <a:t> es el primero que se invoca</a:t>
            </a:r>
          </a:p>
          <a:p>
            <a:endParaRPr lang="es-ES" dirty="0">
              <a:solidFill>
                <a:srgbClr val="7A0A3B"/>
              </a:solidFill>
            </a:endParaRPr>
          </a:p>
          <a:p>
            <a:pPr lvl="3" algn="just"/>
            <a:r>
              <a:rPr lang="es-US" sz="1100" b="0" i="0" dirty="0">
                <a:solidFill>
                  <a:srgbClr val="808080"/>
                </a:solidFill>
                <a:effectLst/>
              </a:rPr>
              <a:t>// Clase principal iniciadora del programa ejemplo aprenderaprogramar.com</a:t>
            </a:r>
            <a:endParaRPr lang="es-US" sz="1100" b="0" i="0" dirty="0">
              <a:solidFill>
                <a:srgbClr val="41423D"/>
              </a:solidFill>
              <a:effectLst/>
            </a:endParaRPr>
          </a:p>
          <a:p>
            <a:pPr lvl="3" algn="just"/>
            <a:r>
              <a:rPr lang="es-US" sz="1100" b="0" i="0" dirty="0" err="1">
                <a:solidFill>
                  <a:srgbClr val="41423D"/>
                </a:solidFill>
                <a:effectLst/>
              </a:rPr>
              <a:t>public</a:t>
            </a:r>
            <a:r>
              <a:rPr lang="es-US" sz="1100" b="0" i="0" dirty="0">
                <a:solidFill>
                  <a:srgbClr val="41423D"/>
                </a:solidFill>
                <a:effectLst/>
              </a:rPr>
              <a:t> </a:t>
            </a:r>
            <a:r>
              <a:rPr lang="es-US" sz="1100" b="0" i="0" dirty="0" err="1">
                <a:solidFill>
                  <a:srgbClr val="41423D"/>
                </a:solidFill>
                <a:effectLst/>
              </a:rPr>
              <a:t>class</a:t>
            </a:r>
            <a:r>
              <a:rPr lang="es-US" sz="1100" b="0" i="0" dirty="0">
                <a:solidFill>
                  <a:srgbClr val="41423D"/>
                </a:solidFill>
                <a:effectLst/>
              </a:rPr>
              <a:t> </a:t>
            </a:r>
            <a:r>
              <a:rPr lang="es-US" sz="1100" b="0" i="0" dirty="0" err="1">
                <a:solidFill>
                  <a:srgbClr val="41423D"/>
                </a:solidFill>
                <a:effectLst/>
              </a:rPr>
              <a:t>TestDeposito</a:t>
            </a:r>
            <a:r>
              <a:rPr lang="es-US" sz="1100" b="0" i="0" dirty="0">
                <a:solidFill>
                  <a:srgbClr val="41423D"/>
                </a:solidFill>
                <a:effectLst/>
              </a:rPr>
              <a:t> {</a:t>
            </a:r>
          </a:p>
          <a:p>
            <a:pPr lvl="3" algn="just"/>
            <a:r>
              <a:rPr lang="es-US" sz="1100" b="0" i="0" dirty="0">
                <a:solidFill>
                  <a:srgbClr val="41423D"/>
                </a:solidFill>
                <a:effectLst/>
              </a:rPr>
              <a:t>    </a:t>
            </a:r>
            <a:r>
              <a:rPr lang="es-US" sz="1100" b="0" i="0" dirty="0" err="1">
                <a:solidFill>
                  <a:srgbClr val="41423D"/>
                </a:solidFill>
                <a:effectLst/>
              </a:rPr>
              <a:t>public</a:t>
            </a:r>
            <a:r>
              <a:rPr lang="es-US" sz="1100" b="0" i="0" dirty="0">
                <a:solidFill>
                  <a:srgbClr val="41423D"/>
                </a:solidFill>
                <a:effectLst/>
              </a:rPr>
              <a:t> </a:t>
            </a:r>
            <a:r>
              <a:rPr lang="es-US" sz="1100" b="0" i="0" dirty="0" err="1">
                <a:solidFill>
                  <a:srgbClr val="41423D"/>
                </a:solidFill>
                <a:effectLst/>
              </a:rPr>
              <a:t>static</a:t>
            </a:r>
            <a:r>
              <a:rPr lang="es-US" sz="1100" b="0" i="0" dirty="0">
                <a:solidFill>
                  <a:srgbClr val="41423D"/>
                </a:solidFill>
                <a:effectLst/>
              </a:rPr>
              <a:t> </a:t>
            </a:r>
            <a:r>
              <a:rPr lang="es-US" sz="1100" b="0" i="0" dirty="0" err="1">
                <a:solidFill>
                  <a:srgbClr val="41423D"/>
                </a:solidFill>
                <a:effectLst/>
              </a:rPr>
              <a:t>void</a:t>
            </a:r>
            <a:r>
              <a:rPr lang="es-US" sz="1100" b="0" i="0" dirty="0">
                <a:solidFill>
                  <a:srgbClr val="41423D"/>
                </a:solidFill>
                <a:effectLst/>
              </a:rPr>
              <a:t> </a:t>
            </a:r>
            <a:r>
              <a:rPr lang="es-US" sz="1100" b="0" i="0" dirty="0" err="1">
                <a:solidFill>
                  <a:srgbClr val="41423D"/>
                </a:solidFill>
                <a:effectLst/>
              </a:rPr>
              <a:t>main</a:t>
            </a:r>
            <a:r>
              <a:rPr lang="es-US" sz="1100" b="0" i="0" dirty="0">
                <a:solidFill>
                  <a:srgbClr val="41423D"/>
                </a:solidFill>
                <a:effectLst/>
              </a:rPr>
              <a:t> (</a:t>
            </a:r>
            <a:r>
              <a:rPr lang="es-US" sz="1100" b="0" i="0" dirty="0" err="1">
                <a:solidFill>
                  <a:srgbClr val="41423D"/>
                </a:solidFill>
                <a:effectLst/>
              </a:rPr>
              <a:t>String</a:t>
            </a:r>
            <a:r>
              <a:rPr lang="es-US" sz="1100" b="0" i="0" dirty="0">
                <a:solidFill>
                  <a:srgbClr val="41423D"/>
                </a:solidFill>
                <a:effectLst/>
              </a:rPr>
              <a:t> [ ] </a:t>
            </a:r>
            <a:r>
              <a:rPr lang="es-US" sz="1100" b="0" i="0" dirty="0" err="1">
                <a:solidFill>
                  <a:srgbClr val="41423D"/>
                </a:solidFill>
                <a:effectLst/>
              </a:rPr>
              <a:t>args</a:t>
            </a:r>
            <a:r>
              <a:rPr lang="es-US" sz="1100" b="0" i="0" dirty="0">
                <a:solidFill>
                  <a:srgbClr val="41423D"/>
                </a:solidFill>
                <a:effectLst/>
              </a:rPr>
              <a:t>) {</a:t>
            </a:r>
          </a:p>
          <a:p>
            <a:pPr lvl="3" algn="just"/>
            <a:r>
              <a:rPr lang="es-US" sz="1100" b="0" i="0" dirty="0">
                <a:solidFill>
                  <a:srgbClr val="41423D"/>
                </a:solidFill>
                <a:effectLst/>
              </a:rPr>
              <a:t> </a:t>
            </a:r>
          </a:p>
          <a:p>
            <a:pPr lvl="3" algn="just"/>
            <a:r>
              <a:rPr lang="es-US" sz="1100" b="0" i="0" dirty="0">
                <a:solidFill>
                  <a:srgbClr val="0000FF"/>
                </a:solidFill>
                <a:effectLst/>
              </a:rPr>
              <a:t>        //Aquí las instrucciones de inicio y control del programa</a:t>
            </a:r>
            <a:endParaRPr lang="es-US" sz="1100" b="0" i="0" dirty="0">
              <a:solidFill>
                <a:srgbClr val="41423D"/>
              </a:solidFill>
              <a:effectLst/>
            </a:endParaRPr>
          </a:p>
          <a:p>
            <a:pPr lvl="3" algn="just"/>
            <a:r>
              <a:rPr lang="es-US" sz="1100" b="0" i="0" dirty="0">
                <a:solidFill>
                  <a:srgbClr val="41423D"/>
                </a:solidFill>
                <a:effectLst/>
              </a:rPr>
              <a:t> </a:t>
            </a:r>
          </a:p>
          <a:p>
            <a:pPr lvl="3" algn="just"/>
            <a:r>
              <a:rPr lang="es-US" sz="1100" b="0" i="0" dirty="0">
                <a:solidFill>
                  <a:srgbClr val="41423D"/>
                </a:solidFill>
                <a:effectLst/>
              </a:rPr>
              <a:t>        </a:t>
            </a:r>
            <a:r>
              <a:rPr lang="es-US" sz="1100" b="0" i="0" dirty="0" err="1">
                <a:solidFill>
                  <a:srgbClr val="41423D"/>
                </a:solidFill>
                <a:effectLst/>
              </a:rPr>
              <a:t>System.out.println</a:t>
            </a:r>
            <a:r>
              <a:rPr lang="es-US" sz="1100" b="0" i="0" dirty="0">
                <a:solidFill>
                  <a:srgbClr val="41423D"/>
                </a:solidFill>
                <a:effectLst/>
              </a:rPr>
              <a:t> ("Empezamos la ejecución del programa");</a:t>
            </a:r>
          </a:p>
          <a:p>
            <a:pPr lvl="3" algn="just"/>
            <a:r>
              <a:rPr lang="es-US" sz="1100" b="0" i="0" dirty="0">
                <a:solidFill>
                  <a:srgbClr val="41423D"/>
                </a:solidFill>
                <a:effectLst/>
              </a:rPr>
              <a:t> </a:t>
            </a:r>
          </a:p>
          <a:p>
            <a:pPr lvl="3" algn="just"/>
            <a:r>
              <a:rPr lang="es-US" sz="1100" b="0" i="0" dirty="0">
                <a:solidFill>
                  <a:srgbClr val="41423D"/>
                </a:solidFill>
                <a:effectLst/>
              </a:rPr>
              <a:t>    } </a:t>
            </a:r>
            <a:r>
              <a:rPr lang="es-US" sz="1100" b="0" i="0" dirty="0">
                <a:solidFill>
                  <a:srgbClr val="0000FF"/>
                </a:solidFill>
                <a:effectLst/>
              </a:rPr>
              <a:t>//Cierre del </a:t>
            </a:r>
            <a:r>
              <a:rPr lang="es-US" sz="1100" b="0" i="0" dirty="0" err="1">
                <a:solidFill>
                  <a:srgbClr val="0000FF"/>
                </a:solidFill>
                <a:effectLst/>
              </a:rPr>
              <a:t>main</a:t>
            </a:r>
            <a:endParaRPr lang="es-US" sz="1100" b="0" i="0" dirty="0">
              <a:solidFill>
                <a:srgbClr val="41423D"/>
              </a:solidFill>
              <a:effectLst/>
            </a:endParaRPr>
          </a:p>
          <a:p>
            <a:pPr lvl="3" algn="just"/>
            <a:r>
              <a:rPr lang="es-US" sz="1100" b="0" i="0" dirty="0">
                <a:solidFill>
                  <a:srgbClr val="41423D"/>
                </a:solidFill>
                <a:effectLst/>
              </a:rPr>
              <a:t>} </a:t>
            </a:r>
            <a:r>
              <a:rPr lang="es-US" sz="1100" b="0" i="0" dirty="0">
                <a:solidFill>
                  <a:srgbClr val="0000FF"/>
                </a:solidFill>
                <a:effectLst/>
              </a:rPr>
              <a:t>//Cierre de la clase</a:t>
            </a:r>
            <a:endParaRPr lang="es-US" sz="1100" b="0" i="0" dirty="0">
              <a:solidFill>
                <a:srgbClr val="41423D"/>
              </a:solidFill>
              <a:effectLst/>
            </a:endParaRPr>
          </a:p>
          <a:p>
            <a:endParaRPr lang="es-ES" dirty="0">
              <a:solidFill>
                <a:srgbClr val="7A0A3B"/>
              </a:solidFill>
            </a:endParaRPr>
          </a:p>
        </p:txBody>
      </p:sp>
    </p:spTree>
    <p:extLst>
      <p:ext uri="{BB962C8B-B14F-4D97-AF65-F5344CB8AC3E}">
        <p14:creationId xmlns:p14="http://schemas.microsoft.com/office/powerpoint/2010/main" val="219429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a:off x="0" y="-9724"/>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3374679" y="606644"/>
            <a:ext cx="6097508" cy="369332"/>
          </a:xfrm>
          <a:prstGeom prst="rect">
            <a:avLst/>
          </a:prstGeom>
          <a:noFill/>
        </p:spPr>
        <p:txBody>
          <a:bodyPr wrap="square">
            <a:spAutoFit/>
          </a:bodyPr>
          <a:lstStyle/>
          <a:p>
            <a:pPr marL="342900" indent="-342900">
              <a:buAutoNum type="arabicPeriod"/>
            </a:pPr>
            <a:endParaRPr lang="es-ES" dirty="0">
              <a:solidFill>
                <a:srgbClr val="0070C0"/>
              </a:solidFill>
            </a:endParaRPr>
          </a:p>
        </p:txBody>
      </p:sp>
      <p:sp>
        <p:nvSpPr>
          <p:cNvPr id="5" name="CuadroTexto 4">
            <a:extLst>
              <a:ext uri="{FF2B5EF4-FFF2-40B4-BE49-F238E27FC236}">
                <a16:creationId xmlns:a16="http://schemas.microsoft.com/office/drawing/2014/main" id="{02AF3AA5-5E8A-2649-8ED3-155F56FAFAA5}"/>
              </a:ext>
            </a:extLst>
          </p:cNvPr>
          <p:cNvSpPr txBox="1"/>
          <p:nvPr/>
        </p:nvSpPr>
        <p:spPr>
          <a:xfrm>
            <a:off x="1685832" y="833569"/>
            <a:ext cx="6097508" cy="646331"/>
          </a:xfrm>
          <a:prstGeom prst="rect">
            <a:avLst/>
          </a:prstGeom>
          <a:noFill/>
        </p:spPr>
        <p:txBody>
          <a:bodyPr wrap="square">
            <a:spAutoFit/>
          </a:bodyPr>
          <a:lstStyle/>
          <a:p>
            <a:r>
              <a:rPr lang="es-ES" dirty="0">
                <a:solidFill>
                  <a:srgbClr val="7A0A3B"/>
                </a:solidFill>
              </a:rPr>
              <a:t>11. Generar la clase Provincia. </a:t>
            </a:r>
          </a:p>
          <a:p>
            <a:endParaRPr lang="es-ES" dirty="0">
              <a:solidFill>
                <a:srgbClr val="0070C0"/>
              </a:solidFill>
            </a:endParaRPr>
          </a:p>
        </p:txBody>
      </p:sp>
      <p:sp>
        <p:nvSpPr>
          <p:cNvPr id="11" name="CuadroTexto 10">
            <a:extLst>
              <a:ext uri="{FF2B5EF4-FFF2-40B4-BE49-F238E27FC236}">
                <a16:creationId xmlns:a16="http://schemas.microsoft.com/office/drawing/2014/main" id="{FF95FD3E-03B3-75C7-7F4A-EEACCA8D2506}"/>
              </a:ext>
            </a:extLst>
          </p:cNvPr>
          <p:cNvSpPr txBox="1"/>
          <p:nvPr/>
        </p:nvSpPr>
        <p:spPr>
          <a:xfrm>
            <a:off x="6785473" y="777279"/>
            <a:ext cx="3850859" cy="369332"/>
          </a:xfrm>
          <a:prstGeom prst="rect">
            <a:avLst/>
          </a:prstGeom>
          <a:noFill/>
        </p:spPr>
        <p:txBody>
          <a:bodyPr wrap="square">
            <a:spAutoFit/>
          </a:bodyPr>
          <a:lstStyle/>
          <a:p>
            <a:r>
              <a:rPr lang="es-ES" dirty="0">
                <a:solidFill>
                  <a:srgbClr val="7A0A3B"/>
                </a:solidFill>
              </a:rPr>
              <a:t>12.Generar la clase Departamento.</a:t>
            </a:r>
          </a:p>
        </p:txBody>
      </p:sp>
      <p:sp>
        <p:nvSpPr>
          <p:cNvPr id="3" name="Rectangle 2">
            <a:extLst>
              <a:ext uri="{FF2B5EF4-FFF2-40B4-BE49-F238E27FC236}">
                <a16:creationId xmlns:a16="http://schemas.microsoft.com/office/drawing/2014/main" id="{A8572C68-4C19-8EB0-80D3-FD2EC4B69D88}"/>
              </a:ext>
            </a:extLst>
          </p:cNvPr>
          <p:cNvSpPr>
            <a:spLocks noChangeArrowheads="1"/>
          </p:cNvSpPr>
          <p:nvPr/>
        </p:nvSpPr>
        <p:spPr bwMode="auto">
          <a:xfrm>
            <a:off x="6985516" y="1166857"/>
            <a:ext cx="3450772"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class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Departamento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nroDeProvincias</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Provincia</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FFC66D"/>
                </a:solidFill>
                <a:effectLst/>
                <a:latin typeface="JetBrains Mono"/>
              </a:rPr>
              <a:t>Departamento</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"La Paz"</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getNombre</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nroDeProvincias</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getProvincia</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Provincia</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setNombre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nombre)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setProvincia</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nroDeProvincias</a:t>
            </a:r>
            <a:r>
              <a:rPr kumimoji="0" lang="es-US" altLang="es-US" sz="900" b="0" i="0" u="none" strike="noStrike" cap="none" normalizeH="0" baseline="0" dirty="0">
                <a:ln>
                  <a:noFill/>
                </a:ln>
                <a:solidFill>
                  <a:srgbClr val="A9B7C6"/>
                </a:solidFill>
                <a:effectLst/>
                <a:latin typeface="JetBrains Mono"/>
              </a:rPr>
              <a:t>[] provincia)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Provincia </a:t>
            </a:r>
            <a:r>
              <a:rPr kumimoji="0" lang="es-US" altLang="es-US" sz="900" b="0" i="0" u="none" strike="noStrike" cap="none" normalizeH="0" baseline="0" dirty="0">
                <a:ln>
                  <a:noFill/>
                </a:ln>
                <a:solidFill>
                  <a:srgbClr val="A9B7C6"/>
                </a:solidFill>
                <a:effectLst/>
                <a:latin typeface="JetBrains Mono"/>
              </a:rPr>
              <a:t>= provincia</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muestraDepartamento</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System.</a:t>
            </a:r>
            <a:r>
              <a:rPr kumimoji="0" lang="es-US" altLang="es-US" sz="900" b="0" i="1" u="none" strike="noStrike" cap="none" normalizeH="0" baseline="0" dirty="0" err="1">
                <a:ln>
                  <a:noFill/>
                </a:ln>
                <a:solidFill>
                  <a:srgbClr val="9876AA"/>
                </a:solidFill>
                <a:effectLst/>
                <a:latin typeface="JetBrains Mono"/>
              </a:rPr>
              <a:t>out</a:t>
            </a:r>
            <a:r>
              <a:rPr kumimoji="0" lang="es-US" altLang="es-US" sz="900" b="0" i="0" u="none" strike="noStrike" cap="none" normalizeH="0" baseline="0" dirty="0" err="1">
                <a:ln>
                  <a:noFill/>
                </a:ln>
                <a:solidFill>
                  <a:srgbClr val="A9B7C6"/>
                </a:solidFill>
                <a:effectLst/>
                <a:latin typeface="JetBrains Mono"/>
              </a:rPr>
              <a:t>.println</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A8759"/>
                </a:solidFill>
                <a:effectLst/>
                <a:latin typeface="JetBrains Mono"/>
              </a:rPr>
              <a:t>"Nombre: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private</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class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nroDeProvincias</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396452C-CF1F-1267-D096-BCF3977AB70A}"/>
              </a:ext>
            </a:extLst>
          </p:cNvPr>
          <p:cNvSpPr>
            <a:spLocks noChangeArrowheads="1"/>
          </p:cNvSpPr>
          <p:nvPr/>
        </p:nvSpPr>
        <p:spPr bwMode="auto">
          <a:xfrm>
            <a:off x="2236781" y="1373452"/>
            <a:ext cx="3059888"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class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Provincia {</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FFC66D"/>
                </a:solidFill>
                <a:effectLst/>
                <a:latin typeface="JetBrains Mono"/>
              </a:rPr>
              <a:t>Provincia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"Caranavi"</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getNombre</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setNombre</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muestraProvincia</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System.</a:t>
            </a:r>
            <a:r>
              <a:rPr kumimoji="0" lang="es-US" altLang="es-US" sz="900" b="0" i="1" u="none" strike="noStrike" cap="none" normalizeH="0" baseline="0" dirty="0" err="1">
                <a:ln>
                  <a:noFill/>
                </a:ln>
                <a:solidFill>
                  <a:srgbClr val="9876AA"/>
                </a:solidFill>
                <a:effectLst/>
                <a:latin typeface="JetBrains Mono"/>
              </a:rPr>
              <a:t>out</a:t>
            </a:r>
            <a:r>
              <a:rPr kumimoji="0" lang="es-US" altLang="es-US" sz="900" b="0" i="0" u="none" strike="noStrike" cap="none" normalizeH="0" baseline="0" dirty="0" err="1">
                <a:ln>
                  <a:noFill/>
                </a:ln>
                <a:solidFill>
                  <a:srgbClr val="A9B7C6"/>
                </a:solidFill>
                <a:effectLst/>
                <a:latin typeface="JetBrains Mono"/>
              </a:rPr>
              <a:t>.println</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A8759"/>
                </a:solidFill>
                <a:effectLst/>
                <a:latin typeface="JetBrains Mono"/>
              </a:rPr>
              <a:t>"Provincia: "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89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rma libre: forma 58">
            <a:extLst>
              <a:ext uri="{FF2B5EF4-FFF2-40B4-BE49-F238E27FC236}">
                <a16:creationId xmlns:a16="http://schemas.microsoft.com/office/drawing/2014/main" id="{E76FB5C4-C6AA-2FDD-C26E-9C648B4EB134}"/>
              </a:ext>
            </a:extLst>
          </p:cNvPr>
          <p:cNvSpPr/>
          <p:nvPr/>
        </p:nvSpPr>
        <p:spPr>
          <a:xfrm flipH="1" flipV="1">
            <a:off x="0" y="-18777"/>
            <a:ext cx="12192000" cy="6876777"/>
          </a:xfrm>
          <a:custGeom>
            <a:avLst/>
            <a:gdLst>
              <a:gd name="connsiteX0" fmla="*/ 12191999 w 12192000"/>
              <a:gd name="connsiteY0" fmla="*/ 4412376 h 6876777"/>
              <a:gd name="connsiteX1" fmla="*/ 12191999 w 12192000"/>
              <a:gd name="connsiteY1" fmla="*/ 6876777 h 6876777"/>
              <a:gd name="connsiteX2" fmla="*/ 11711523 w 12192000"/>
              <a:gd name="connsiteY2" fmla="*/ 6876777 h 6876777"/>
              <a:gd name="connsiteX3" fmla="*/ 10719561 w 12192000"/>
              <a:gd name="connsiteY3" fmla="*/ 5884815 h 6876777"/>
              <a:gd name="connsiteX4" fmla="*/ 1642730 w 12192000"/>
              <a:gd name="connsiteY4" fmla="*/ 3915155 h 6876777"/>
              <a:gd name="connsiteX5" fmla="*/ 3028255 w 12192000"/>
              <a:gd name="connsiteY5" fmla="*/ 5300680 h 6876777"/>
              <a:gd name="connsiteX6" fmla="*/ 3028256 w 12192000"/>
              <a:gd name="connsiteY6" fmla="*/ 5300681 h 6876777"/>
              <a:gd name="connsiteX7" fmla="*/ 1452160 w 12192000"/>
              <a:gd name="connsiteY7" fmla="*/ 6876777 h 6876777"/>
              <a:gd name="connsiteX8" fmla="*/ 0 w 12192000"/>
              <a:gd name="connsiteY8" fmla="*/ 6876777 h 6876777"/>
              <a:gd name="connsiteX9" fmla="*/ 0 w 12192000"/>
              <a:gd name="connsiteY9" fmla="*/ 5557886 h 6876777"/>
              <a:gd name="connsiteX10" fmla="*/ 930972 w 12192000"/>
              <a:gd name="connsiteY10" fmla="*/ 1460847 h 6876777"/>
              <a:gd name="connsiteX11" fmla="*/ 2316496 w 12192000"/>
              <a:gd name="connsiteY11" fmla="*/ 2846370 h 6876777"/>
              <a:gd name="connsiteX12" fmla="*/ 0 w 12192000"/>
              <a:gd name="connsiteY12" fmla="*/ 5162869 h 6876777"/>
              <a:gd name="connsiteX13" fmla="*/ 0 w 12192000"/>
              <a:gd name="connsiteY13" fmla="*/ 2391818 h 6876777"/>
              <a:gd name="connsiteX14" fmla="*/ 12191999 w 12192000"/>
              <a:gd name="connsiteY14" fmla="*/ 1246308 h 6876777"/>
              <a:gd name="connsiteX15" fmla="*/ 12191999 w 12192000"/>
              <a:gd name="connsiteY15" fmla="*/ 4017358 h 6876777"/>
              <a:gd name="connsiteX16" fmla="*/ 11393328 w 12192000"/>
              <a:gd name="connsiteY16" fmla="*/ 4816030 h 6876777"/>
              <a:gd name="connsiteX17" fmla="*/ 10007803 w 12192000"/>
              <a:gd name="connsiteY17" fmla="*/ 3430505 h 6876777"/>
              <a:gd name="connsiteX18" fmla="*/ 10327506 w 12192000"/>
              <a:gd name="connsiteY18" fmla="*/ 1 h 6876777"/>
              <a:gd name="connsiteX19" fmla="*/ 12192000 w 12192000"/>
              <a:gd name="connsiteY19" fmla="*/ 1 h 6876777"/>
              <a:gd name="connsiteX20" fmla="*/ 12192000 w 12192000"/>
              <a:gd name="connsiteY20" fmla="*/ 906559 h 6876777"/>
              <a:gd name="connsiteX21" fmla="*/ 10840671 w 12192000"/>
              <a:gd name="connsiteY21" fmla="*/ 2257888 h 6876777"/>
              <a:gd name="connsiteX22" fmla="*/ 9455145 w 12192000"/>
              <a:gd name="connsiteY22" fmla="*/ 872362 h 6876777"/>
              <a:gd name="connsiteX23" fmla="*/ 1 w 12192000"/>
              <a:gd name="connsiteY23" fmla="*/ 0 h 6876777"/>
              <a:gd name="connsiteX24" fmla="*/ 1475613 w 12192000"/>
              <a:gd name="connsiteY24" fmla="*/ 0 h 6876777"/>
              <a:gd name="connsiteX25" fmla="*/ 1763840 w 12192000"/>
              <a:gd name="connsiteY25" fmla="*/ 288227 h 6876777"/>
              <a:gd name="connsiteX26" fmla="*/ 1 w 12192000"/>
              <a:gd name="connsiteY26" fmla="*/ 2052067 h 68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0" h="6876777">
                <a:moveTo>
                  <a:pt x="12191999" y="4412376"/>
                </a:moveTo>
                <a:lnTo>
                  <a:pt x="12191999" y="6876777"/>
                </a:lnTo>
                <a:lnTo>
                  <a:pt x="11711523" y="6876777"/>
                </a:lnTo>
                <a:lnTo>
                  <a:pt x="10719561" y="5884815"/>
                </a:lnTo>
                <a:close/>
                <a:moveTo>
                  <a:pt x="1642730" y="3915155"/>
                </a:moveTo>
                <a:lnTo>
                  <a:pt x="3028255" y="5300680"/>
                </a:lnTo>
                <a:lnTo>
                  <a:pt x="3028256" y="5300681"/>
                </a:lnTo>
                <a:lnTo>
                  <a:pt x="1452160" y="6876777"/>
                </a:lnTo>
                <a:lnTo>
                  <a:pt x="0" y="6876777"/>
                </a:lnTo>
                <a:lnTo>
                  <a:pt x="0" y="5557886"/>
                </a:lnTo>
                <a:close/>
                <a:moveTo>
                  <a:pt x="930972" y="1460847"/>
                </a:moveTo>
                <a:lnTo>
                  <a:pt x="2316496" y="2846370"/>
                </a:lnTo>
                <a:lnTo>
                  <a:pt x="0" y="5162869"/>
                </a:lnTo>
                <a:lnTo>
                  <a:pt x="0" y="2391818"/>
                </a:lnTo>
                <a:close/>
                <a:moveTo>
                  <a:pt x="12191999" y="1246308"/>
                </a:moveTo>
                <a:lnTo>
                  <a:pt x="12191999" y="4017358"/>
                </a:lnTo>
                <a:lnTo>
                  <a:pt x="11393328" y="4816030"/>
                </a:lnTo>
                <a:lnTo>
                  <a:pt x="10007803" y="3430505"/>
                </a:lnTo>
                <a:close/>
                <a:moveTo>
                  <a:pt x="10327506" y="1"/>
                </a:moveTo>
                <a:lnTo>
                  <a:pt x="12192000" y="1"/>
                </a:lnTo>
                <a:lnTo>
                  <a:pt x="12192000" y="906559"/>
                </a:lnTo>
                <a:lnTo>
                  <a:pt x="10840671" y="2257888"/>
                </a:lnTo>
                <a:lnTo>
                  <a:pt x="9455145" y="872362"/>
                </a:lnTo>
                <a:close/>
                <a:moveTo>
                  <a:pt x="1" y="0"/>
                </a:moveTo>
                <a:lnTo>
                  <a:pt x="1475613" y="0"/>
                </a:lnTo>
                <a:lnTo>
                  <a:pt x="1763840" y="288227"/>
                </a:lnTo>
                <a:lnTo>
                  <a:pt x="1" y="2052067"/>
                </a:lnTo>
                <a:close/>
              </a:path>
            </a:pathLst>
          </a:custGeom>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s-ES" dirty="0"/>
          </a:p>
        </p:txBody>
      </p:sp>
      <p:sp>
        <p:nvSpPr>
          <p:cNvPr id="61" name="CuadroTexto 60">
            <a:extLst>
              <a:ext uri="{FF2B5EF4-FFF2-40B4-BE49-F238E27FC236}">
                <a16:creationId xmlns:a16="http://schemas.microsoft.com/office/drawing/2014/main" id="{1749A11D-9C1F-B207-CCB3-7053710D8C32}"/>
              </a:ext>
            </a:extLst>
          </p:cNvPr>
          <p:cNvSpPr txBox="1"/>
          <p:nvPr/>
        </p:nvSpPr>
        <p:spPr>
          <a:xfrm>
            <a:off x="3374679" y="606644"/>
            <a:ext cx="6097508" cy="369332"/>
          </a:xfrm>
          <a:prstGeom prst="rect">
            <a:avLst/>
          </a:prstGeom>
          <a:noFill/>
        </p:spPr>
        <p:txBody>
          <a:bodyPr wrap="square">
            <a:spAutoFit/>
          </a:bodyPr>
          <a:lstStyle/>
          <a:p>
            <a:pPr marL="342900" indent="-342900">
              <a:buAutoNum type="arabicPeriod"/>
            </a:pPr>
            <a:endParaRPr lang="es-ES" dirty="0">
              <a:solidFill>
                <a:srgbClr val="0070C0"/>
              </a:solidFill>
            </a:endParaRPr>
          </a:p>
        </p:txBody>
      </p:sp>
      <p:sp>
        <p:nvSpPr>
          <p:cNvPr id="7" name="CuadroTexto 6">
            <a:extLst>
              <a:ext uri="{FF2B5EF4-FFF2-40B4-BE49-F238E27FC236}">
                <a16:creationId xmlns:a16="http://schemas.microsoft.com/office/drawing/2014/main" id="{A7B7AFE5-C578-1FD4-2813-8299D5638BBB}"/>
              </a:ext>
            </a:extLst>
          </p:cNvPr>
          <p:cNvSpPr txBox="1"/>
          <p:nvPr/>
        </p:nvSpPr>
        <p:spPr>
          <a:xfrm>
            <a:off x="2839413" y="237312"/>
            <a:ext cx="6097508" cy="369332"/>
          </a:xfrm>
          <a:prstGeom prst="rect">
            <a:avLst/>
          </a:prstGeom>
          <a:noFill/>
        </p:spPr>
        <p:txBody>
          <a:bodyPr wrap="square">
            <a:spAutoFit/>
          </a:bodyPr>
          <a:lstStyle/>
          <a:p>
            <a:r>
              <a:rPr lang="es-ES" dirty="0">
                <a:solidFill>
                  <a:srgbClr val="7A0A3B"/>
                </a:solidFill>
              </a:rPr>
              <a:t>13.Generar la clase País. </a:t>
            </a:r>
          </a:p>
        </p:txBody>
      </p:sp>
      <p:sp>
        <p:nvSpPr>
          <p:cNvPr id="3" name="Rectangle 2">
            <a:extLst>
              <a:ext uri="{FF2B5EF4-FFF2-40B4-BE49-F238E27FC236}">
                <a16:creationId xmlns:a16="http://schemas.microsoft.com/office/drawing/2014/main" id="{F0FE336C-4511-3058-4064-8680F5D75313}"/>
              </a:ext>
            </a:extLst>
          </p:cNvPr>
          <p:cNvSpPr>
            <a:spLocks noChangeArrowheads="1"/>
          </p:cNvSpPr>
          <p:nvPr/>
        </p:nvSpPr>
        <p:spPr bwMode="auto">
          <a:xfrm>
            <a:off x="1812758" y="791310"/>
            <a:ext cx="5213684"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class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Pais</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departamentos[] </a:t>
            </a:r>
            <a:r>
              <a:rPr kumimoji="0" lang="es-US" altLang="es-US" sz="900" b="0" i="0" u="none" strike="noStrike" cap="none" normalizeH="0" baseline="0" dirty="0">
                <a:ln>
                  <a:noFill/>
                </a:ln>
                <a:solidFill>
                  <a:srgbClr val="9876AA"/>
                </a:solidFill>
                <a:effectLst/>
                <a:latin typeface="JetBrains Mono"/>
              </a:rPr>
              <a:t>Departamento</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Pais</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6A8759"/>
                </a:solidFill>
                <a:effectLst/>
                <a:latin typeface="JetBrains Mono"/>
              </a:rPr>
              <a:t>"Bolivia"</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6897BB"/>
                </a:solidFill>
                <a:effectLst/>
                <a:latin typeface="JetBrains Mono"/>
              </a:rPr>
              <a:t>9</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Pais</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nombre</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NroDeppartamentos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departamentos[] Departamento)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Departamento</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Departamento</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3CB63E4-934F-9894-9D87-E9E36ACC0FC1}"/>
              </a:ext>
            </a:extLst>
          </p:cNvPr>
          <p:cNvSpPr>
            <a:spLocks noChangeArrowheads="1"/>
          </p:cNvSpPr>
          <p:nvPr/>
        </p:nvSpPr>
        <p:spPr bwMode="auto">
          <a:xfrm>
            <a:off x="1812758" y="3810449"/>
            <a:ext cx="6174348"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a:ln>
                  <a:noFill/>
                </a:ln>
                <a:solidFill>
                  <a:srgbClr val="808080"/>
                </a:solidFill>
                <a:effectLst/>
                <a:latin typeface="JetBrains Mono"/>
              </a:rPr>
              <a:t>//</a:t>
            </a:r>
            <a:r>
              <a:rPr kumimoji="0" lang="es-US" altLang="es-US" sz="900" b="0" i="0" u="none" strike="noStrike" cap="none" normalizeH="0" baseline="0" dirty="0" err="1">
                <a:ln>
                  <a:noFill/>
                </a:ln>
                <a:solidFill>
                  <a:srgbClr val="808080"/>
                </a:solidFill>
                <a:effectLst/>
                <a:latin typeface="JetBrains Mono"/>
              </a:rPr>
              <a:t>getters</a:t>
            </a:r>
            <a:br>
              <a:rPr kumimoji="0" lang="es-US" altLang="es-US" sz="900" b="0" i="0" u="none" strike="noStrike" cap="none" normalizeH="0" baseline="0" dirty="0">
                <a:ln>
                  <a:noFill/>
                </a:ln>
                <a:solidFill>
                  <a:srgbClr val="808080"/>
                </a:solidFill>
                <a:effectLst/>
                <a:latin typeface="JetBrains Mono"/>
              </a:rPr>
            </a:b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getNombre</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getNroDepartamentos</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departamentos[] </a:t>
            </a:r>
            <a:r>
              <a:rPr kumimoji="0" lang="es-US" altLang="es-US" sz="900" b="0" i="0" u="none" strike="noStrike" cap="none" normalizeH="0" baseline="0" dirty="0" err="1">
                <a:ln>
                  <a:noFill/>
                </a:ln>
                <a:solidFill>
                  <a:srgbClr val="FFC66D"/>
                </a:solidFill>
                <a:effectLst/>
                <a:latin typeface="JetBrains Mono"/>
              </a:rPr>
              <a:t>getDepartamento</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return</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Departamento</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cxnSp>
        <p:nvCxnSpPr>
          <p:cNvPr id="6" name="Conector recto 5">
            <a:extLst>
              <a:ext uri="{FF2B5EF4-FFF2-40B4-BE49-F238E27FC236}">
                <a16:creationId xmlns:a16="http://schemas.microsoft.com/office/drawing/2014/main" id="{90488DCB-6213-6C33-9A4E-BADE6C218F49}"/>
              </a:ext>
            </a:extLst>
          </p:cNvPr>
          <p:cNvCxnSpPr>
            <a:cxnSpLocks/>
          </p:cNvCxnSpPr>
          <p:nvPr/>
        </p:nvCxnSpPr>
        <p:spPr>
          <a:xfrm>
            <a:off x="6352674" y="-18777"/>
            <a:ext cx="70759" cy="6796566"/>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4">
            <a:extLst>
              <a:ext uri="{FF2B5EF4-FFF2-40B4-BE49-F238E27FC236}">
                <a16:creationId xmlns:a16="http://schemas.microsoft.com/office/drawing/2014/main" id="{2F7D84BD-03EE-CEBC-321B-6BFFD348F1E6}"/>
              </a:ext>
            </a:extLst>
          </p:cNvPr>
          <p:cNvSpPr>
            <a:spLocks noChangeArrowheads="1"/>
          </p:cNvSpPr>
          <p:nvPr/>
        </p:nvSpPr>
        <p:spPr bwMode="auto">
          <a:xfrm>
            <a:off x="6461002" y="862733"/>
            <a:ext cx="4580164" cy="30008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808080"/>
                </a:solidFill>
                <a:effectLst/>
                <a:latin typeface="JetBrains Mono"/>
              </a:rPr>
              <a:t>//</a:t>
            </a:r>
            <a:r>
              <a:rPr kumimoji="0" lang="es-US" altLang="es-US" sz="900" b="0" i="0" u="none" strike="noStrike" cap="none" normalizeH="0" baseline="0" dirty="0" err="1">
                <a:ln>
                  <a:noFill/>
                </a:ln>
                <a:solidFill>
                  <a:srgbClr val="808080"/>
                </a:solidFill>
                <a:effectLst/>
                <a:latin typeface="JetBrains Mono"/>
              </a:rPr>
              <a:t>setters</a:t>
            </a:r>
            <a:br>
              <a:rPr kumimoji="0" lang="es-US" altLang="es-US" sz="900" b="0" i="0" u="none" strike="noStrike" cap="none" normalizeH="0" baseline="0" dirty="0">
                <a:ln>
                  <a:noFill/>
                </a:ln>
                <a:solidFill>
                  <a:srgbClr val="808080"/>
                </a:solidFill>
                <a:effectLst/>
                <a:latin typeface="JetBrains Mono"/>
              </a:rPr>
            </a:br>
            <a:r>
              <a:rPr kumimoji="0" lang="es-US" altLang="es-US" sz="900" b="0" i="0" u="none" strike="noStrike" cap="none" normalizeH="0" baseline="0" dirty="0">
                <a:ln>
                  <a:noFill/>
                </a:ln>
                <a:solidFill>
                  <a:srgbClr val="808080"/>
                </a:solidFill>
                <a:effectLst/>
                <a:latin typeface="JetBrains Mono"/>
              </a:rPr>
              <a:t>    </a:t>
            </a:r>
            <a:br>
              <a:rPr kumimoji="0" lang="es-US" altLang="es-US" sz="900" b="0" i="0" u="none" strike="noStrike" cap="none" normalizeH="0" baseline="0" dirty="0">
                <a:ln>
                  <a:noFill/>
                </a:ln>
                <a:solidFill>
                  <a:srgbClr val="808080"/>
                </a:solidFill>
                <a:effectLst/>
                <a:latin typeface="JetBrains Mono"/>
              </a:rPr>
            </a:br>
            <a:r>
              <a:rPr kumimoji="0" lang="es-US" altLang="es-US" sz="900" b="0" i="0" u="none" strike="noStrike" cap="none" normalizeH="0" baseline="0" dirty="0">
                <a:ln>
                  <a:noFill/>
                </a:ln>
                <a:solidFill>
                  <a:srgbClr val="808080"/>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setNombre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A9B7C6"/>
                </a:solidFill>
                <a:effectLst/>
                <a:latin typeface="JetBrains Mono"/>
              </a:rPr>
              <a:t>String</a:t>
            </a:r>
            <a:r>
              <a:rPr kumimoji="0" lang="es-US" altLang="es-US" sz="900" b="0" i="0" u="none" strike="noStrike" cap="none" normalizeH="0" baseline="0" dirty="0">
                <a:ln>
                  <a:noFill/>
                </a:ln>
                <a:solidFill>
                  <a:srgbClr val="A9B7C6"/>
                </a:solidFill>
                <a:effectLst/>
                <a:latin typeface="JetBrains Mono"/>
              </a:rPr>
              <a:t> nombre)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nombre</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setNroDepartamentos</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err="1">
                <a:ln>
                  <a:noFill/>
                </a:ln>
                <a:solidFill>
                  <a:srgbClr val="CC7832"/>
                </a:solidFill>
                <a:effectLst/>
                <a:latin typeface="JetBrains Mono"/>
              </a:rPr>
              <a:t>int</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nroDepartamentos</a:t>
            </a: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9876AA"/>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nroDepartamentos</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setDepartamento</a:t>
            </a:r>
            <a:r>
              <a:rPr kumimoji="0" lang="es-US" altLang="es-US" sz="900" b="0" i="0" u="none" strike="noStrike" cap="none" normalizeH="0" baseline="0" dirty="0">
                <a:ln>
                  <a:noFill/>
                </a:ln>
                <a:solidFill>
                  <a:srgbClr val="A9B7C6"/>
                </a:solidFill>
                <a:effectLst/>
                <a:latin typeface="JetBrains Mono"/>
              </a:rPr>
              <a:t>(departamentos[] departamento)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a:ln>
                  <a:noFill/>
                </a:ln>
                <a:solidFill>
                  <a:srgbClr val="9876AA"/>
                </a:solidFill>
                <a:effectLst/>
                <a:latin typeface="JetBrains Mono"/>
              </a:rPr>
              <a:t>Departamento </a:t>
            </a:r>
            <a:r>
              <a:rPr kumimoji="0" lang="es-US" altLang="es-US" sz="900" b="0" i="0" u="none" strike="noStrike" cap="none" normalizeH="0" baseline="0" dirty="0">
                <a:ln>
                  <a:noFill/>
                </a:ln>
                <a:solidFill>
                  <a:srgbClr val="A9B7C6"/>
                </a:solidFill>
                <a:effectLst/>
                <a:latin typeface="JetBrains Mono"/>
              </a:rPr>
              <a:t>= departamento</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public</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void</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FFC66D"/>
                </a:solidFill>
                <a:effectLst/>
                <a:latin typeface="JetBrains Mono"/>
              </a:rPr>
              <a:t>muestraPais</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System.</a:t>
            </a:r>
            <a:r>
              <a:rPr kumimoji="0" lang="es-US" altLang="es-US" sz="900" b="0" i="1" u="none" strike="noStrike" cap="none" normalizeH="0" baseline="0" dirty="0" err="1">
                <a:ln>
                  <a:noFill/>
                </a:ln>
                <a:solidFill>
                  <a:srgbClr val="9876AA"/>
                </a:solidFill>
                <a:effectLst/>
                <a:latin typeface="JetBrains Mono"/>
              </a:rPr>
              <a:t>out</a:t>
            </a:r>
            <a:r>
              <a:rPr kumimoji="0" lang="es-US" altLang="es-US" sz="900" b="0" i="0" u="none" strike="noStrike" cap="none" normalizeH="0" baseline="0" dirty="0" err="1">
                <a:ln>
                  <a:noFill/>
                </a:ln>
                <a:solidFill>
                  <a:srgbClr val="A9B7C6"/>
                </a:solidFill>
                <a:effectLst/>
                <a:latin typeface="JetBrains Mono"/>
              </a:rPr>
              <a:t>.println</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A8759"/>
                </a:solidFill>
                <a:effectLst/>
                <a:latin typeface="JetBrains Mono"/>
              </a:rPr>
              <a:t>"Nombre: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nombre</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A9B7C6"/>
                </a:solidFill>
                <a:effectLst/>
                <a:latin typeface="JetBrains Mono"/>
              </a:rPr>
              <a:t>System.</a:t>
            </a:r>
            <a:r>
              <a:rPr kumimoji="0" lang="es-US" altLang="es-US" sz="900" b="0" i="1" u="none" strike="noStrike" cap="none" normalizeH="0" baseline="0" dirty="0" err="1">
                <a:ln>
                  <a:noFill/>
                </a:ln>
                <a:solidFill>
                  <a:srgbClr val="9876AA"/>
                </a:solidFill>
                <a:effectLst/>
                <a:latin typeface="JetBrains Mono"/>
              </a:rPr>
              <a:t>out</a:t>
            </a:r>
            <a:r>
              <a:rPr kumimoji="0" lang="es-US" altLang="es-US" sz="900" b="0" i="0" u="none" strike="noStrike" cap="none" normalizeH="0" baseline="0" dirty="0" err="1">
                <a:ln>
                  <a:noFill/>
                </a:ln>
                <a:solidFill>
                  <a:srgbClr val="A9B7C6"/>
                </a:solidFill>
                <a:effectLst/>
                <a:latin typeface="JetBrains Mono"/>
              </a:rPr>
              <a:t>.println</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6A8759"/>
                </a:solidFill>
                <a:effectLst/>
                <a:latin typeface="JetBrains Mono"/>
              </a:rPr>
              <a:t>"Numero de Departamentos: "</a:t>
            </a: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this</a:t>
            </a:r>
            <a:r>
              <a:rPr kumimoji="0" lang="es-US" altLang="es-US" sz="900" b="0" i="0" u="none" strike="noStrike" cap="none" normalizeH="0" baseline="0" dirty="0" err="1">
                <a:ln>
                  <a:noFill/>
                </a:ln>
                <a:solidFill>
                  <a:srgbClr val="A9B7C6"/>
                </a:solidFill>
                <a:effectLst/>
                <a:latin typeface="JetBrains Mono"/>
              </a:rPr>
              <a:t>.</a:t>
            </a:r>
            <a:r>
              <a:rPr kumimoji="0" lang="es-US" altLang="es-US" sz="900" b="0" i="0" u="none" strike="noStrike" cap="none" normalizeH="0" baseline="0" dirty="0" err="1">
                <a:ln>
                  <a:noFill/>
                </a:ln>
                <a:solidFill>
                  <a:srgbClr val="9876AA"/>
                </a:solidFill>
                <a:effectLst/>
                <a:latin typeface="JetBrains Mono"/>
              </a:rPr>
              <a:t>nroDepartamentos</a:t>
            </a:r>
            <a:r>
              <a:rPr kumimoji="0" lang="es-US" altLang="es-US" sz="900" b="0" i="0" u="none" strike="noStrike" cap="none" normalizeH="0" baseline="0" dirty="0">
                <a:ln>
                  <a:noFill/>
                </a:ln>
                <a:solidFill>
                  <a:srgbClr val="A9B7C6"/>
                </a:solidFill>
                <a:effectLst/>
                <a:latin typeface="JetBrains Mono"/>
              </a:rPr>
              <a:t>)</a:t>
            </a:r>
            <a:r>
              <a:rPr kumimoji="0" lang="es-US" altLang="es-US" sz="900" b="0" i="0" u="none" strike="noStrike" cap="none" normalizeH="0" baseline="0" dirty="0">
                <a:ln>
                  <a:noFill/>
                </a:ln>
                <a:solidFill>
                  <a:srgbClr val="CC7832"/>
                </a:solidFill>
                <a:effectLst/>
                <a:latin typeface="JetBrains Mono"/>
              </a:rPr>
              <a:t>;</a:t>
            </a:r>
            <a:br>
              <a:rPr kumimoji="0" lang="es-US" altLang="es-US" sz="900" b="0" i="0" u="none" strike="noStrike" cap="none" normalizeH="0" baseline="0" dirty="0">
                <a:ln>
                  <a:noFill/>
                </a:ln>
                <a:solidFill>
                  <a:srgbClr val="CC7832"/>
                </a:solidFill>
                <a:effectLst/>
                <a:latin typeface="JetBrains Mono"/>
              </a:rPr>
            </a:b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private</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err="1">
                <a:ln>
                  <a:noFill/>
                </a:ln>
                <a:solidFill>
                  <a:srgbClr val="CC7832"/>
                </a:solidFill>
                <a:effectLst/>
                <a:latin typeface="JetBrains Mono"/>
              </a:rPr>
              <a:t>class</a:t>
            </a:r>
            <a:r>
              <a:rPr kumimoji="0" lang="es-US" altLang="es-US" sz="900" b="0" i="0" u="none" strike="noStrike" cap="none" normalizeH="0" baseline="0" dirty="0">
                <a:ln>
                  <a:noFill/>
                </a:ln>
                <a:solidFill>
                  <a:srgbClr val="CC7832"/>
                </a:solidFill>
                <a:effectLst/>
                <a:latin typeface="JetBrains Mono"/>
              </a:rPr>
              <a:t> </a:t>
            </a:r>
            <a:r>
              <a:rPr kumimoji="0" lang="es-US" altLang="es-US" sz="900" b="0" i="0" u="none" strike="noStrike" cap="none" normalizeH="0" baseline="0" dirty="0">
                <a:ln>
                  <a:noFill/>
                </a:ln>
                <a:solidFill>
                  <a:srgbClr val="A9B7C6"/>
                </a:solidFill>
                <a:effectLst/>
                <a:latin typeface="JetBrains Mono"/>
              </a:rPr>
              <a:t>departamentos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    }</a:t>
            </a:r>
            <a:br>
              <a:rPr kumimoji="0" lang="es-US" altLang="es-US" sz="900" b="0" i="0" u="none" strike="noStrike" cap="none" normalizeH="0" baseline="0" dirty="0">
                <a:ln>
                  <a:noFill/>
                </a:ln>
                <a:solidFill>
                  <a:srgbClr val="A9B7C6"/>
                </a:solidFill>
                <a:effectLst/>
                <a:latin typeface="JetBrains Mono"/>
              </a:rPr>
            </a:br>
            <a:r>
              <a:rPr kumimoji="0" lang="es-US" altLang="es-US" sz="900" b="0" i="0" u="none" strike="noStrike" cap="none" normalizeH="0" baseline="0" dirty="0">
                <a:ln>
                  <a:noFill/>
                </a:ln>
                <a:solidFill>
                  <a:srgbClr val="A9B7C6"/>
                </a:solidFill>
                <a:effectLst/>
                <a:latin typeface="JetBrains Mono"/>
              </a:rPr>
              <a:t>}</a:t>
            </a:r>
            <a:endParaRPr kumimoji="0" lang="es-US" altLang="es-US" sz="1800" b="0" i="0" u="none" strike="noStrike" cap="none" normalizeH="0" baseline="0" dirty="0">
              <a:ln>
                <a:noFill/>
              </a:ln>
              <a:solidFill>
                <a:schemeClr val="tx1"/>
              </a:solidFill>
              <a:effectLst/>
              <a:latin typeface="Arial" panose="020B0604020202020204" pitchFamily="34" charset="0"/>
            </a:endParaRPr>
          </a:p>
        </p:txBody>
      </p:sp>
      <p:sp>
        <p:nvSpPr>
          <p:cNvPr id="15" name="CuadroTexto 14">
            <a:extLst>
              <a:ext uri="{FF2B5EF4-FFF2-40B4-BE49-F238E27FC236}">
                <a16:creationId xmlns:a16="http://schemas.microsoft.com/office/drawing/2014/main" id="{70D333A1-A71C-0F74-408D-6AA2A5DC6716}"/>
              </a:ext>
            </a:extLst>
          </p:cNvPr>
          <p:cNvSpPr txBox="1"/>
          <p:nvPr/>
        </p:nvSpPr>
        <p:spPr>
          <a:xfrm>
            <a:off x="6849940" y="6436022"/>
            <a:ext cx="2853672" cy="369332"/>
          </a:xfrm>
          <a:prstGeom prst="rect">
            <a:avLst/>
          </a:prstGeom>
          <a:noFill/>
        </p:spPr>
        <p:txBody>
          <a:bodyPr wrap="square">
            <a:spAutoFit/>
          </a:bodyPr>
          <a:lstStyle/>
          <a:p>
            <a:r>
              <a:rPr lang="es-ES" dirty="0">
                <a:solidFill>
                  <a:srgbClr val="7A0A3B"/>
                </a:solidFill>
              </a:rPr>
              <a:t>No pude completarlo </a:t>
            </a:r>
            <a:r>
              <a:rPr lang="es-ES" dirty="0">
                <a:solidFill>
                  <a:srgbClr val="7A0A3B"/>
                </a:solidFill>
                <a:sym typeface="Wingdings" panose="05000000000000000000" pitchFamily="2" charset="2"/>
              </a:rPr>
              <a:t></a:t>
            </a:r>
            <a:endParaRPr lang="es-ES" dirty="0">
              <a:solidFill>
                <a:srgbClr val="7A0A3B"/>
              </a:solidFill>
            </a:endParaRPr>
          </a:p>
        </p:txBody>
      </p:sp>
    </p:spTree>
    <p:extLst>
      <p:ext uri="{BB962C8B-B14F-4D97-AF65-F5344CB8AC3E}">
        <p14:creationId xmlns:p14="http://schemas.microsoft.com/office/powerpoint/2010/main" val="253842524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1394</Words>
  <Application>Microsoft Office PowerPoint</Application>
  <PresentationFormat>Panorámica</PresentationFormat>
  <Paragraphs>54</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Algerian</vt:lpstr>
      <vt:lpstr>Arial</vt:lpstr>
      <vt:lpstr>Arial</vt:lpstr>
      <vt:lpstr>Calibri</vt:lpstr>
      <vt:lpstr>Calibri Light</vt:lpstr>
      <vt:lpstr>Footlight MT Light</vt:lpstr>
      <vt:lpstr>JetBrains Mono</vt:lpstr>
      <vt:lpstr>Office Theme</vt:lpstr>
      <vt:lpstr>Estructura de datos   Hito 2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Hito 3   </dc:title>
  <dc:creator>Cristhian Segura Ulo</dc:creator>
  <cp:lastModifiedBy>Cristhian Segura Ulo</cp:lastModifiedBy>
  <cp:revision>2</cp:revision>
  <dcterms:created xsi:type="dcterms:W3CDTF">2022-05-19T20:55:37Z</dcterms:created>
  <dcterms:modified xsi:type="dcterms:W3CDTF">2022-09-12T06:06:56Z</dcterms:modified>
</cp:coreProperties>
</file>