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58" r:id="rId5"/>
    <p:sldId id="259" r:id="rId6"/>
    <p:sldId id="261" r:id="rId7"/>
    <p:sldId id="265" r:id="rId8"/>
    <p:sldId id="297" r:id="rId9"/>
    <p:sldId id="263" r:id="rId10"/>
    <p:sldId id="264" r:id="rId11"/>
    <p:sldId id="298" r:id="rId12"/>
    <p:sldId id="268" r:id="rId13"/>
    <p:sldId id="299" r:id="rId14"/>
    <p:sldId id="269" r:id="rId15"/>
    <p:sldId id="273" r:id="rId16"/>
    <p:sldId id="300" r:id="rId17"/>
    <p:sldId id="274" r:id="rId18"/>
    <p:sldId id="275" r:id="rId19"/>
    <p:sldId id="276" r:id="rId20"/>
    <p:sldId id="277" r:id="rId21"/>
    <p:sldId id="301" r:id="rId22"/>
    <p:sldId id="278" r:id="rId23"/>
    <p:sldId id="302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20" d="100"/>
          <a:sy n="120" d="100"/>
        </p:scale>
        <p:origin x="102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955091" y="1771650"/>
            <a:ext cx="8281818" cy="1950224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95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常用串口</a:t>
            </a:r>
            <a:r>
              <a:rPr lang="en-US" sz="4950" b="1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通信原理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6000750" y="4095750"/>
            <a:ext cx="4101027" cy="52487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defRPr/>
            </a:pPr>
            <a:r>
              <a:rPr lang="en-US" sz="20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汇报时间：2024-06-23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714375" y="4095750"/>
            <a:ext cx="4956128" cy="52487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defRPr/>
            </a:pPr>
            <a:r>
              <a:rPr lang="en-US" sz="2025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汇报人：文小库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716947" y="1938814"/>
            <a:ext cx="555689" cy="348139"/>
          </a:xfrm>
          <a:custGeom>
            <a:avLst/>
            <a:gdLst/>
            <a:ahLst/>
            <a:cxnLst/>
            <a:rect l="l" t="t" r="r" b="b"/>
            <a:pathLst>
              <a:path w="260" h="162">
                <a:moveTo>
                  <a:pt x="211" y="65"/>
                </a:moveTo>
                <a:cubicBezTo>
                  <a:pt x="211" y="29"/>
                  <a:pt x="182" y="0"/>
                  <a:pt x="146" y="0"/>
                </a:cubicBezTo>
                <a:cubicBezTo>
                  <a:pt x="122" y="0"/>
                  <a:pt x="101" y="13"/>
                  <a:pt x="90" y="33"/>
                </a:cubicBezTo>
                <a:cubicBezTo>
                  <a:pt x="87" y="33"/>
                  <a:pt x="84" y="32"/>
                  <a:pt x="81" y="32"/>
                </a:cubicBezTo>
                <a:cubicBezTo>
                  <a:pt x="59" y="32"/>
                  <a:pt x="41" y="47"/>
                  <a:pt x="35" y="67"/>
                </a:cubicBezTo>
                <a:cubicBezTo>
                  <a:pt x="15" y="73"/>
                  <a:pt x="0" y="92"/>
                  <a:pt x="0" y="114"/>
                </a:cubicBezTo>
                <a:cubicBezTo>
                  <a:pt x="0" y="140"/>
                  <a:pt x="22" y="162"/>
                  <a:pt x="49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38" y="162"/>
                  <a:pt x="260" y="140"/>
                  <a:pt x="260" y="114"/>
                </a:cubicBezTo>
                <a:cubicBezTo>
                  <a:pt x="260" y="87"/>
                  <a:pt x="238" y="65"/>
                  <a:pt x="211" y="65"/>
                </a:cubicBezTo>
                <a:close/>
                <a:moveTo>
                  <a:pt x="130" y="146"/>
                </a:moveTo>
                <a:cubicBezTo>
                  <a:pt x="81" y="81"/>
                  <a:pt x="81" y="81"/>
                  <a:pt x="81" y="81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79" y="81"/>
                  <a:pt x="179" y="81"/>
                  <a:pt x="179" y="81"/>
                </a:cubicBezTo>
                <a:lnTo>
                  <a:pt x="130" y="14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grpSp>
        <p:nvGrpSpPr>
          <p:cNvPr id="7" name="Group 7"/>
          <p:cNvGrpSpPr/>
          <p:nvPr/>
        </p:nvGrpSpPr>
        <p:grpSpPr>
          <a:xfrm>
            <a:off x="778573" y="5175218"/>
            <a:ext cx="437293" cy="412528"/>
            <a:chOff x="778573" y="5175218"/>
            <a:chExt cx="437293" cy="412528"/>
          </a:xfrm>
        </p:grpSpPr>
        <p:sp>
          <p:nvSpPr>
            <p:cNvPr id="8" name="Freeform 8"/>
            <p:cNvSpPr/>
            <p:nvPr/>
          </p:nvSpPr>
          <p:spPr>
            <a:xfrm>
              <a:off x="778573" y="5337524"/>
              <a:ext cx="123158" cy="250222"/>
            </a:xfrm>
            <a:custGeom>
              <a:avLst/>
              <a:gdLst/>
              <a:ahLst/>
              <a:cxnLst/>
              <a:rect l="l" t="t" r="r" b="b"/>
              <a:pathLst>
                <a:path w="54" h="109">
                  <a:moveTo>
                    <a:pt x="41" y="13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1" y="13"/>
                    <a:pt x="41" y="13"/>
                    <a:pt x="41" y="13"/>
                  </a:cubicBezTo>
                  <a:moveTo>
                    <a:pt x="5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7"/>
                    <a:pt x="2" y="109"/>
                    <a:pt x="4" y="109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2" y="109"/>
                    <a:pt x="54" y="107"/>
                    <a:pt x="54" y="10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9" name="Freeform 9"/>
            <p:cNvSpPr/>
            <p:nvPr/>
          </p:nvSpPr>
          <p:spPr>
            <a:xfrm>
              <a:off x="932307" y="5278374"/>
              <a:ext cx="125063" cy="309372"/>
            </a:xfrm>
            <a:custGeom>
              <a:avLst/>
              <a:gdLst/>
              <a:ahLst/>
              <a:cxnLst/>
              <a:rect l="l" t="t" r="r" b="b"/>
              <a:pathLst>
                <a:path w="55" h="135">
                  <a:moveTo>
                    <a:pt x="42" y="13"/>
                  </a:moveTo>
                  <a:cubicBezTo>
                    <a:pt x="42" y="81"/>
                    <a:pt x="42" y="81"/>
                    <a:pt x="42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2" y="13"/>
                    <a:pt x="42" y="13"/>
                    <a:pt x="42" y="13"/>
                  </a:cubicBezTo>
                  <a:moveTo>
                    <a:pt x="5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3"/>
                    <a:pt x="2" y="135"/>
                    <a:pt x="5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3" y="135"/>
                    <a:pt x="55" y="133"/>
                    <a:pt x="55" y="131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2"/>
                    <a:pt x="53" y="0"/>
                    <a:pt x="51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0" name="Freeform 10"/>
            <p:cNvSpPr/>
            <p:nvPr/>
          </p:nvSpPr>
          <p:spPr>
            <a:xfrm>
              <a:off x="1089850" y="5175218"/>
              <a:ext cx="126016" cy="412528"/>
            </a:xfrm>
            <a:custGeom>
              <a:avLst/>
              <a:gdLst/>
              <a:ahLst/>
              <a:cxnLst/>
              <a:rect l="l" t="t" r="r" b="b"/>
              <a:pathLst>
                <a:path w="55" h="180">
                  <a:moveTo>
                    <a:pt x="42" y="13"/>
                  </a:moveTo>
                  <a:cubicBezTo>
                    <a:pt x="42" y="96"/>
                    <a:pt x="42" y="96"/>
                    <a:pt x="42" y="9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2" y="13"/>
                    <a:pt x="42" y="13"/>
                    <a:pt x="42" y="13"/>
                  </a:cubicBezTo>
                  <a:moveTo>
                    <a:pt x="5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8"/>
                    <a:pt x="2" y="180"/>
                    <a:pt x="4" y="180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3" y="180"/>
                    <a:pt x="55" y="178"/>
                    <a:pt x="55" y="176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2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grpSp>
        <p:nvGrpSpPr>
          <p:cNvPr id="13" name="Group 13"/>
          <p:cNvGrpSpPr/>
          <p:nvPr/>
        </p:nvGrpSpPr>
        <p:grpSpPr>
          <a:xfrm>
            <a:off x="794575" y="3504533"/>
            <a:ext cx="405384" cy="482632"/>
            <a:chOff x="794575" y="3504533"/>
            <a:chExt cx="405384" cy="482632"/>
          </a:xfrm>
        </p:grpSpPr>
        <p:sp>
          <p:nvSpPr>
            <p:cNvPr id="14" name="Freeform 14"/>
            <p:cNvSpPr/>
            <p:nvPr/>
          </p:nvSpPr>
          <p:spPr>
            <a:xfrm>
              <a:off x="794575" y="3504533"/>
              <a:ext cx="405384" cy="482632"/>
            </a:xfrm>
            <a:custGeom>
              <a:avLst/>
              <a:gdLst/>
              <a:ahLst/>
              <a:cxnLst/>
              <a:rect l="l" t="t" r="r" b="b"/>
              <a:pathLst>
                <a:path w="156" h="178">
                  <a:moveTo>
                    <a:pt x="145" y="22"/>
                  </a:moveTo>
                  <a:cubicBezTo>
                    <a:pt x="134" y="22"/>
                    <a:pt x="134" y="22"/>
                    <a:pt x="134" y="22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4" y="5"/>
                    <a:pt x="129" y="0"/>
                    <a:pt x="12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1"/>
                    <a:pt x="5" y="156"/>
                    <a:pt x="11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2" y="173"/>
                    <a:pt x="27" y="178"/>
                    <a:pt x="33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51" y="178"/>
                    <a:pt x="156" y="173"/>
                    <a:pt x="156" y="167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7"/>
                    <a:pt x="151" y="22"/>
                    <a:pt x="145" y="22"/>
                  </a:cubicBezTo>
                  <a:close/>
                  <a:moveTo>
                    <a:pt x="11" y="145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45"/>
                    <a:pt x="123" y="145"/>
                    <a:pt x="123" y="145"/>
                  </a:cubicBezTo>
                  <a:lnTo>
                    <a:pt x="11" y="145"/>
                  </a:lnTo>
                  <a:close/>
                  <a:moveTo>
                    <a:pt x="145" y="167"/>
                  </a:moveTo>
                  <a:cubicBezTo>
                    <a:pt x="33" y="167"/>
                    <a:pt x="33" y="167"/>
                    <a:pt x="33" y="167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9" y="156"/>
                    <a:pt x="134" y="151"/>
                    <a:pt x="134" y="145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5" y="33"/>
                    <a:pt x="145" y="33"/>
                    <a:pt x="145" y="33"/>
                  </a:cubicBezTo>
                  <a:lnTo>
                    <a:pt x="145" y="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5" name="Freeform 15"/>
            <p:cNvSpPr/>
            <p:nvPr/>
          </p:nvSpPr>
          <p:spPr>
            <a:xfrm>
              <a:off x="911352" y="3594545"/>
              <a:ext cx="174022" cy="29242"/>
            </a:xfrm>
            <a:custGeom>
              <a:avLst/>
              <a:gdLst/>
              <a:ahLst/>
              <a:cxnLst/>
              <a:rect l="l" t="t" r="r" b="b"/>
              <a:pathLst>
                <a:path w="67" h="11">
                  <a:moveTo>
                    <a:pt x="6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9"/>
                    <a:pt x="67" y="6"/>
                  </a:cubicBezTo>
                  <a:cubicBezTo>
                    <a:pt x="67" y="3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6" name="Freeform 16"/>
            <p:cNvSpPr/>
            <p:nvPr/>
          </p:nvSpPr>
          <p:spPr>
            <a:xfrm>
              <a:off x="850773" y="3686842"/>
              <a:ext cx="234601" cy="29242"/>
            </a:xfrm>
            <a:custGeom>
              <a:avLst/>
              <a:gdLst/>
              <a:ahLst/>
              <a:cxnLst/>
              <a:rect l="l" t="t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8"/>
                    <a:pt x="90" y="5"/>
                  </a:cubicBezTo>
                  <a:cubicBezTo>
                    <a:pt x="90" y="2"/>
                    <a:pt x="87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7" name="Freeform 17"/>
            <p:cNvSpPr/>
            <p:nvPr/>
          </p:nvSpPr>
          <p:spPr>
            <a:xfrm>
              <a:off x="850773" y="3746468"/>
              <a:ext cx="234601" cy="29242"/>
            </a:xfrm>
            <a:custGeom>
              <a:avLst/>
              <a:gdLst/>
              <a:ahLst/>
              <a:cxnLst/>
              <a:rect l="l" t="t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8" name="Freeform 18"/>
            <p:cNvSpPr/>
            <p:nvPr/>
          </p:nvSpPr>
          <p:spPr>
            <a:xfrm>
              <a:off x="850773" y="3804952"/>
              <a:ext cx="234601" cy="32671"/>
            </a:xfrm>
            <a:custGeom>
              <a:avLst/>
              <a:gdLst/>
              <a:ahLst/>
              <a:cxnLst/>
              <a:rect l="l" t="t" r="r" b="b"/>
              <a:pathLst>
                <a:path w="90" h="12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7" y="12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grpSp>
        <p:nvGrpSpPr>
          <p:cNvPr id="31" name="Group 31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32" name="AutoShape 32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4" name="AutoShape 44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5" name="AutoShape 45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6" name="AutoShape 46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7" name="AutoShape 47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8" name="AutoShape 48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9" name="AutoShape 49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0" name="AutoShape 50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1" name="AutoShape 51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2" name="TextBox 52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 dirty="0" err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数据格式及传输速率设置</a:t>
              </a:r>
              <a:endParaRPr lang="en-US" sz="3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255F4B09-22D9-4F1D-8749-9F6C7701A950}"/>
              </a:ext>
            </a:extLst>
          </p:cNvPr>
          <p:cNvSpPr txBox="1"/>
          <p:nvPr/>
        </p:nvSpPr>
        <p:spPr>
          <a:xfrm>
            <a:off x="427254" y="1390008"/>
            <a:ext cx="5287746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RS232，全称“推荐标准232”（Recommended Standard 232），</a:t>
            </a:r>
            <a:r>
              <a:rPr lang="en-US" altLang="zh-CN" sz="1800" dirty="0" err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是由美国电子工业协会（Electronic</a:t>
            </a:r>
            <a:r>
              <a:rPr lang="en-US" altLang="zh-CN" sz="18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Industries Alliance，EIA）在1960年代制定的一种串行数据通信接口标准。它规定了数据终端设备（DTE）和数据通信设备（DCE）之间的接口信号和电路特性，使得不同厂商生产的设备之间能够方便地进行数据交换。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00000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02D0C-20CF-7239-8D8B-E45F5164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522" y="1807035"/>
            <a:ext cx="6016860" cy="324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07156" y="234864"/>
            <a:ext cx="11239500" cy="82631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5CACD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RS232电平标准</a:t>
            </a:r>
          </a:p>
        </p:txBody>
      </p:sp>
      <p:sp>
        <p:nvSpPr>
          <p:cNvPr id="4" name="AutoShape 4"/>
          <p:cNvSpPr/>
          <p:nvPr/>
        </p:nvSpPr>
        <p:spPr>
          <a:xfrm>
            <a:off x="611579" y="4922877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611579" y="3153947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611579" y="1373816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1676400" y="3081337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3AEF2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信号传输速率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76400" y="3608105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RS232接口支持多种传输速率，包括110bps、300bps、1200bps、2400bps、9600bps、19200bps等。较低的传输速率使得RS232接口在远距离传输时具有良好的稳定性。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8754" y="4850267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3AEF2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连线规范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8754" y="5388237"/>
            <a:ext cx="6124575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根据RS232接口规范，通常使用DB9或DB25连接器进行物理连接。这些引脚分别用于传输数据、控制信号和地线等。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88776" y="1301205"/>
            <a:ext cx="6286500" cy="6953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3AEF2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电气特性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88776" y="1827973"/>
            <a:ext cx="6998024" cy="12477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RS232接口使用基于电压的信号表示数据。标准规定逻辑高电平为-3V至-15V之间，逻辑低电平为+3V至+15V之间。这种电平设置有助于提高抗干扰能力和信号传输的稳定性。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046163" y="492287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4" name="AutoShape 14"/>
          <p:cNvSpPr/>
          <p:nvPr/>
        </p:nvSpPr>
        <p:spPr>
          <a:xfrm>
            <a:off x="328359" y="492287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5" name="AutoShape 15"/>
          <p:cNvSpPr/>
          <p:nvPr/>
        </p:nvSpPr>
        <p:spPr>
          <a:xfrm>
            <a:off x="1046163" y="315394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6" name="AutoShape 16"/>
          <p:cNvSpPr/>
          <p:nvPr/>
        </p:nvSpPr>
        <p:spPr>
          <a:xfrm>
            <a:off x="328359" y="315394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7" name="AutoShape 17"/>
          <p:cNvSpPr/>
          <p:nvPr/>
        </p:nvSpPr>
        <p:spPr>
          <a:xfrm>
            <a:off x="1046163" y="1373816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8" name="AutoShape 18"/>
          <p:cNvSpPr/>
          <p:nvPr/>
        </p:nvSpPr>
        <p:spPr>
          <a:xfrm>
            <a:off x="328359" y="1373816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9" name="TextBox 19"/>
          <p:cNvSpPr txBox="1"/>
          <p:nvPr/>
        </p:nvSpPr>
        <p:spPr>
          <a:xfrm>
            <a:off x="579318" y="4961709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5" b="1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79318" y="3192779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5" b="1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79318" y="1412648"/>
            <a:ext cx="765990" cy="472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5" b="1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2016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2895600"/>
            <a:ext cx="7961605" cy="1362191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基于</a:t>
            </a:r>
            <a:r>
              <a:rPr lang="en-US" altLang="zh-CN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Rs485</a:t>
            </a:r>
            <a:r>
              <a:rPr lang="zh-CN" altLang="en-US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</a:t>
            </a:r>
            <a:r>
              <a:rPr lang="en-US" altLang="zh-CN" sz="4500" b="1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UART通信协议</a:t>
            </a:r>
            <a:endParaRPr lang="en-US" altLang="zh-CN" sz="4500" b="1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algn="ctr">
              <a:lnSpc>
                <a:spcPct val="120000"/>
              </a:lnSpc>
              <a:spcBef>
                <a:spcPts val="375"/>
              </a:spcBef>
            </a:pPr>
            <a:endParaRPr lang="en-US" sz="4500" b="1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35537" y="2284196"/>
            <a:ext cx="2019230" cy="4086159"/>
          </a:xfrm>
          <a:prstGeom prst="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535537" y="1242213"/>
            <a:ext cx="2019230" cy="2019230"/>
          </a:xfrm>
          <a:prstGeom prst="ellipse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535537" y="3156439"/>
            <a:ext cx="2019300" cy="2914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电平标准：RS-485以两线间的电压差为+2V到+6V表示逻辑1，以两线间的电压差为-2V到-6V表示逻辑0。这种差分信号传输方式使得RS-485具有更强的抗干扰能力。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1017381" y="1804175"/>
            <a:ext cx="1036482" cy="103648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1110806" y="2097757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12" name="AutoShape 12"/>
          <p:cNvSpPr/>
          <p:nvPr/>
        </p:nvSpPr>
        <p:spPr>
          <a:xfrm>
            <a:off x="3722932" y="2282431"/>
            <a:ext cx="2019230" cy="4086159"/>
          </a:xfrm>
          <a:prstGeom prst="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13" name="AutoShape 13"/>
          <p:cNvSpPr/>
          <p:nvPr/>
        </p:nvSpPr>
        <p:spPr>
          <a:xfrm>
            <a:off x="3722932" y="1240447"/>
            <a:ext cx="2019230" cy="2019230"/>
          </a:xfrm>
          <a:prstGeom prst="ellipse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14" name="TextBox 14"/>
          <p:cNvSpPr txBox="1"/>
          <p:nvPr/>
        </p:nvSpPr>
        <p:spPr>
          <a:xfrm>
            <a:off x="3722932" y="3154674"/>
            <a:ext cx="2019300" cy="2914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多节点通信：RS485支持多个节点之间的通信，可实现多台设备的互联，适用于工业自动化系统等多节点通信场景。</a:t>
            </a:r>
          </a:p>
        </p:txBody>
      </p:sp>
      <p:sp>
        <p:nvSpPr>
          <p:cNvPr id="15" name="AutoShape 15"/>
          <p:cNvSpPr/>
          <p:nvPr/>
        </p:nvSpPr>
        <p:spPr>
          <a:xfrm>
            <a:off x="4204775" y="1802409"/>
            <a:ext cx="1036482" cy="103648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6" name="TextBox 16"/>
          <p:cNvSpPr txBox="1"/>
          <p:nvPr/>
        </p:nvSpPr>
        <p:spPr>
          <a:xfrm>
            <a:off x="4298201" y="2095992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7" name="AutoShape 17"/>
          <p:cNvSpPr/>
          <p:nvPr/>
        </p:nvSpPr>
        <p:spPr>
          <a:xfrm>
            <a:off x="6689543" y="2272485"/>
            <a:ext cx="2019230" cy="4086159"/>
          </a:xfrm>
          <a:prstGeom prst="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18" name="AutoShape 18"/>
          <p:cNvSpPr/>
          <p:nvPr/>
        </p:nvSpPr>
        <p:spPr>
          <a:xfrm>
            <a:off x="6689543" y="1230502"/>
            <a:ext cx="2019230" cy="2019230"/>
          </a:xfrm>
          <a:prstGeom prst="ellipse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19" name="TextBox 19"/>
          <p:cNvSpPr txBox="1"/>
          <p:nvPr/>
        </p:nvSpPr>
        <p:spPr>
          <a:xfrm>
            <a:off x="6689543" y="3144728"/>
            <a:ext cx="2019300" cy="2914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远距离传输：RS485可以在较长距离上进行数据传输，最高传输距离可达1200米，适用于楼宇自动化、智能交通系统等需要大范围覆盖的应用。</a:t>
            </a:r>
          </a:p>
        </p:txBody>
      </p:sp>
      <p:sp>
        <p:nvSpPr>
          <p:cNvPr id="20" name="AutoShape 20"/>
          <p:cNvSpPr/>
          <p:nvPr/>
        </p:nvSpPr>
        <p:spPr>
          <a:xfrm>
            <a:off x="7171386" y="1792464"/>
            <a:ext cx="1036482" cy="103648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21" name="TextBox 21"/>
          <p:cNvSpPr txBox="1"/>
          <p:nvPr/>
        </p:nvSpPr>
        <p:spPr>
          <a:xfrm>
            <a:off x="7264811" y="2086046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22" name="AutoShape 22"/>
          <p:cNvSpPr/>
          <p:nvPr/>
        </p:nvSpPr>
        <p:spPr>
          <a:xfrm>
            <a:off x="9656294" y="2322416"/>
            <a:ext cx="2019230" cy="4086159"/>
          </a:xfrm>
          <a:prstGeom prst="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23" name="AutoShape 23"/>
          <p:cNvSpPr/>
          <p:nvPr/>
        </p:nvSpPr>
        <p:spPr>
          <a:xfrm>
            <a:off x="9656294" y="1260325"/>
            <a:ext cx="2019230" cy="2019230"/>
          </a:xfrm>
          <a:prstGeom prst="ellipse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24" name="TextBox 24"/>
          <p:cNvSpPr txBox="1"/>
          <p:nvPr/>
        </p:nvSpPr>
        <p:spPr>
          <a:xfrm>
            <a:off x="9656294" y="3194659"/>
            <a:ext cx="2019300" cy="2914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高传输速率：RS485支持较高的数据传输速率，最高可达10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Mbps，适用于实时监控系统、数据采集系统等需要快速数据传输的应用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25" name="AutoShape 25"/>
          <p:cNvSpPr/>
          <p:nvPr/>
        </p:nvSpPr>
        <p:spPr>
          <a:xfrm>
            <a:off x="10138137" y="1842394"/>
            <a:ext cx="1036482" cy="103648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26" name="TextBox 26"/>
          <p:cNvSpPr txBox="1"/>
          <p:nvPr/>
        </p:nvSpPr>
        <p:spPr>
          <a:xfrm>
            <a:off x="10231563" y="2135977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4800" y="-125229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5CACD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RS485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5CACD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通信协议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5CACDF">
                  <a:alpha val="100000"/>
                </a:srgbClr>
              </a:solidFill>
              <a:effectLst/>
              <a:uLnTx/>
              <a:uFillTx/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95388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1DBDB43-780D-29FE-6409-1D4656AC6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9815"/>
            <a:ext cx="79057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16FEB48-F349-ECD0-2A87-85A916AE49C8}"/>
              </a:ext>
            </a:extLst>
          </p:cNvPr>
          <p:cNvSpPr txBox="1"/>
          <p:nvPr/>
        </p:nvSpPr>
        <p:spPr>
          <a:xfrm>
            <a:off x="1676400" y="4800600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RS485_EN 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为高电平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，逻辑为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，发送使能，接收禁止。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RS485_EN 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为低电平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，逻辑为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0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，发送禁止，接收使能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95" y="2969779"/>
            <a:ext cx="6779209" cy="1362191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altLang="zh-CN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IIC</a:t>
            </a:r>
            <a:r>
              <a:rPr lang="zh-CN" altLang="en-US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通信原理</a:t>
            </a:r>
            <a:endParaRPr lang="en-US" sz="4500" b="1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8177" y="3253740"/>
            <a:ext cx="4088130" cy="108363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88000"/>
              </a:lnSpc>
            </a:pPr>
            <a:r>
              <a:rPr lang="zh-CN" altLang="en-US" sz="1200" dirty="0">
                <a:solidFill>
                  <a:srgbClr val="1C7EBD">
                    <a:alpha val="100000"/>
                  </a:srgbClr>
                </a:solidFill>
                <a:latin typeface="Microsoft Yahei"/>
                <a:ea typeface="Microsoft Yahei"/>
              </a:rPr>
              <a:t>通信方式</a:t>
            </a:r>
            <a:r>
              <a:rPr lang="en-US" sz="1200" dirty="0">
                <a:solidFill>
                  <a:srgbClr val="1C7EBD">
                    <a:alpha val="100000"/>
                  </a:srgbClr>
                </a:solidFill>
                <a:latin typeface="Microsoft Yahei"/>
                <a:ea typeface="Microsoft Yahei"/>
              </a:rPr>
              <a:t>：</a:t>
            </a:r>
            <a:r>
              <a:rPr lang="en-US" altLang="zh-CN" sz="1200" dirty="0">
                <a:solidFill>
                  <a:srgbClr val="1C7EBD">
                    <a:alpha val="100000"/>
                  </a:srgbClr>
                </a:solidFill>
                <a:latin typeface="Microsoft Yahei"/>
                <a:ea typeface="Microsoft Yahei"/>
              </a:rPr>
              <a:t>IIC</a:t>
            </a:r>
            <a:r>
              <a:rPr lang="zh-CN" altLang="en-US" sz="1200" dirty="0">
                <a:solidFill>
                  <a:srgbClr val="1C7EBD">
                    <a:alpha val="100000"/>
                  </a:srgbClr>
                </a:solidFill>
                <a:latin typeface="Microsoft Yahei"/>
                <a:ea typeface="Microsoft Yahei"/>
              </a:rPr>
              <a:t>是半双工，而不是全双工 ，同一时间只可以单向通信</a:t>
            </a:r>
          </a:p>
          <a:p>
            <a:pPr marL="0" marR="0" lvl="0" indent="0" algn="l" defTabSz="914400" rtl="0" eaLnBrk="1" fontAlgn="auto" latinLnBrk="0" hangingPunct="1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7EBD">
                  <a:alpha val="100000"/>
                </a:srgbClr>
              </a:solidFill>
              <a:effectLst/>
              <a:uLnTx/>
              <a:uFillTx/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90729" y="3405004"/>
            <a:ext cx="759619" cy="759619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Freeform 4"/>
          <p:cNvSpPr/>
          <p:nvPr/>
        </p:nvSpPr>
        <p:spPr>
          <a:xfrm>
            <a:off x="690266" y="3599790"/>
            <a:ext cx="555689" cy="348139"/>
          </a:xfrm>
          <a:custGeom>
            <a:avLst/>
            <a:gdLst/>
            <a:ahLst/>
            <a:cxnLst/>
            <a:rect l="l" t="t" r="r" b="b"/>
            <a:pathLst>
              <a:path w="260" h="162">
                <a:moveTo>
                  <a:pt x="211" y="65"/>
                </a:moveTo>
                <a:cubicBezTo>
                  <a:pt x="211" y="29"/>
                  <a:pt x="182" y="0"/>
                  <a:pt x="146" y="0"/>
                </a:cubicBezTo>
                <a:cubicBezTo>
                  <a:pt x="122" y="0"/>
                  <a:pt x="101" y="13"/>
                  <a:pt x="90" y="33"/>
                </a:cubicBezTo>
                <a:cubicBezTo>
                  <a:pt x="87" y="33"/>
                  <a:pt x="84" y="32"/>
                  <a:pt x="81" y="32"/>
                </a:cubicBezTo>
                <a:cubicBezTo>
                  <a:pt x="59" y="32"/>
                  <a:pt x="41" y="47"/>
                  <a:pt x="35" y="67"/>
                </a:cubicBezTo>
                <a:cubicBezTo>
                  <a:pt x="15" y="73"/>
                  <a:pt x="0" y="92"/>
                  <a:pt x="0" y="114"/>
                </a:cubicBezTo>
                <a:cubicBezTo>
                  <a:pt x="0" y="140"/>
                  <a:pt x="22" y="162"/>
                  <a:pt x="49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38" y="162"/>
                  <a:pt x="260" y="140"/>
                  <a:pt x="260" y="114"/>
                </a:cubicBezTo>
                <a:cubicBezTo>
                  <a:pt x="260" y="87"/>
                  <a:pt x="238" y="65"/>
                  <a:pt x="211" y="65"/>
                </a:cubicBezTo>
                <a:close/>
                <a:moveTo>
                  <a:pt x="130" y="146"/>
                </a:moveTo>
                <a:cubicBezTo>
                  <a:pt x="81" y="81"/>
                  <a:pt x="81" y="81"/>
                  <a:pt x="81" y="81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79" y="81"/>
                  <a:pt x="179" y="81"/>
                  <a:pt x="179" y="81"/>
                </a:cubicBezTo>
                <a:lnTo>
                  <a:pt x="130" y="14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id="5" name="TextBox 5"/>
          <p:cNvSpPr txBox="1"/>
          <p:nvPr/>
        </p:nvSpPr>
        <p:spPr>
          <a:xfrm>
            <a:off x="1857756" y="4845415"/>
            <a:ext cx="4059555" cy="1234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高速数据传输：虽然IIC是为低速设备设计的，但其数据传输速率可达每秒数百千比特（kbps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），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满足大多数应用需求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6" name="AutoShape 6"/>
          <p:cNvSpPr/>
          <p:nvPr/>
        </p:nvSpPr>
        <p:spPr>
          <a:xfrm>
            <a:off x="626935" y="4993005"/>
            <a:ext cx="759619" cy="759619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C7E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78573" y="5175218"/>
            <a:ext cx="437293" cy="412528"/>
            <a:chOff x="778573" y="5175218"/>
            <a:chExt cx="437293" cy="412528"/>
          </a:xfrm>
        </p:grpSpPr>
        <p:sp>
          <p:nvSpPr>
            <p:cNvPr id="8" name="Freeform 8"/>
            <p:cNvSpPr/>
            <p:nvPr/>
          </p:nvSpPr>
          <p:spPr>
            <a:xfrm>
              <a:off x="778573" y="5337524"/>
              <a:ext cx="123158" cy="250222"/>
            </a:xfrm>
            <a:custGeom>
              <a:avLst/>
              <a:gdLst/>
              <a:ahLst/>
              <a:cxnLst/>
              <a:rect l="l" t="t" r="r" b="b"/>
              <a:pathLst>
                <a:path w="54" h="109">
                  <a:moveTo>
                    <a:pt x="41" y="13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1" y="13"/>
                    <a:pt x="41" y="13"/>
                    <a:pt x="41" y="13"/>
                  </a:cubicBezTo>
                  <a:moveTo>
                    <a:pt x="5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7"/>
                    <a:pt x="2" y="109"/>
                    <a:pt x="4" y="109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2" y="109"/>
                    <a:pt x="54" y="107"/>
                    <a:pt x="54" y="10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9" name="Freeform 9"/>
            <p:cNvSpPr/>
            <p:nvPr/>
          </p:nvSpPr>
          <p:spPr>
            <a:xfrm>
              <a:off x="932307" y="5278374"/>
              <a:ext cx="125063" cy="309372"/>
            </a:xfrm>
            <a:custGeom>
              <a:avLst/>
              <a:gdLst/>
              <a:ahLst/>
              <a:cxnLst/>
              <a:rect l="l" t="t" r="r" b="b"/>
              <a:pathLst>
                <a:path w="55" h="135">
                  <a:moveTo>
                    <a:pt x="42" y="13"/>
                  </a:moveTo>
                  <a:cubicBezTo>
                    <a:pt x="42" y="81"/>
                    <a:pt x="42" y="81"/>
                    <a:pt x="42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2" y="13"/>
                    <a:pt x="42" y="13"/>
                    <a:pt x="42" y="13"/>
                  </a:cubicBezTo>
                  <a:moveTo>
                    <a:pt x="5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3"/>
                    <a:pt x="2" y="135"/>
                    <a:pt x="5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3" y="135"/>
                    <a:pt x="55" y="133"/>
                    <a:pt x="55" y="131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2"/>
                    <a:pt x="53" y="0"/>
                    <a:pt x="51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0" name="Freeform 10"/>
            <p:cNvSpPr/>
            <p:nvPr/>
          </p:nvSpPr>
          <p:spPr>
            <a:xfrm>
              <a:off x="1089850" y="5175218"/>
              <a:ext cx="126016" cy="412528"/>
            </a:xfrm>
            <a:custGeom>
              <a:avLst/>
              <a:gdLst/>
              <a:ahLst/>
              <a:cxnLst/>
              <a:rect l="l" t="t" r="r" b="b"/>
              <a:pathLst>
                <a:path w="55" h="180">
                  <a:moveTo>
                    <a:pt x="42" y="13"/>
                  </a:moveTo>
                  <a:cubicBezTo>
                    <a:pt x="42" y="96"/>
                    <a:pt x="42" y="96"/>
                    <a:pt x="42" y="9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2" y="13"/>
                    <a:pt x="42" y="13"/>
                    <a:pt x="42" y="13"/>
                  </a:cubicBezTo>
                  <a:moveTo>
                    <a:pt x="5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8"/>
                    <a:pt x="2" y="180"/>
                    <a:pt x="4" y="180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3" y="180"/>
                    <a:pt x="55" y="178"/>
                    <a:pt x="55" y="176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2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sp>
        <p:nvSpPr>
          <p:cNvPr id="11" name="TextBox 11"/>
          <p:cNvSpPr txBox="1"/>
          <p:nvPr/>
        </p:nvSpPr>
        <p:spPr>
          <a:xfrm>
            <a:off x="7665386" y="3253740"/>
            <a:ext cx="3945255" cy="1234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简单的硬件接口：IIC仅需要两根线（SCL时钟线和SDA数据线）即可实现通信，降低了硬件设计的复杂性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2" name="AutoShape 12"/>
          <p:cNvSpPr/>
          <p:nvPr/>
        </p:nvSpPr>
        <p:spPr>
          <a:xfrm>
            <a:off x="6453615" y="3399377"/>
            <a:ext cx="759619" cy="759619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grpSp>
        <p:nvGrpSpPr>
          <p:cNvPr id="13" name="Group 13"/>
          <p:cNvGrpSpPr/>
          <p:nvPr/>
        </p:nvGrpSpPr>
        <p:grpSpPr>
          <a:xfrm>
            <a:off x="6630780" y="3537870"/>
            <a:ext cx="405384" cy="482632"/>
            <a:chOff x="794575" y="3504533"/>
            <a:chExt cx="405384" cy="482632"/>
          </a:xfrm>
        </p:grpSpPr>
        <p:sp>
          <p:nvSpPr>
            <p:cNvPr id="14" name="Freeform 14"/>
            <p:cNvSpPr/>
            <p:nvPr/>
          </p:nvSpPr>
          <p:spPr>
            <a:xfrm>
              <a:off x="794575" y="3504533"/>
              <a:ext cx="405384" cy="482632"/>
            </a:xfrm>
            <a:custGeom>
              <a:avLst/>
              <a:gdLst/>
              <a:ahLst/>
              <a:cxnLst/>
              <a:rect l="l" t="t" r="r" b="b"/>
              <a:pathLst>
                <a:path w="156" h="178">
                  <a:moveTo>
                    <a:pt x="145" y="22"/>
                  </a:moveTo>
                  <a:cubicBezTo>
                    <a:pt x="134" y="22"/>
                    <a:pt x="134" y="22"/>
                    <a:pt x="134" y="22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4" y="5"/>
                    <a:pt x="129" y="0"/>
                    <a:pt x="12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1"/>
                    <a:pt x="5" y="156"/>
                    <a:pt x="11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2" y="173"/>
                    <a:pt x="27" y="178"/>
                    <a:pt x="33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51" y="178"/>
                    <a:pt x="156" y="173"/>
                    <a:pt x="156" y="167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7"/>
                    <a:pt x="151" y="22"/>
                    <a:pt x="145" y="22"/>
                  </a:cubicBezTo>
                  <a:close/>
                  <a:moveTo>
                    <a:pt x="11" y="145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45"/>
                    <a:pt x="123" y="145"/>
                    <a:pt x="123" y="145"/>
                  </a:cubicBezTo>
                  <a:lnTo>
                    <a:pt x="11" y="145"/>
                  </a:lnTo>
                  <a:close/>
                  <a:moveTo>
                    <a:pt x="145" y="167"/>
                  </a:moveTo>
                  <a:cubicBezTo>
                    <a:pt x="33" y="167"/>
                    <a:pt x="33" y="167"/>
                    <a:pt x="33" y="167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9" y="156"/>
                    <a:pt x="134" y="151"/>
                    <a:pt x="134" y="145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5" y="33"/>
                    <a:pt x="145" y="33"/>
                    <a:pt x="145" y="33"/>
                  </a:cubicBezTo>
                  <a:lnTo>
                    <a:pt x="145" y="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5" name="Freeform 15"/>
            <p:cNvSpPr/>
            <p:nvPr/>
          </p:nvSpPr>
          <p:spPr>
            <a:xfrm>
              <a:off x="911352" y="3594545"/>
              <a:ext cx="174022" cy="29242"/>
            </a:xfrm>
            <a:custGeom>
              <a:avLst/>
              <a:gdLst/>
              <a:ahLst/>
              <a:cxnLst/>
              <a:rect l="l" t="t" r="r" b="b"/>
              <a:pathLst>
                <a:path w="67" h="11">
                  <a:moveTo>
                    <a:pt x="6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9"/>
                    <a:pt x="67" y="6"/>
                  </a:cubicBezTo>
                  <a:cubicBezTo>
                    <a:pt x="67" y="3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6" name="Freeform 16"/>
            <p:cNvSpPr/>
            <p:nvPr/>
          </p:nvSpPr>
          <p:spPr>
            <a:xfrm>
              <a:off x="850773" y="3686842"/>
              <a:ext cx="234601" cy="29242"/>
            </a:xfrm>
            <a:custGeom>
              <a:avLst/>
              <a:gdLst/>
              <a:ahLst/>
              <a:cxnLst/>
              <a:rect l="l" t="t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8"/>
                    <a:pt x="90" y="5"/>
                  </a:cubicBezTo>
                  <a:cubicBezTo>
                    <a:pt x="90" y="2"/>
                    <a:pt x="87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7" name="Freeform 17"/>
            <p:cNvSpPr/>
            <p:nvPr/>
          </p:nvSpPr>
          <p:spPr>
            <a:xfrm>
              <a:off x="850773" y="3746468"/>
              <a:ext cx="234601" cy="29242"/>
            </a:xfrm>
            <a:custGeom>
              <a:avLst/>
              <a:gdLst/>
              <a:ahLst/>
              <a:cxnLst/>
              <a:rect l="l" t="t" r="r" b="b"/>
              <a:pathLst>
                <a:path w="90" h="11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7" y="11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18" name="Freeform 18"/>
            <p:cNvSpPr/>
            <p:nvPr/>
          </p:nvSpPr>
          <p:spPr>
            <a:xfrm>
              <a:off x="850773" y="3804952"/>
              <a:ext cx="234601" cy="32671"/>
            </a:xfrm>
            <a:custGeom>
              <a:avLst/>
              <a:gdLst/>
              <a:ahLst/>
              <a:cxnLst/>
              <a:rect l="l" t="t" r="r" b="b"/>
              <a:pathLst>
                <a:path w="90" h="12">
                  <a:moveTo>
                    <a:pt x="8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7" y="12"/>
                    <a:pt x="90" y="9"/>
                    <a:pt x="90" y="6"/>
                  </a:cubicBezTo>
                  <a:cubicBezTo>
                    <a:pt x="90" y="3"/>
                    <a:pt x="87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sp>
        <p:nvSpPr>
          <p:cNvPr id="24" name="TextBox 24"/>
          <p:cNvSpPr txBox="1"/>
          <p:nvPr/>
        </p:nvSpPr>
        <p:spPr>
          <a:xfrm>
            <a:off x="1057370" y="1776025"/>
            <a:ext cx="9426672" cy="734496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88000"/>
              </a:lnSpc>
            </a:pPr>
            <a:r>
              <a:rPr lang="en-US" altLang="zh-CN" sz="1200" dirty="0">
                <a:solidFill>
                  <a:srgbClr val="1C7EBD">
                    <a:alpha val="100000"/>
                  </a:srgbClr>
                </a:solidFill>
                <a:latin typeface="Microsoft Yahei"/>
                <a:ea typeface="Microsoft Yahei"/>
              </a:rPr>
              <a:t>IIC(Inter</a:t>
            </a:r>
            <a:r>
              <a:rPr lang="zh-CN" altLang="en-US" sz="1200" dirty="0">
                <a:solidFill>
                  <a:srgbClr val="1C7EBD">
                    <a:alpha val="100000"/>
                  </a:srgbClr>
                </a:solidFill>
                <a:latin typeface="Microsoft Yahei"/>
                <a:ea typeface="Microsoft Yahei"/>
              </a:rPr>
              <a:t>－</a:t>
            </a:r>
            <a:r>
              <a:rPr lang="en-US" altLang="zh-CN" sz="1200" dirty="0">
                <a:solidFill>
                  <a:srgbClr val="1C7EBD">
                    <a:alpha val="100000"/>
                  </a:srgbClr>
                </a:solidFill>
                <a:latin typeface="Microsoft Yahei"/>
                <a:ea typeface="Microsoft Yahei"/>
              </a:rPr>
              <a:t>Integrated Circuit)</a:t>
            </a:r>
            <a:r>
              <a:rPr lang="zh-CN" altLang="en-US" sz="1200" dirty="0">
                <a:solidFill>
                  <a:srgbClr val="1C7EBD">
                    <a:alpha val="100000"/>
                  </a:srgbClr>
                </a:solidFill>
                <a:latin typeface="Microsoft Yahei"/>
                <a:ea typeface="Microsoft Yahei"/>
              </a:rPr>
              <a:t>总线是一种由</a:t>
            </a:r>
            <a:r>
              <a:rPr lang="en-US" altLang="zh-CN" sz="1200" dirty="0">
                <a:solidFill>
                  <a:srgbClr val="1C7EBD">
                    <a:alpha val="100000"/>
                  </a:srgbClr>
                </a:solidFill>
                <a:latin typeface="Microsoft Yahei"/>
                <a:ea typeface="Microsoft Yahei"/>
              </a:rPr>
              <a:t>NXP</a:t>
            </a:r>
            <a:r>
              <a:rPr lang="zh-CN" altLang="en-US" sz="1200" dirty="0">
                <a:solidFill>
                  <a:srgbClr val="1C7EBD">
                    <a:alpha val="100000"/>
                  </a:srgbClr>
                </a:solidFill>
                <a:latin typeface="Microsoft Yahei"/>
                <a:ea typeface="Microsoft Yahei"/>
              </a:rPr>
              <a:t>（原</a:t>
            </a:r>
            <a:r>
              <a:rPr lang="en-US" altLang="zh-CN" sz="1200" dirty="0">
                <a:solidFill>
                  <a:srgbClr val="1C7EBD">
                    <a:alpha val="100000"/>
                  </a:srgbClr>
                </a:solidFill>
                <a:latin typeface="Microsoft Yahei"/>
                <a:ea typeface="Microsoft Yahei"/>
              </a:rPr>
              <a:t>PHILIPS</a:t>
            </a:r>
            <a:r>
              <a:rPr lang="zh-CN" altLang="en-US" sz="1200" dirty="0">
                <a:solidFill>
                  <a:srgbClr val="1C7EBD">
                    <a:alpha val="100000"/>
                  </a:srgbClr>
                </a:solidFill>
                <a:latin typeface="Microsoft Yahei"/>
                <a:ea typeface="Microsoft Yahei"/>
              </a:rPr>
              <a:t>）公司开发的两线式串行总线，用于连接微控制器及其外围设备。多用于主控制器和从器件间的主从通信，在小数据量场合使用，传输距离短，任意时刻只能有一个主机等特性。</a:t>
            </a:r>
            <a:endParaRPr lang="en-US" sz="1200" dirty="0">
              <a:solidFill>
                <a:srgbClr val="1C7EBD">
                  <a:alpha val="100000"/>
                </a:srgbClr>
              </a:solidFill>
              <a:latin typeface="Microsoft Yahei"/>
              <a:ea typeface="Microsoft Yahei"/>
            </a:endParaRPr>
          </a:p>
        </p:txBody>
      </p:sp>
      <p:sp>
        <p:nvSpPr>
          <p:cNvPr id="25" name="AutoShape 25"/>
          <p:cNvSpPr/>
          <p:nvPr/>
        </p:nvSpPr>
        <p:spPr>
          <a:xfrm>
            <a:off x="6408706" y="5005864"/>
            <a:ext cx="751142" cy="7511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grpSp>
        <p:nvGrpSpPr>
          <p:cNvPr id="26" name="Group 26"/>
          <p:cNvGrpSpPr/>
          <p:nvPr/>
        </p:nvGrpSpPr>
        <p:grpSpPr>
          <a:xfrm>
            <a:off x="6542817" y="5140547"/>
            <a:ext cx="482918" cy="481774"/>
            <a:chOff x="6542817" y="5140547"/>
            <a:chExt cx="482918" cy="481774"/>
          </a:xfrm>
        </p:grpSpPr>
        <p:sp>
          <p:nvSpPr>
            <p:cNvPr id="27" name="Freeform 27"/>
            <p:cNvSpPr/>
            <p:nvPr/>
          </p:nvSpPr>
          <p:spPr>
            <a:xfrm>
              <a:off x="6833425" y="5433250"/>
              <a:ext cx="192310" cy="189071"/>
            </a:xfrm>
            <a:custGeom>
              <a:avLst/>
              <a:gdLst/>
              <a:ahLst/>
              <a:cxnLst/>
              <a:rect l="l" t="t" r="r" b="b"/>
              <a:pathLst>
                <a:path w="75" h="74">
                  <a:moveTo>
                    <a:pt x="68" y="42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10"/>
                    <a:pt x="10" y="18"/>
                    <a:pt x="0" y="2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50" y="74"/>
                    <a:pt x="61" y="74"/>
                    <a:pt x="68" y="67"/>
                  </a:cubicBezTo>
                  <a:cubicBezTo>
                    <a:pt x="75" y="60"/>
                    <a:pt x="75" y="49"/>
                    <a:pt x="68" y="4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28" name="Freeform 28"/>
            <p:cNvSpPr/>
            <p:nvPr/>
          </p:nvSpPr>
          <p:spPr>
            <a:xfrm>
              <a:off x="6542817" y="5140547"/>
              <a:ext cx="356806" cy="358997"/>
            </a:xfrm>
            <a:custGeom>
              <a:avLst/>
              <a:gdLst/>
              <a:ahLst/>
              <a:cxnLst/>
              <a:rect l="l" t="t" r="r" b="b"/>
              <a:pathLst>
                <a:path w="139" h="14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108" y="140"/>
                    <a:pt x="139" y="108"/>
                    <a:pt x="139" y="70"/>
                  </a:cubicBezTo>
                  <a:close/>
                  <a:moveTo>
                    <a:pt x="70" y="122"/>
                  </a:moveTo>
                  <a:cubicBezTo>
                    <a:pt x="41" y="122"/>
                    <a:pt x="17" y="99"/>
                    <a:pt x="17" y="70"/>
                  </a:cubicBezTo>
                  <a:cubicBezTo>
                    <a:pt x="17" y="41"/>
                    <a:pt x="41" y="17"/>
                    <a:pt x="70" y="17"/>
                  </a:cubicBezTo>
                  <a:cubicBezTo>
                    <a:pt x="98" y="17"/>
                    <a:pt x="122" y="41"/>
                    <a:pt x="122" y="70"/>
                  </a:cubicBezTo>
                  <a:cubicBezTo>
                    <a:pt x="122" y="99"/>
                    <a:pt x="98" y="122"/>
                    <a:pt x="70" y="12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id="29" name="Freeform 29"/>
            <p:cNvSpPr/>
            <p:nvPr/>
          </p:nvSpPr>
          <p:spPr>
            <a:xfrm>
              <a:off x="6617684" y="5215318"/>
              <a:ext cx="105728" cy="104680"/>
            </a:xfrm>
            <a:custGeom>
              <a:avLst/>
              <a:gdLst/>
              <a:ahLst/>
              <a:cxnLst/>
              <a:rect l="l" t="t" r="r" b="b"/>
              <a:pathLst>
                <a:path w="41" h="41">
                  <a:moveTo>
                    <a:pt x="0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sp>
        <p:nvSpPr>
          <p:cNvPr id="30" name="TextBox 30"/>
          <p:cNvSpPr txBox="1"/>
          <p:nvPr/>
        </p:nvSpPr>
        <p:spPr>
          <a:xfrm>
            <a:off x="7644193" y="4845415"/>
            <a:ext cx="3926205" cy="12344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多主从设备支持：IIC总线可以连接多个主设备和从设备，实现灵活的通信拓扑结构。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id="32" name="AutoShape 32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4" name="AutoShape 44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5" name="AutoShape 45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6" name="AutoShape 46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7" name="AutoShape 47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8" name="AutoShape 48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9" name="AutoShape 49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0" name="AutoShape 50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1" name="AutoShape 51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2" name="TextBox 52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>
                  <a:ln>
                    <a:noFill/>
                  </a:ln>
                  <a:solidFill>
                    <a:srgbClr val="43AEF2">
                      <a:alpha val="100000"/>
                    </a:srgbClr>
                  </a:solidFill>
                  <a:effectLst/>
                  <a:uLnTx/>
                  <a:uFillTx/>
                  <a:latin typeface="Microsoft Yahei"/>
                  <a:ea typeface="Microsoft Yahei"/>
                  <a:cs typeface="Microsoft Yahei"/>
                </a:rPr>
                <a:t>IIC定义与特点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794613E-F233-EBE9-43A4-952EEAC27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6389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C510AE7-0FE7-9BD9-D88B-2F49BFDF6B32}"/>
              </a:ext>
            </a:extLst>
          </p:cNvPr>
          <p:cNvSpPr txBox="1"/>
          <p:nvPr/>
        </p:nvSpPr>
        <p:spPr>
          <a:xfrm>
            <a:off x="1192944" y="3164681"/>
            <a:ext cx="101608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开始信号：SCL 为高电平时，SDA 由高电平向低电平跳变，开始传送数据。</a:t>
            </a:r>
            <a:endParaRPr lang="en-US" altLang="zh-CN" dirty="0"/>
          </a:p>
          <a:p>
            <a:r>
              <a:rPr lang="zh-CN" altLang="en-US" dirty="0"/>
              <a:t>结束信号：SCL 为高电平时，SDA 由低电平向高电平跳变，结束传送数据。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ingFang SC"/>
              </a:rPr>
              <a:t>数据有效性</a:t>
            </a:r>
          </a:p>
          <a:p>
            <a:pPr algn="l"/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IIC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信号在数据传输过程中，当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SCL=1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高电平时，数据线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SDA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必须保持稳定状态，不允许有电平跳变，只有在时钟线上的信号为低电平期间，数据线上的高电平或低电平状态才允许变化。</a:t>
            </a:r>
            <a:endParaRPr lang="zh-CN" altLang="en-US" b="0" i="0" dirty="0">
              <a:solidFill>
                <a:srgbClr val="4D4D4D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SCL=1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时 数据线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SDA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的任何电平变换会看做是总线的起始信号或者停止信号。</a:t>
            </a:r>
            <a:endParaRPr lang="zh-CN" altLang="en-US" b="0" i="0" dirty="0">
              <a:solidFill>
                <a:srgbClr val="4D4D4D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57471F5C-57AE-6D26-4573-A86020622DF0}"/>
              </a:ext>
            </a:extLst>
          </p:cNvPr>
          <p:cNvSpPr txBox="1"/>
          <p:nvPr/>
        </p:nvSpPr>
        <p:spPr>
          <a:xfrm>
            <a:off x="152400" y="4114800"/>
            <a:ext cx="1135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应答信号：主机SCL拉高，读取从机SDA的电平，为低电平表示产生应答应答信号为低电平时，规定为有效应答位（ACK，简称应答位），表示接收器已经成功地接收了该字节；应答信号为高电平时，规定为非应答位（NACK），一般表示接收器接收该字节没有成功。**每发送一个字节（8个bit）**在一个字节传输的8个时钟后的第九个时钟期间，接收器接收数据后必须回一个ACK应答信号给发送器，这样才能进行数据传输。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1A3012-392A-4BEB-944D-D968A373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95440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EB04A306-2BF8-EE4E-CEAA-09993B272057}"/>
              </a:ext>
            </a:extLst>
          </p:cNvPr>
          <p:cNvSpPr txBox="1"/>
          <p:nvPr/>
        </p:nvSpPr>
        <p:spPr>
          <a:xfrm>
            <a:off x="990600" y="3995678"/>
            <a:ext cx="93157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Start: IIC</a:t>
            </a:r>
            <a:r>
              <a:rPr lang="zh-CN" altLang="en-US" dirty="0"/>
              <a:t>开始信号，表示开始传输。</a:t>
            </a:r>
            <a:endParaRPr lang="en-US" altLang="zh-CN" dirty="0"/>
          </a:p>
          <a:p>
            <a:r>
              <a:rPr lang="en-US" altLang="zh-CN" dirty="0"/>
              <a:t>DEVICE_ADDRESS:: </a:t>
            </a:r>
            <a:r>
              <a:rPr lang="zh-CN" altLang="en-US" dirty="0"/>
              <a:t>从设备地址</a:t>
            </a:r>
            <a:r>
              <a:rPr lang="en-US" altLang="zh-CN" dirty="0"/>
              <a:t>,</a:t>
            </a:r>
            <a:r>
              <a:rPr lang="zh-CN" altLang="en-US" dirty="0"/>
              <a:t>就是</a:t>
            </a:r>
            <a:r>
              <a:rPr lang="en-US" altLang="zh-CN" dirty="0"/>
              <a:t>7</a:t>
            </a:r>
            <a:r>
              <a:rPr lang="zh-CN" altLang="en-US" dirty="0"/>
              <a:t>位从机地址</a:t>
            </a:r>
            <a:endParaRPr lang="en-US" altLang="zh-CN" dirty="0"/>
          </a:p>
          <a:p>
            <a:r>
              <a:rPr lang="en-US" altLang="zh-CN" dirty="0"/>
              <a:t>R/W</a:t>
            </a:r>
            <a:r>
              <a:rPr lang="zh-CN" altLang="en-US" dirty="0"/>
              <a:t>： </a:t>
            </a:r>
            <a:r>
              <a:rPr lang="en-US" altLang="zh-CN" dirty="0"/>
              <a:t>W(write)</a:t>
            </a:r>
            <a:r>
              <a:rPr lang="zh-CN" altLang="en-US" dirty="0"/>
              <a:t>为写，</a:t>
            </a:r>
            <a:r>
              <a:rPr lang="en-US" altLang="zh-CN" dirty="0"/>
              <a:t>R(read)</a:t>
            </a:r>
            <a:r>
              <a:rPr lang="zh-CN" altLang="en-US" dirty="0"/>
              <a:t>为读</a:t>
            </a:r>
            <a:endParaRPr lang="en-US" altLang="zh-CN" dirty="0"/>
          </a:p>
          <a:p>
            <a:r>
              <a:rPr lang="en-US" altLang="zh-CN" dirty="0"/>
              <a:t>ACK</a:t>
            </a:r>
            <a:r>
              <a:rPr lang="zh-CN" altLang="en-US" dirty="0"/>
              <a:t>： 应答信号</a:t>
            </a:r>
            <a:endParaRPr lang="en-US" altLang="zh-CN" dirty="0"/>
          </a:p>
          <a:p>
            <a:r>
              <a:rPr lang="en-US" altLang="zh-CN" dirty="0"/>
              <a:t>WORD_ADDRESS </a:t>
            </a:r>
            <a:r>
              <a:rPr lang="zh-CN" altLang="en-US" dirty="0"/>
              <a:t>： 从机中对应的寄存器地址 比方说访问 </a:t>
            </a:r>
            <a:r>
              <a:rPr lang="en-US" altLang="zh-CN" dirty="0"/>
              <a:t>OLED</a:t>
            </a:r>
            <a:r>
              <a:rPr lang="zh-CN" altLang="en-US" dirty="0"/>
              <a:t>中的 某个寄存器</a:t>
            </a:r>
            <a:endParaRPr lang="en-US" altLang="zh-CN" dirty="0"/>
          </a:p>
          <a:p>
            <a:r>
              <a:rPr lang="en-US" altLang="zh-CN" dirty="0"/>
              <a:t>DATA: </a:t>
            </a:r>
            <a:r>
              <a:rPr lang="zh-CN" altLang="en-US" dirty="0"/>
              <a:t>发送的数据</a:t>
            </a:r>
            <a:endParaRPr lang="en-US" altLang="zh-CN" dirty="0"/>
          </a:p>
          <a:p>
            <a:r>
              <a:rPr lang="en-US" altLang="zh-CN" dirty="0"/>
              <a:t>STOP: </a:t>
            </a:r>
            <a:r>
              <a:rPr lang="zh-CN" altLang="en-US" dirty="0"/>
              <a:t>停止信号，结束</a:t>
            </a:r>
            <a:r>
              <a:rPr lang="en-US" altLang="zh-CN" dirty="0"/>
              <a:t>IIC</a:t>
            </a:r>
          </a:p>
          <a:p>
            <a:endParaRPr lang="en-US" altLang="zh-CN" dirty="0"/>
          </a:p>
          <a:p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在写数据的过程中，每成功写入一个字节，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E2PROM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存储空间的地址就会自动加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，当加到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0xFF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后，再写一个字节，地址就会溢出又变成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0x00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。</a:t>
            </a:r>
            <a:endParaRPr lang="en-US" altLang="zh-C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F7EB532-E06C-EA66-EA40-497AA357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47815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7A4FE9B-4C62-19FB-2CB2-D45E3A35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14554"/>
            <a:ext cx="67913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287250" cy="685720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336170" y="682396"/>
            <a:ext cx="2884138" cy="823690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57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49260" y="682396"/>
            <a:ext cx="5359177" cy="4587716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marL="203200" lvl="0" indent="-203200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UART</a:t>
            </a:r>
            <a:r>
              <a:rPr lang="zh-CN" altLang="en-US" sz="24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通信原理</a:t>
            </a:r>
            <a:endParaRPr lang="en-US" sz="2400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altLang="zh-CN" sz="24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RS232</a:t>
            </a:r>
            <a:r>
              <a:rPr lang="zh-CN" altLang="en-US" sz="24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通信原理</a:t>
            </a:r>
            <a:endParaRPr lang="en-US" altLang="zh-CN" sz="2400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altLang="zh-CN" sz="24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RS485</a:t>
            </a:r>
            <a:r>
              <a:rPr lang="zh-CN" altLang="en-US" sz="24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通信原理</a:t>
            </a:r>
            <a:endParaRPr lang="en-US" altLang="zh-CN" sz="2400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altLang="zh-CN" sz="24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SPI</a:t>
            </a:r>
            <a:r>
              <a:rPr lang="zh-CN" altLang="en-US" sz="24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通信原理</a:t>
            </a:r>
            <a:endParaRPr lang="en-US" altLang="zh-CN" sz="2400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altLang="zh-CN" sz="24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IIC</a:t>
            </a:r>
            <a:r>
              <a:rPr lang="zh-CN" altLang="en-US" sz="24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通信原理</a:t>
            </a:r>
            <a:endParaRPr lang="en-US" altLang="zh-CN" sz="2400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lvl="0">
              <a:lnSpc>
                <a:spcPct val="140000"/>
              </a:lnSpc>
              <a:spcBef>
                <a:spcPts val="375"/>
              </a:spcBef>
            </a:pPr>
            <a:endParaRPr lang="en-US" sz="2400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F9E171A-072E-99D8-EF71-A878145EE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3247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E527BA0-125E-B1D0-8526-017B3B19A21D}"/>
              </a:ext>
            </a:extLst>
          </p:cNvPr>
          <p:cNvSpPr txBox="1"/>
          <p:nvPr/>
        </p:nvSpPr>
        <p:spPr>
          <a:xfrm>
            <a:off x="914400" y="3200400"/>
            <a:ext cx="952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主机首先产生START信号</a:t>
            </a:r>
            <a:endParaRPr lang="en-US" altLang="zh-CN" dirty="0"/>
          </a:p>
          <a:p>
            <a:r>
              <a:rPr lang="zh-CN" altLang="en-US" dirty="0"/>
              <a:t>然后紧跟着发送一个从机地址，注意此时该地址的第8位为0，表明是向从机写命令，</a:t>
            </a:r>
            <a:endParaRPr lang="en-US" altLang="zh-CN" dirty="0"/>
          </a:p>
          <a:p>
            <a:r>
              <a:rPr lang="zh-CN" altLang="en-US" dirty="0"/>
              <a:t>这时候主机等待从机的应答信号(ACK)</a:t>
            </a:r>
            <a:endParaRPr lang="en-US" altLang="zh-CN" dirty="0"/>
          </a:p>
          <a:p>
            <a:r>
              <a:rPr lang="zh-CN" altLang="en-US" dirty="0"/>
              <a:t>当主机收到应答信号时，发送要访问的地址，继续等待从机的应答信号，</a:t>
            </a:r>
            <a:endParaRPr lang="en-US" altLang="zh-CN" dirty="0"/>
          </a:p>
          <a:p>
            <a:r>
              <a:rPr lang="zh-CN" altLang="en-US" dirty="0"/>
              <a:t>当主机收到应答信号后，主机要改变通信模式(主机将由发送变为接收，从机将由接收变为发送)所以主机重新发送一个开始start信号，然后紧跟着发送一个从机地址，注意此时该地址的第8位为1，表明将主机设 置成接收模式开始读取数据，</a:t>
            </a:r>
            <a:endParaRPr lang="en-US" altLang="zh-CN" dirty="0"/>
          </a:p>
          <a:p>
            <a:r>
              <a:rPr lang="zh-CN" altLang="en-US" dirty="0"/>
              <a:t>这时候主机等待从机的应答信号，当主机收到应答信号时，就可以接收1个字节的数据，当接收完成后，主机发送非应答信号，表示不在接收数据</a:t>
            </a:r>
            <a:endParaRPr lang="en-US" altLang="zh-CN" dirty="0"/>
          </a:p>
          <a:p>
            <a:r>
              <a:rPr lang="zh-CN" altLang="en-US" dirty="0"/>
              <a:t>主机进而产生停止信号，结束传送过程。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在这里插入图片描述">
            <a:extLst>
              <a:ext uri="{FF2B5EF4-FFF2-40B4-BE49-F238E27FC236}">
                <a16:creationId xmlns:a16="http://schemas.microsoft.com/office/drawing/2014/main" id="{05FED67C-EA1E-BB00-B015-02B27CAEF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5434012" cy="19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4002D93-6FB8-0DB4-26C6-7FA7860434D1}"/>
              </a:ext>
            </a:extLst>
          </p:cNvPr>
          <p:cNvSpPr txBox="1"/>
          <p:nvPr/>
        </p:nvSpPr>
        <p:spPr>
          <a:xfrm>
            <a:off x="1066800" y="3429000"/>
            <a:ext cx="9067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SPI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主机和从机都有一个串行移位寄存器，主机通过向它的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SPI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串行寄存器写入一个字节来发起一次传输。</a:t>
            </a:r>
            <a:endParaRPr lang="en-US" altLang="zh-CN" b="1" i="0" dirty="0">
              <a:solidFill>
                <a:srgbClr val="4D4D4D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SPI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只有主模式和从模式之分，没有读和写的说法，外设的写操作和读操作是同步完成的。如果只进行写操作，主机只需忽略接收到的字节；反之，若主机要读取从机的一个字节，就必须发送一个空字节来引发从机的传输。也就是说，你发一个数据必然会收到一个数据；你要收一个数据必须也要先发一个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102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95" y="2969779"/>
            <a:ext cx="6779209" cy="1362191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错误检测与纠正技术探讨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9483" r="4310"/>
          <a:stretch>
            <a:fillRect/>
          </a:stretch>
        </p:blipFill>
        <p:spPr>
          <a:xfrm>
            <a:off x="6920794" y="1179728"/>
            <a:ext cx="4502871" cy="508750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24216" y="1683936"/>
            <a:ext cx="7039534" cy="4793064"/>
          </a:xfrm>
          <a:prstGeom prst="roundRect">
            <a:avLst>
              <a:gd name="adj" fmla="val 7364"/>
            </a:avLst>
          </a:prstGeom>
          <a:solidFill>
            <a:srgbClr val="FFFFFF">
              <a:alpha val="100000"/>
            </a:srgbClr>
          </a:solidFill>
          <a:ln/>
          <a:effectLst>
            <a:outerShdw blurRad="342900">
              <a:srgbClr val="000000">
                <a:alpha val="7000"/>
              </a:srgbClr>
            </a:outerShdw>
          </a:effectLst>
        </p:spPr>
      </p:sp>
      <p:sp>
        <p:nvSpPr>
          <p:cNvPr id="4" name="TextBox 4"/>
          <p:cNvSpPr txBox="1"/>
          <p:nvPr/>
        </p:nvSpPr>
        <p:spPr>
          <a:xfrm>
            <a:off x="1431913" y="2167472"/>
            <a:ext cx="5845181" cy="77436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SPI（Serial Peripheral Interface）是一种同步串行接口技术，用于微控制器与外部设备之间的通信。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SPI定义及发展历程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1913" y="3361490"/>
            <a:ext cx="5845181" cy="77436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SPI起源于Motorola公司，随着微控制器技术的不断发展，SPI接口逐渐成为微控制器与外部设备通信的常用接口之一。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1913" y="4555508"/>
            <a:ext cx="5845181" cy="77436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SPI接口具有高速、全双工、同步通信等特点，广泛应用于各种嵌入式系统中</a:t>
            </a:r>
            <a:r>
              <a:rPr lang="en-US" sz="15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8" name="AutoShape 8"/>
          <p:cNvSpPr/>
          <p:nvPr/>
        </p:nvSpPr>
        <p:spPr>
          <a:xfrm>
            <a:off x="979151" y="2377187"/>
            <a:ext cx="285750" cy="285750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979151" y="3605797"/>
            <a:ext cx="285750" cy="285750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0" name="AutoShape 10"/>
          <p:cNvSpPr/>
          <p:nvPr/>
        </p:nvSpPr>
        <p:spPr>
          <a:xfrm>
            <a:off x="979151" y="4799815"/>
            <a:ext cx="285750" cy="285750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01424C-89DF-A5D9-B9E7-F8CC1B609F42}"/>
              </a:ext>
            </a:extLst>
          </p:cNvPr>
          <p:cNvSpPr txBox="1"/>
          <p:nvPr/>
        </p:nvSpPr>
        <p:spPr>
          <a:xfrm>
            <a:off x="1431913" y="5510914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SPI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分为主、从两种模式，当存在多个从设备时，通过各自的片选信号进行管理。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B3C2694-CD8B-D469-6C21-73E823C62A9F}"/>
              </a:ext>
            </a:extLst>
          </p:cNvPr>
          <p:cNvSpPr txBox="1"/>
          <p:nvPr/>
        </p:nvSpPr>
        <p:spPr>
          <a:xfrm>
            <a:off x="838200" y="3810000"/>
            <a:ext cx="86112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SPI</a:t>
            </a:r>
            <a:r>
              <a:rPr lang="zh-CN" altLang="en-US" dirty="0"/>
              <a:t>信号线</a:t>
            </a:r>
            <a:r>
              <a:rPr lang="en-US" altLang="zh-CN" dirty="0"/>
              <a:t>SPI</a:t>
            </a:r>
            <a:r>
              <a:rPr lang="zh-CN" altLang="en-US" dirty="0"/>
              <a:t>接口一般使用四条信号线通信：</a:t>
            </a:r>
            <a:endParaRPr lang="en-US" altLang="zh-CN" dirty="0"/>
          </a:p>
          <a:p>
            <a:r>
              <a:rPr lang="en-US" altLang="zh-CN" dirty="0"/>
              <a:t>MISO</a:t>
            </a:r>
            <a:r>
              <a:rPr lang="zh-CN" altLang="en-US" dirty="0"/>
              <a:t>： 主设备输入</a:t>
            </a:r>
            <a:r>
              <a:rPr lang="en-US" altLang="zh-CN" dirty="0"/>
              <a:t>/</a:t>
            </a:r>
            <a:r>
              <a:rPr lang="zh-CN" altLang="en-US" dirty="0"/>
              <a:t>从设备输出引脚。该引脚在从模式下发送数据，在主模式下接收数据。</a:t>
            </a:r>
            <a:endParaRPr lang="en-US" altLang="zh-CN" dirty="0"/>
          </a:p>
          <a:p>
            <a:r>
              <a:rPr lang="en-US" altLang="zh-CN" dirty="0"/>
              <a:t>MOSI</a:t>
            </a:r>
            <a:r>
              <a:rPr lang="zh-CN" altLang="en-US" dirty="0"/>
              <a:t>： 主设备输出</a:t>
            </a:r>
            <a:r>
              <a:rPr lang="en-US" altLang="zh-CN" dirty="0"/>
              <a:t>/</a:t>
            </a:r>
            <a:r>
              <a:rPr lang="zh-CN" altLang="en-US" dirty="0"/>
              <a:t>从设备输入引脚。该引脚在主模式下发送数据，在从模式下接收数据。</a:t>
            </a:r>
            <a:endParaRPr lang="en-US" altLang="zh-CN" dirty="0"/>
          </a:p>
          <a:p>
            <a:r>
              <a:rPr lang="en-US" altLang="zh-CN" dirty="0"/>
              <a:t>SCLK</a:t>
            </a:r>
            <a:r>
              <a:rPr lang="zh-CN" altLang="en-US" dirty="0"/>
              <a:t>：串行时钟信号，由主设备产生。</a:t>
            </a:r>
            <a:endParaRPr lang="en-US" altLang="zh-CN" dirty="0"/>
          </a:p>
          <a:p>
            <a:r>
              <a:rPr lang="en-US" altLang="zh-CN" dirty="0"/>
              <a:t>CS/SS</a:t>
            </a:r>
            <a:r>
              <a:rPr lang="zh-CN" altLang="en-US" dirty="0"/>
              <a:t>：从设备片选信号，由主设备控制。它的功能是用来作为“片选引脚”，也就是选择指定的从设备，让主设备可以单独地与特定从设备通讯，避免数据线上的冲突。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59E5D89-BA6B-493F-4ED4-2DA9D9D7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"/>
            <a:ext cx="5486400" cy="344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1CF0EBF-35FF-39A6-10C1-D47628DC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2372"/>
            <a:ext cx="4495800" cy="23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7F290483-9AAF-9208-05EC-00D0D3C6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6553200" cy="258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01F87B-4956-91E9-C113-83788E8F5516}"/>
              </a:ext>
            </a:extLst>
          </p:cNvPr>
          <p:cNvSpPr txBox="1"/>
          <p:nvPr/>
        </p:nvSpPr>
        <p:spPr>
          <a:xfrm>
            <a:off x="1447800" y="3124200"/>
            <a:ext cx="9220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首先拉低对应SS信号线，表示与该设备进行通信主机通过发送SCLK时钟信号，来告诉从机写数据或者读数据这里要注意，SCLK时钟信号可能是低电平有效，也可能是高电平有效，因为SPI有四种模式，这个我们在下面会介绍主机(Master)将要发送的数据写到发送数据缓存区(Menory)，缓存区经过移位寄存器(0~7)，串行移位寄存器通过MOSI信号线将字节一位一位的移出去传送给从机，，同时MISO接口接收到的数据经过移位寄存器一位一位的移到接收缓存区。从机(Slave)也将自己的串行移位寄存器(0~7)中的内容通过MISO信号线返回给主机。同时通过MOSI信号线接收主机发送的数据，这样，两个移位寄存器中的内容就被交换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AEF9BA83-2B45-E28F-1368-AB2CACE85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7438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PingFang SC"/>
              </a:rPr>
              <a:t>SPI通信的四种模式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555666"/>
                </a:solidFill>
                <a:effectLst/>
                <a:latin typeface="Arial" panose="020B0604020202020204" pitchFamily="34" charset="0"/>
              </a:rPr>
              <a:t>SPI的四种模式，简单地讲就是设置SCLK时钟信号线的那种信号为有效信号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26F126-C697-4021-4535-D97361D91BE7}"/>
              </a:ext>
            </a:extLst>
          </p:cNvPr>
          <p:cNvSpPr txBox="1"/>
          <p:nvPr/>
        </p:nvSpPr>
        <p:spPr>
          <a:xfrm>
            <a:off x="533400" y="914400"/>
            <a:ext cx="9677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SPI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通信有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4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种不同的操作模式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，不同的从设备可能在出厂是就是配置为某种模式，这是不能改变的；但我们的通信双方必须是工作在同一模式下，所以我们可以对我们的主设备的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SPI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模式进行配置，通过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CPOL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（时钟极性）和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CPHA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（时钟相位）来控制我们主设备的通信模式。</a:t>
            </a:r>
            <a:endParaRPr lang="en-US" altLang="zh-CN" b="0" i="0" dirty="0">
              <a:solidFill>
                <a:srgbClr val="4D4D4D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它们的区别是定义了在时钟脉冲的哪条边沿转换（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toggles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）输出信号，哪条边沿采样输入信号，还有时钟脉冲的稳定电平值（就是时钟信号无效时是高还是低）。每种模式由一对参数刻画，它们称为时钟极（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clock polarity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）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CPOL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与时钟期（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clock phase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）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CPHA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。</a:t>
            </a:r>
            <a:endParaRPr lang="zh-CN" altLang="en-US" dirty="0"/>
          </a:p>
        </p:txBody>
      </p:sp>
      <p:pic>
        <p:nvPicPr>
          <p:cNvPr id="12291" name="Picture 3" descr="在这里插入图片描述">
            <a:extLst>
              <a:ext uri="{FF2B5EF4-FFF2-40B4-BE49-F238E27FC236}">
                <a16:creationId xmlns:a16="http://schemas.microsoft.com/office/drawing/2014/main" id="{7883962C-60BD-5CD3-5123-584E8952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52725"/>
            <a:ext cx="68580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ECA77382-B037-FFAB-DBE7-363831C5E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89274"/>
            <a:ext cx="4267200" cy="289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循环冗余校验（CRC）原理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81857" y="2637575"/>
            <a:ext cx="2981325" cy="3535751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CRC的基本思想是利用线性编码理论，在发送端根据要传送的二进制码序列，按照一定的规则产生一个校验用的监督码（即CRC码），并附在信息后边，构成一个新的二进制码序列，最后发送出去。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22895" y="2637575"/>
            <a:ext cx="2981325" cy="3535751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发送端将数据按照指定的编码规则进行处理，并利用生成多项式对数据进行除法运算得到余数，该余数即为CRC校验码。接收端收到数据后，也利用同样的生成多项式对数据进行除法运算，如果得到的余数与发送的CRC校验码相同，则表示数据传输无误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7908421" y="1799735"/>
            <a:ext cx="19050" cy="4286250"/>
          </a:xfrm>
          <a:prstGeom prst="rect">
            <a:avLst/>
          </a:prstGeom>
          <a:solidFill>
            <a:schemeClr val="accent1">
              <a:alpha val="1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8361470" y="2637575"/>
            <a:ext cx="2981325" cy="3535751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RC被广泛应用于计算机网络、存储系统、通信系统等领域。其优点在于计算过程相对简单且能够快速生成和校验校验值，同时能够检测出多种不同类型的错误，具有较高的位移敏感性，有助于快速定位错误。在UART通信中，CRC作为一种有效的错误检测和纠正机制，能够提高数据传输的可靠性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1857" y="1732291"/>
            <a:ext cx="3057525" cy="685800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CRC基本思想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36880" y="1732291"/>
            <a:ext cx="3057525" cy="685800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CRC计算过程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52618" y="1732291"/>
            <a:ext cx="3057525" cy="685800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CRC应用与优点</a:t>
            </a:r>
          </a:p>
        </p:txBody>
      </p:sp>
      <p:sp>
        <p:nvSpPr>
          <p:cNvPr id="10" name="AutoShape 10"/>
          <p:cNvSpPr/>
          <p:nvPr/>
        </p:nvSpPr>
        <p:spPr>
          <a:xfrm>
            <a:off x="4092003" y="1799735"/>
            <a:ext cx="19050" cy="4286250"/>
          </a:xfrm>
          <a:prstGeom prst="rect">
            <a:avLst/>
          </a:prstGeom>
          <a:solidFill>
            <a:schemeClr val="accent1">
              <a:alpha val="10000"/>
            </a:schemeClr>
          </a:solidFill>
          <a:ln/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其他高级错误检测技术简介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/>
          </a:blip>
          <a:srcRect l="25000" r="25000"/>
          <a:stretch>
            <a:fillRect/>
          </a:stretch>
        </p:blipFill>
        <p:spPr>
          <a:xfrm>
            <a:off x="7746567" y="1339801"/>
            <a:ext cx="3783578" cy="504477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05737" y="1367123"/>
            <a:ext cx="6124575" cy="1417355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循环冗余校验(CRC)：CRC是一种通过计算数据的多项式除法校验和来检测错误的方法。发送方将数据块视为一个巨大的二进制数，然后用一个特定的多项式去除它，余数将附加在数据块后面一起发送。接收方进行同样的计算，如果余数相符，则认为数据正确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622108" y="1339801"/>
            <a:ext cx="85333" cy="1472000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915654" y="3153509"/>
            <a:ext cx="6124575" cy="1417355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海明码(Hamming Code)：海明码是一种可以检测并纠正单比特错误的编码方式。它通过增加冗余位，使得数据中的每一位都被特定位覆盖，这些特定位就是校验位。通过校验位的组合，可以精确地定位和纠正错误的位。</a:t>
            </a:r>
          </a:p>
        </p:txBody>
      </p:sp>
      <p:sp>
        <p:nvSpPr>
          <p:cNvPr id="7" name="AutoShape 7"/>
          <p:cNvSpPr/>
          <p:nvPr/>
        </p:nvSpPr>
        <p:spPr>
          <a:xfrm>
            <a:off x="632025" y="3126187"/>
            <a:ext cx="85333" cy="1472000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TextBox 8"/>
          <p:cNvSpPr txBox="1"/>
          <p:nvPr/>
        </p:nvSpPr>
        <p:spPr>
          <a:xfrm>
            <a:off x="916046" y="4939894"/>
            <a:ext cx="6124575" cy="1417355"/>
          </a:xfrm>
          <a:prstGeom prst="rect">
            <a:avLst/>
          </a:prstGeom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前向纠错码(FEC)：FEC技术通过在发送的数据中加入额外的纠错码，使得接收端可以检测和纠正一定数量的错误。这种方法不需要反向通道来请求重传，适合在通信质量较差或者实时性要求较高的场合使用。</a:t>
            </a:r>
          </a:p>
        </p:txBody>
      </p:sp>
      <p:sp>
        <p:nvSpPr>
          <p:cNvPr id="9" name="AutoShape 9"/>
          <p:cNvSpPr/>
          <p:nvPr/>
        </p:nvSpPr>
        <p:spPr>
          <a:xfrm>
            <a:off x="632417" y="4912572"/>
            <a:ext cx="85333" cy="1472000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95" y="2969779"/>
            <a:ext cx="6779209" cy="1362191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性能优化与可靠性提升策略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772A4C-C567-CCAF-4786-DBE12BC77E3D}"/>
              </a:ext>
            </a:extLst>
          </p:cNvPr>
          <p:cNvSpPr txBox="1"/>
          <p:nvPr/>
        </p:nvSpPr>
        <p:spPr>
          <a:xfrm>
            <a:off x="685800" y="609600"/>
            <a:ext cx="10820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串口通信的分类：</a:t>
            </a:r>
            <a:endParaRPr lang="en-US" altLang="zh-CN" dirty="0"/>
          </a:p>
          <a:p>
            <a:r>
              <a:rPr lang="zh-CN" altLang="en-US" dirty="0"/>
              <a:t>根据传输数据的位宽，串口通信可分为串行通信与并行通信，串行通信是指设备之间通过少量数据信号线(一般是 8 根以下)，地线以及控制信号线，按数据位形式一位一位地传输数据的通讯方式。而并行通讯一般是指使用 8、16、32 及 64 根或更多的数据线进行传输的通讯方式。UART\SPI\I2C等均为串行通信，DDR为并行通信。</a:t>
            </a:r>
            <a:endParaRPr lang="en-US" altLang="zh-CN" dirty="0"/>
          </a:p>
          <a:p>
            <a:r>
              <a:rPr lang="zh-CN" altLang="en-US" dirty="0"/>
              <a:t>单工、半双工、全双工通信单工通信：只需要一根数据线。在任何时刻都只能进行一个方向的通信，即一个固定为发送设备，另一个固定为接收设备通信。半双工通信：需要两根数据线。可以进行两个方向的传输，但不能同时进行。全双工通信：需要两根数据线。在同一时刻可以进行两个方向的传输，即两个设备可以同时收发数据。</a:t>
            </a:r>
          </a:p>
        </p:txBody>
      </p:sp>
    </p:spTree>
    <p:extLst>
      <p:ext uri="{BB962C8B-B14F-4D97-AF65-F5344CB8AC3E}">
        <p14:creationId xmlns:p14="http://schemas.microsoft.com/office/powerpoint/2010/main" val="893152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3193" r="13193"/>
          <a:stretch>
            <a:fillRect/>
          </a:stretch>
        </p:blipFill>
        <p:spPr>
          <a:xfrm>
            <a:off x="601455" y="1456971"/>
            <a:ext cx="5140491" cy="46553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07772" y="1924848"/>
            <a:ext cx="5064406" cy="89832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根据通信线路的实际状况，动态调整UART通信的波特率，以适应不同传输距离和信号质量的要求。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07772" y="1456971"/>
            <a:ext cx="5064406" cy="44997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动态调整波特率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07772" y="3539953"/>
            <a:ext cx="5064406" cy="88454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设计高效的波特率检测算法，能够准确识别并匹配通信双方的波特率设置，确保数据传输的正确性。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07772" y="3122433"/>
            <a:ext cx="5064406" cy="43618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波特率检测算法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07772" y="5213997"/>
            <a:ext cx="5064406" cy="89832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支持较宽的波特率范围，以满足不同应用场景下的通信需求。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07772" y="4768434"/>
            <a:ext cx="5064406" cy="42240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自适应波特率范围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波特率自适应技术实现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缓冲区管理优化方法</a:t>
            </a:r>
          </a:p>
        </p:txBody>
      </p:sp>
      <p:sp>
        <p:nvSpPr>
          <p:cNvPr id="3" name="AutoShape 3"/>
          <p:cNvSpPr/>
          <p:nvPr/>
        </p:nvSpPr>
        <p:spPr>
          <a:xfrm>
            <a:off x="592974" y="2760826"/>
            <a:ext cx="3456116" cy="3055762"/>
          </a:xfrm>
          <a:prstGeom prst="roundRect">
            <a:avLst>
              <a:gd name="adj" fmla="val 7847"/>
            </a:avLst>
          </a:prstGeom>
          <a:noFill/>
          <a:ln w="12668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  <a:defRPr/>
            </a:pP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808710" y="3357697"/>
            <a:ext cx="3024645" cy="57943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高效缓冲区设计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9895" y="3984753"/>
            <a:ext cx="2962275" cy="165089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采用循环缓冲区或双缓冲区结构，提高数据接收和发送的效率，减少数据丢失和溢出的情况。</a:t>
            </a:r>
          </a:p>
        </p:txBody>
      </p:sp>
      <p:sp>
        <p:nvSpPr>
          <p:cNvPr id="6" name="AutoShape 6"/>
          <p:cNvSpPr/>
          <p:nvPr/>
        </p:nvSpPr>
        <p:spPr>
          <a:xfrm>
            <a:off x="4366124" y="2760826"/>
            <a:ext cx="3456116" cy="3055762"/>
          </a:xfrm>
          <a:prstGeom prst="roundRect">
            <a:avLst>
              <a:gd name="adj" fmla="val 7847"/>
            </a:avLst>
          </a:prstGeom>
          <a:noFill/>
          <a:ln w="12668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  <a:defRPr/>
            </a:pP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4581860" y="3357697"/>
            <a:ext cx="3024645" cy="57943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缓冲区大小调整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3045" y="3984753"/>
            <a:ext cx="2962275" cy="165089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根据实际应用场景和数据传输量，动态调整缓冲区的大小，以平衡内存占用和数据处理能力。</a:t>
            </a:r>
          </a:p>
        </p:txBody>
      </p:sp>
      <p:sp>
        <p:nvSpPr>
          <p:cNvPr id="9" name="AutoShape 9"/>
          <p:cNvSpPr/>
          <p:nvPr/>
        </p:nvSpPr>
        <p:spPr>
          <a:xfrm>
            <a:off x="8139274" y="2760826"/>
            <a:ext cx="3456116" cy="3055762"/>
          </a:xfrm>
          <a:prstGeom prst="roundRect">
            <a:avLst>
              <a:gd name="adj" fmla="val 7847"/>
            </a:avLst>
          </a:prstGeom>
          <a:noFill/>
          <a:ln w="12668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  <a:defRPr/>
            </a:pP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8355010" y="3357697"/>
            <a:ext cx="3024645" cy="57943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缓冲区状态监控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86195" y="3984753"/>
            <a:ext cx="2962275" cy="165089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实时监控缓冲区的状态，包括数据填充情况、空满状态等，以便及时采取相应措施，确保数据传输的连续性和稳定性。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alphaModFix/>
          </a:blip>
          <a:srcRect l="16667" r="16667"/>
          <a:stretch>
            <a:fillRect/>
          </a:stretch>
        </p:blipFill>
        <p:spPr>
          <a:xfrm>
            <a:off x="5358286" y="1740592"/>
            <a:ext cx="1475427" cy="1475427"/>
          </a:xfrm>
          <a:prstGeom prst="ellipse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9121095" y="1740592"/>
            <a:ext cx="1475427" cy="1475427"/>
          </a:xfrm>
          <a:prstGeom prst="ellipse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>
            <a:alphaModFix/>
          </a:blip>
          <a:srcRect l="16667" r="16667"/>
          <a:stretch>
            <a:fillRect/>
          </a:stretch>
        </p:blipFill>
        <p:spPr>
          <a:xfrm>
            <a:off x="1583319" y="1740592"/>
            <a:ext cx="1475427" cy="1475427"/>
          </a:xfrm>
          <a:prstGeom prst="ellipse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19333" y="3720618"/>
            <a:ext cx="2167467" cy="212034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952500" y="1647825"/>
                </a:lnTo>
                <a:lnTo>
                  <a:pt x="1905000" y="0"/>
                </a:lnTo>
                <a:close/>
              </a:path>
            </a:pathLst>
          </a:custGeom>
          <a:solidFill>
            <a:schemeClr val="accent1">
              <a:alpha val="24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6056764" y="386501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3583984" y="386501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4819333" y="171109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5550854" y="3017181"/>
            <a:ext cx="704427" cy="52019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sp>
        <p:nvSpPr>
          <p:cNvPr id="7" name="Freeform 7"/>
          <p:cNvSpPr/>
          <p:nvPr/>
        </p:nvSpPr>
        <p:spPr>
          <a:xfrm rot="7259206">
            <a:off x="6451177" y="4674355"/>
            <a:ext cx="704427" cy="52019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sp>
        <p:nvSpPr>
          <p:cNvPr id="8" name="Freeform 8"/>
          <p:cNvSpPr/>
          <p:nvPr/>
        </p:nvSpPr>
        <p:spPr>
          <a:xfrm rot="-7221168">
            <a:off x="4654295" y="4664343"/>
            <a:ext cx="704427" cy="52019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sp>
        <p:nvSpPr>
          <p:cNvPr id="9" name="TextBox 9"/>
          <p:cNvSpPr txBox="1"/>
          <p:nvPr/>
        </p:nvSpPr>
        <p:spPr>
          <a:xfrm>
            <a:off x="7051447" y="1512420"/>
            <a:ext cx="3905250" cy="7048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奇偶校验和校验和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51447" y="2015490"/>
            <a:ext cx="3486150" cy="121190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在数据传输过程中加入奇偶校验位或校验和，用于检测数据传输过程中的错误，提高通信的可靠性。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67663" y="3984485"/>
            <a:ext cx="3486150" cy="7048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重复发送机制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67663" y="4482277"/>
            <a:ext cx="3486150" cy="11981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对于重要数据或关键指令，采用重复发送机制，确保数据在传输过程中不被丢失或损坏。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6073" y="2606043"/>
            <a:ext cx="3486150" cy="7048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信号滤波技术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6073" y="3214235"/>
            <a:ext cx="34861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采用数字滤波算法对UART通信信号进行滤波处理，减少噪声和干扰对通信质量的影响。</a:t>
            </a:r>
          </a:p>
        </p:txBody>
      </p:sp>
      <p:sp>
        <p:nvSpPr>
          <p:cNvPr id="15" name="Freeform 15"/>
          <p:cNvSpPr/>
          <p:nvPr/>
        </p:nvSpPr>
        <p:spPr>
          <a:xfrm>
            <a:off x="5593478" y="3999944"/>
            <a:ext cx="661803" cy="66180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6" name="TextBox 1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抗干扰能力提升途径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963" y="2034175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设计定时复位机制，定期对UART通信模块进行复位操作，以清除可能存在的错误状态或故障，确保长时间稳定运行。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4963" y="1575832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定时复位机制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4963" y="3530045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对UART通信模块进行温度监控，并设计合理的散热结构，防止因过热导致的性能下降或故障。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4963" y="3071702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温度监控与散热设计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4963" y="5118981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优化电源管理策略，确保UART通信模块在不同电源条件下的稳定性和可靠性。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4963" y="4660638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电源管理优化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l="21875" r="21875"/>
          <a:stretch>
            <a:fillRect/>
          </a:stretch>
        </p:blipFill>
        <p:spPr>
          <a:xfrm>
            <a:off x="6738931" y="1450035"/>
            <a:ext cx="4792980" cy="4792980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长时间稳定运行保障措施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95" y="2969779"/>
            <a:ext cx="6779209" cy="1362191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总结回顾与未来发展趋势预测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32113" y="5184323"/>
            <a:ext cx="2429542" cy="1127284"/>
          </a:xfrm>
          <a:custGeom>
            <a:avLst/>
            <a:gdLst/>
            <a:ahLst/>
            <a:cxnLst/>
            <a:rect l="l" t="t" r="r" b="b"/>
            <a:pathLst>
              <a:path w="292" h="135">
                <a:moveTo>
                  <a:pt x="130" y="19"/>
                </a:moveTo>
                <a:cubicBezTo>
                  <a:pt x="75" y="38"/>
                  <a:pt x="31" y="73"/>
                  <a:pt x="0" y="118"/>
                </a:cubicBezTo>
                <a:cubicBezTo>
                  <a:pt x="52" y="134"/>
                  <a:pt x="108" y="135"/>
                  <a:pt x="163" y="116"/>
                </a:cubicBezTo>
                <a:cubicBezTo>
                  <a:pt x="218" y="97"/>
                  <a:pt x="262" y="61"/>
                  <a:pt x="292" y="17"/>
                </a:cubicBezTo>
                <a:cubicBezTo>
                  <a:pt x="241" y="0"/>
                  <a:pt x="184" y="0"/>
                  <a:pt x="130" y="19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3" name="Freeform 3"/>
          <p:cNvSpPr/>
          <p:nvPr/>
        </p:nvSpPr>
        <p:spPr>
          <a:xfrm>
            <a:off x="6032113" y="4073042"/>
            <a:ext cx="1515142" cy="2095595"/>
          </a:xfrm>
          <a:custGeom>
            <a:avLst/>
            <a:gdLst/>
            <a:ahLst/>
            <a:cxnLst/>
            <a:rect l="l" t="t" r="r" b="b"/>
            <a:pathLst>
              <a:path w="182" h="251">
                <a:moveTo>
                  <a:pt x="49" y="96"/>
                </a:moveTo>
                <a:cubicBezTo>
                  <a:pt x="15" y="143"/>
                  <a:pt x="0" y="197"/>
                  <a:pt x="1" y="251"/>
                </a:cubicBezTo>
                <a:cubicBezTo>
                  <a:pt x="52" y="235"/>
                  <a:pt x="99" y="203"/>
                  <a:pt x="132" y="156"/>
                </a:cubicBezTo>
                <a:cubicBezTo>
                  <a:pt x="166" y="109"/>
                  <a:pt x="182" y="54"/>
                  <a:pt x="181" y="0"/>
                </a:cubicBezTo>
                <a:cubicBezTo>
                  <a:pt x="130" y="16"/>
                  <a:pt x="83" y="49"/>
                  <a:pt x="49" y="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/>
        </p:spPr>
      </p:sp>
      <p:sp>
        <p:nvSpPr>
          <p:cNvPr id="4" name="Freeform 4"/>
          <p:cNvSpPr/>
          <p:nvPr/>
        </p:nvSpPr>
        <p:spPr>
          <a:xfrm>
            <a:off x="3612763" y="5184323"/>
            <a:ext cx="2419350" cy="1127284"/>
          </a:xfrm>
          <a:custGeom>
            <a:avLst/>
            <a:gdLst/>
            <a:ahLst/>
            <a:cxnLst/>
            <a:rect l="l" t="t" r="r" b="b"/>
            <a:pathLst>
              <a:path w="291" h="135">
                <a:moveTo>
                  <a:pt x="162" y="19"/>
                </a:moveTo>
                <a:cubicBezTo>
                  <a:pt x="217" y="38"/>
                  <a:pt x="261" y="73"/>
                  <a:pt x="291" y="118"/>
                </a:cubicBezTo>
                <a:cubicBezTo>
                  <a:pt x="240" y="134"/>
                  <a:pt x="184" y="135"/>
                  <a:pt x="129" y="116"/>
                </a:cubicBezTo>
                <a:cubicBezTo>
                  <a:pt x="74" y="97"/>
                  <a:pt x="30" y="61"/>
                  <a:pt x="0" y="17"/>
                </a:cubicBezTo>
                <a:cubicBezTo>
                  <a:pt x="51" y="0"/>
                  <a:pt x="108" y="0"/>
                  <a:pt x="162" y="19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5" name="Freeform 5"/>
          <p:cNvSpPr/>
          <p:nvPr/>
        </p:nvSpPr>
        <p:spPr>
          <a:xfrm>
            <a:off x="4527163" y="4073042"/>
            <a:ext cx="1513713" cy="2095595"/>
          </a:xfrm>
          <a:custGeom>
            <a:avLst/>
            <a:gdLst/>
            <a:ahLst/>
            <a:cxnLst/>
            <a:rect l="l" t="t" r="r" b="b"/>
            <a:pathLst>
              <a:path w="182" h="251">
                <a:moveTo>
                  <a:pt x="133" y="96"/>
                </a:moveTo>
                <a:cubicBezTo>
                  <a:pt x="167" y="143"/>
                  <a:pt x="182" y="197"/>
                  <a:pt x="181" y="251"/>
                </a:cubicBezTo>
                <a:cubicBezTo>
                  <a:pt x="130" y="235"/>
                  <a:pt x="83" y="203"/>
                  <a:pt x="50" y="156"/>
                </a:cubicBezTo>
                <a:cubicBezTo>
                  <a:pt x="16" y="109"/>
                  <a:pt x="0" y="54"/>
                  <a:pt x="1" y="0"/>
                </a:cubicBezTo>
                <a:cubicBezTo>
                  <a:pt x="52" y="16"/>
                  <a:pt x="99" y="49"/>
                  <a:pt x="133" y="9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/>
        </p:spPr>
      </p:sp>
      <p:sp>
        <p:nvSpPr>
          <p:cNvPr id="6" name="Freeform 6"/>
          <p:cNvSpPr/>
          <p:nvPr/>
        </p:nvSpPr>
        <p:spPr>
          <a:xfrm>
            <a:off x="5609203" y="3588886"/>
            <a:ext cx="856012" cy="2579751"/>
          </a:xfrm>
          <a:custGeom>
            <a:avLst/>
            <a:gdLst/>
            <a:ahLst/>
            <a:cxnLst/>
            <a:rect l="l" t="t" r="r" b="b"/>
            <a:pathLst>
              <a:path w="103" h="309">
                <a:moveTo>
                  <a:pt x="0" y="154"/>
                </a:moveTo>
                <a:cubicBezTo>
                  <a:pt x="0" y="212"/>
                  <a:pt x="19" y="266"/>
                  <a:pt x="51" y="309"/>
                </a:cubicBezTo>
                <a:cubicBezTo>
                  <a:pt x="84" y="266"/>
                  <a:pt x="103" y="212"/>
                  <a:pt x="103" y="154"/>
                </a:cubicBezTo>
                <a:cubicBezTo>
                  <a:pt x="103" y="97"/>
                  <a:pt x="84" y="43"/>
                  <a:pt x="51" y="0"/>
                </a:cubicBezTo>
                <a:cubicBezTo>
                  <a:pt x="19" y="43"/>
                  <a:pt x="0" y="97"/>
                  <a:pt x="0" y="154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7" name="TextBox 7"/>
          <p:cNvSpPr txBox="1"/>
          <p:nvPr/>
        </p:nvSpPr>
        <p:spPr>
          <a:xfrm>
            <a:off x="463378" y="4535812"/>
            <a:ext cx="293133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全双工通信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9597" y="5004954"/>
            <a:ext cx="2931336" cy="139850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UART通信是一种全双工通信协议，意味着它允许数据在同一时间内在两个方向上传输，即发送和接收可以同时进行。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8216" y="2422580"/>
            <a:ext cx="293133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基于电信号传输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4435" y="2891723"/>
            <a:ext cx="2931336" cy="139850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UART通信基于电信号的传输，通过两根信号线（TX和RX）实现数据的发送和接收。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40944" y="1591726"/>
            <a:ext cx="3020092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波特率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64095" y="2060868"/>
            <a:ext cx="2931336" cy="139850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UART通信的速率通常称为波特率，它表示每秒传输的位数。波特率的选择取决于通信双方的需求和硬件能力。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61908" y="2422580"/>
            <a:ext cx="293133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起始位和停止位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48127" y="2891723"/>
            <a:ext cx="2931336" cy="139850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UART通信使用一个起始位来标识数据的开始，以及一个或多个停止位来标识数据的结束。这有助于接收方正确解析数据。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814029" y="4535812"/>
            <a:ext cx="293133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数据位和校验位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00248" y="5004954"/>
            <a:ext cx="2931336" cy="139850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数据位是实际传输的信息内容，可以是5到8位。校验位用于检查数据传输过程中是否发生错误，可以是奇校验、偶校验或无校验。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UART通信原理重点知识回顾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794737" y="5266000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27163" y="4396796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607298" y="4073042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97625" y="4396796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495431" y="5266000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050898" y="1700108"/>
            <a:ext cx="906737" cy="906737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3" name="TextBox 3"/>
          <p:cNvSpPr txBox="1"/>
          <p:nvPr/>
        </p:nvSpPr>
        <p:spPr>
          <a:xfrm>
            <a:off x="1008841" y="2806248"/>
            <a:ext cx="2990850" cy="685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物联网技术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8841" y="3502453"/>
            <a:ext cx="2990850" cy="27527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随着物联网技术的快速发展，对串行通信技术的需求也在不断增加。UART通信作为一种简单可靠的串行通信协议，在物联网领域有着广泛的应用前景。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57799" y="2806248"/>
            <a:ext cx="2990850" cy="685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5G技术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30237" y="3502453"/>
            <a:ext cx="2990850" cy="27527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5G技术的出现为串行通信技术带来了更高的传输速率和更低的延迟。未来，随着5G技术的普及，串行通信技术也将迎来新的发展机遇。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94808" y="2806248"/>
            <a:ext cx="2990850" cy="685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人工智能技术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67246" y="3502453"/>
            <a:ext cx="2990850" cy="27527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人工智能技术与串行通信技术的结合，可以实现更加智能化的数据传输和控制。例如，通过UART通信协议，智能设备可以实时传输数据到云端进行分析和处理，从而实现更加智能的决策和控制。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新型串行通信技术发展趋势分析</a:t>
            </a:r>
          </a:p>
        </p:txBody>
      </p:sp>
      <p:sp>
        <p:nvSpPr>
          <p:cNvPr id="10" name="Freeform 10"/>
          <p:cNvSpPr/>
          <p:nvPr/>
        </p:nvSpPr>
        <p:spPr>
          <a:xfrm>
            <a:off x="2279744" y="1900379"/>
            <a:ext cx="468095" cy="46809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5687481" y="1700108"/>
            <a:ext cx="906737" cy="906737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AutoShape 12"/>
          <p:cNvSpPr/>
          <p:nvPr/>
        </p:nvSpPr>
        <p:spPr>
          <a:xfrm>
            <a:off x="9324065" y="1700108"/>
            <a:ext cx="906737" cy="906737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3" name="Freeform 13"/>
          <p:cNvSpPr/>
          <p:nvPr/>
        </p:nvSpPr>
        <p:spPr>
          <a:xfrm>
            <a:off x="5890183" y="1902809"/>
            <a:ext cx="501333" cy="5013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57299" y="240773"/>
                </a:moveTo>
                <a:lnTo>
                  <a:pt x="257299" y="258156"/>
                </a:lnTo>
                <a:lnTo>
                  <a:pt x="47501" y="258156"/>
                </a:lnTo>
                <a:lnTo>
                  <a:pt x="47501" y="240773"/>
                </a:lnTo>
                <a:cubicBezTo>
                  <a:pt x="47501" y="240773"/>
                  <a:pt x="43015" y="231162"/>
                  <a:pt x="67361" y="208112"/>
                </a:cubicBezTo>
                <a:cubicBezTo>
                  <a:pt x="91688" y="185071"/>
                  <a:pt x="88487" y="125511"/>
                  <a:pt x="88487" y="85173"/>
                </a:cubicBezTo>
                <a:cubicBezTo>
                  <a:pt x="88487" y="44834"/>
                  <a:pt x="145142" y="43977"/>
                  <a:pt x="145142" y="43977"/>
                </a:cubicBezTo>
                <a:lnTo>
                  <a:pt x="147085" y="43977"/>
                </a:lnTo>
                <a:cubicBezTo>
                  <a:pt x="147085" y="43996"/>
                  <a:pt x="147085" y="43701"/>
                  <a:pt x="147085" y="37424"/>
                </a:cubicBezTo>
                <a:cubicBezTo>
                  <a:pt x="147085" y="33395"/>
                  <a:pt x="133560" y="18802"/>
                  <a:pt x="133560" y="18802"/>
                </a:cubicBezTo>
                <a:lnTo>
                  <a:pt x="133360" y="9973"/>
                </a:lnTo>
                <a:lnTo>
                  <a:pt x="171555" y="9973"/>
                </a:lnTo>
                <a:lnTo>
                  <a:pt x="171298" y="19136"/>
                </a:lnTo>
                <a:cubicBezTo>
                  <a:pt x="171298" y="19136"/>
                  <a:pt x="156639" y="33719"/>
                  <a:pt x="156639" y="38014"/>
                </a:cubicBezTo>
                <a:cubicBezTo>
                  <a:pt x="156639" y="42167"/>
                  <a:pt x="156639" y="43558"/>
                  <a:pt x="156639" y="43967"/>
                </a:cubicBezTo>
                <a:lnTo>
                  <a:pt x="159658" y="43967"/>
                </a:lnTo>
                <a:cubicBezTo>
                  <a:pt x="159658" y="43967"/>
                  <a:pt x="216313" y="44825"/>
                  <a:pt x="216313" y="85163"/>
                </a:cubicBezTo>
                <a:cubicBezTo>
                  <a:pt x="216313" y="125501"/>
                  <a:pt x="213112" y="185071"/>
                  <a:pt x="237449" y="208121"/>
                </a:cubicBezTo>
                <a:cubicBezTo>
                  <a:pt x="261785" y="231172"/>
                  <a:pt x="257299" y="240773"/>
                  <a:pt x="257299" y="240773"/>
                </a:cubicBezTo>
                <a:close/>
                <a:moveTo>
                  <a:pt x="176327" y="267367"/>
                </a:moveTo>
                <a:cubicBezTo>
                  <a:pt x="176327" y="280559"/>
                  <a:pt x="165640" y="294827"/>
                  <a:pt x="152457" y="294827"/>
                </a:cubicBezTo>
                <a:cubicBezTo>
                  <a:pt x="139275" y="294827"/>
                  <a:pt x="128588" y="280559"/>
                  <a:pt x="128588" y="267367"/>
                </a:cubicBezTo>
                <a:cubicBezTo>
                  <a:pt x="128588" y="267662"/>
                  <a:pt x="176327" y="267062"/>
                  <a:pt x="176327" y="267367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4" name="Freeform 14"/>
          <p:cNvSpPr/>
          <p:nvPr/>
        </p:nvSpPr>
        <p:spPr>
          <a:xfrm>
            <a:off x="9531194" y="1907238"/>
            <a:ext cx="492477" cy="492477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265490" y="266700"/>
                </a:moveTo>
                <a:cubicBezTo>
                  <a:pt x="265490" y="266700"/>
                  <a:pt x="318068" y="266757"/>
                  <a:pt x="325450" y="215313"/>
                </a:cubicBezTo>
                <a:cubicBezTo>
                  <a:pt x="328965" y="159058"/>
                  <a:pt x="274625" y="147971"/>
                  <a:pt x="274625" y="147971"/>
                </a:cubicBezTo>
                <a:cubicBezTo>
                  <a:pt x="274625" y="147971"/>
                  <a:pt x="280807" y="64694"/>
                  <a:pt x="204511" y="55197"/>
                </a:cubicBezTo>
                <a:cubicBezTo>
                  <a:pt x="139122" y="48520"/>
                  <a:pt x="119224" y="109290"/>
                  <a:pt x="119224" y="109290"/>
                </a:cubicBezTo>
                <a:cubicBezTo>
                  <a:pt x="119224" y="109290"/>
                  <a:pt x="99527" y="90354"/>
                  <a:pt x="72809" y="105823"/>
                </a:cubicBezTo>
                <a:cubicBezTo>
                  <a:pt x="48892" y="120587"/>
                  <a:pt x="53121" y="147618"/>
                  <a:pt x="53121" y="147618"/>
                </a:cubicBezTo>
                <a:cubicBezTo>
                  <a:pt x="53121" y="147618"/>
                  <a:pt x="0" y="157944"/>
                  <a:pt x="0" y="212084"/>
                </a:cubicBezTo>
                <a:cubicBezTo>
                  <a:pt x="1191" y="266157"/>
                  <a:pt x="57693" y="266700"/>
                  <a:pt x="57693" y="266700"/>
                </a:cubicBezTo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UART在未来物联网领域应用前景展望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36673" y="1749339"/>
            <a:ext cx="10118200" cy="415725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智能家居</a:t>
            </a: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在智能家居领域，UART通信协议可以用于连接各种智能设备，如智能灯泡、智能插座、智能传感器等。通过UART通信协议，这些设备可以实时传输数据到控制中心，实现远程控制和智能管理。</a:t>
            </a:r>
          </a:p>
          <a:p>
            <a:pPr algn="l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智慧工业</a:t>
            </a: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在智慧工业领域，UART通信协议可以用于连接各种工业设备，如传感器、执行器等。通过UART通信协议，这些设备可以实时传输数据到监控中心，实现设备的远程监控和故障预警。</a:t>
            </a:r>
          </a:p>
          <a:p>
            <a:pPr algn="l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智慧医疗</a:t>
            </a: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在智慧医疗领域，UART通信协议可以用于连接各种医疗设备，如心电图机、血压计、血糖仪等。通过UART通信协议，这些设备可以实时传输患者的生理数据到医生的工作站，帮助医生进行远程诊断和治疗。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70000"/>
          </a:blip>
          <a:srcRect t="928" b="928"/>
          <a:stretch>
            <a:fillRect/>
          </a:stretch>
        </p:blipFill>
        <p:spPr>
          <a:xfrm>
            <a:off x="1415276" y="1633786"/>
            <a:ext cx="2433158" cy="2364134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95406" y="4346209"/>
            <a:ext cx="10658475" cy="192810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1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无线模组需求增长</a:t>
            </a:r>
          </a:p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物联网、车联网、人工智能等新兴应用领域的拓展和深化，智能家居、智慧楼宇、智慧城市和智能工业等行业快速发展，带动物联网无线模组需求释放，进而带动串口WiFi模块、BLE蓝牙模块以及ZigBee模块的需求增长。UART通信协议作为这些无线模组的重要组成部分，也将迎来更广阔的应用前景。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rcRect/>
          <a:stretch>
            <a:fillRect/>
          </a:stretch>
        </p:blipFill>
        <p:spPr>
          <a:xfrm>
            <a:off x="4855037" y="1620933"/>
            <a:ext cx="2433158" cy="2364134"/>
          </a:xfrm>
          <a:prstGeom prst="ellipse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70000"/>
          </a:blip>
          <a:srcRect/>
          <a:stretch>
            <a:fillRect/>
          </a:stretch>
        </p:blipFill>
        <p:spPr>
          <a:xfrm>
            <a:off x="8349233" y="1615605"/>
            <a:ext cx="2433158" cy="2364134"/>
          </a:xfrm>
          <a:prstGeom prst="ellipse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UART在未来物联网领域应用前景展望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955091" y="2867578"/>
            <a:ext cx="8281818" cy="104531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defRPr/>
            </a:pPr>
            <a:r>
              <a:rPr lang="en-US" sz="72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THANKS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95" y="2969779"/>
            <a:ext cx="6894805" cy="1362191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基于</a:t>
            </a:r>
            <a:r>
              <a:rPr lang="en-US" altLang="zh-CN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TTL</a:t>
            </a:r>
            <a:r>
              <a:rPr lang="zh-CN" altLang="en-US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</a:t>
            </a:r>
            <a:r>
              <a:rPr lang="en-US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UART</a:t>
            </a:r>
            <a:r>
              <a:rPr lang="zh-CN" altLang="en-US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通信协议</a:t>
            </a:r>
            <a:endParaRPr lang="en-US" sz="4500" b="1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85516" y="1557734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4" name="TextBox 4"/>
          <p:cNvSpPr txBox="1"/>
          <p:nvPr/>
        </p:nvSpPr>
        <p:spPr>
          <a:xfrm>
            <a:off x="599803" y="1495821"/>
            <a:ext cx="1114425" cy="1266825"/>
          </a:xfrm>
          <a:prstGeom prst="rect">
            <a:avLst/>
          </a:prstGeom>
          <a:ln/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1</a:t>
            </a:r>
          </a:p>
        </p:txBody>
      </p:sp>
      <p:sp>
        <p:nvSpPr>
          <p:cNvPr id="5" name="Freeform 5"/>
          <p:cNvSpPr/>
          <p:nvPr/>
        </p:nvSpPr>
        <p:spPr>
          <a:xfrm>
            <a:off x="585516" y="3259964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6" name="TextBox 6"/>
          <p:cNvSpPr txBox="1"/>
          <p:nvPr/>
        </p:nvSpPr>
        <p:spPr>
          <a:xfrm>
            <a:off x="599803" y="3198051"/>
            <a:ext cx="1114425" cy="1266825"/>
          </a:xfrm>
          <a:prstGeom prst="rect">
            <a:avLst/>
          </a:prstGeom>
          <a:ln/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</a:t>
            </a:r>
          </a:p>
        </p:txBody>
      </p:sp>
      <p:sp>
        <p:nvSpPr>
          <p:cNvPr id="7" name="Freeform 7"/>
          <p:cNvSpPr/>
          <p:nvPr/>
        </p:nvSpPr>
        <p:spPr>
          <a:xfrm>
            <a:off x="585516" y="4965242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8" name="TextBox 8"/>
          <p:cNvSpPr txBox="1"/>
          <p:nvPr/>
        </p:nvSpPr>
        <p:spPr>
          <a:xfrm>
            <a:off x="646157" y="4903330"/>
            <a:ext cx="1019175" cy="1266825"/>
          </a:xfrm>
          <a:prstGeom prst="rect">
            <a:avLst/>
          </a:prstGeom>
          <a:ln/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34210" y="1442283"/>
            <a:ext cx="4235703" cy="1373901"/>
          </a:xfrm>
          <a:prstGeom prst="rect">
            <a:avLst/>
          </a:prstGeom>
          <a:ln/>
        </p:spPr>
        <p:txBody>
          <a:bodyPr vert="horz" wrap="square" lIns="95250" tIns="95250" rIns="47625" bIns="9525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UART是通用异步收发器（Universal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Asynchronous Receiver 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Transmitter）的缩写，是一种通用串行数据总线，用于异步通信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34210" y="3144514"/>
            <a:ext cx="4235703" cy="1373901"/>
          </a:xfrm>
          <a:prstGeom prst="rect">
            <a:avLst/>
          </a:prstGeom>
          <a:ln/>
        </p:spPr>
        <p:txBody>
          <a:bodyPr vert="horz" wrap="square" lIns="95250" tIns="95250" rIns="47625" bIns="9525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UART可以实现全双工传输和接收，即能同时进行数据的发送和接收。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34210" y="4849792"/>
            <a:ext cx="4235703" cy="1373901"/>
          </a:xfrm>
          <a:prstGeom prst="rect">
            <a:avLst/>
          </a:prstGeom>
          <a:ln/>
        </p:spPr>
        <p:txBody>
          <a:bodyPr vert="horz" wrap="square" lIns="95250" tIns="95250" rIns="47625" bIns="9525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在嵌入式设计中，UART被广泛应用于与PC进行通信，包括与监控调试器和其他器件（如EEPROM）的通信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UART定义及作用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BB7B2-71A3-653B-331F-7A68252BD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60329"/>
            <a:ext cx="42195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UART接口标准简介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894C85-D93C-ADB8-DD65-53F472F18457}"/>
              </a:ext>
            </a:extLst>
          </p:cNvPr>
          <p:cNvSpPr txBox="1"/>
          <p:nvPr/>
        </p:nvSpPr>
        <p:spPr>
          <a:xfrm>
            <a:off x="762000" y="1383037"/>
            <a:ext cx="8305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UART通信协议一帧数据的构成：起始位+ 数据位 + 校验位 + 停止位</a:t>
            </a:r>
            <a:endParaRPr lang="en-US" altLang="zh-CN" dirty="0"/>
          </a:p>
          <a:p>
            <a:r>
              <a:rPr lang="zh-CN" altLang="en-US" dirty="0"/>
              <a:t>起始位：1位，</a:t>
            </a:r>
            <a:endParaRPr lang="en-US" altLang="zh-CN" dirty="0"/>
          </a:p>
          <a:p>
            <a:r>
              <a:rPr lang="zh-CN" altLang="en-US" dirty="0"/>
              <a:t>逻辑’0’</a:t>
            </a:r>
            <a:endParaRPr lang="en-US" altLang="zh-CN" dirty="0"/>
          </a:p>
          <a:p>
            <a:r>
              <a:rPr lang="zh-CN" altLang="en-US" dirty="0"/>
              <a:t>数据位：5~8位，可以在MCU中设置</a:t>
            </a:r>
            <a:endParaRPr lang="en-US" altLang="zh-CN" dirty="0"/>
          </a:p>
          <a:p>
            <a:r>
              <a:rPr lang="zh-CN" altLang="en-US" dirty="0"/>
              <a:t>校验位：0~1位， 无校验/奇校验/偶校验</a:t>
            </a:r>
            <a:endParaRPr lang="en-US" altLang="zh-CN" dirty="0"/>
          </a:p>
          <a:p>
            <a:r>
              <a:rPr lang="zh-CN" altLang="en-US" dirty="0"/>
              <a:t>奇校验：在数据位中有奇数个逻辑‘1’时，该位为0；否则为1</a:t>
            </a:r>
            <a:endParaRPr lang="en-US" altLang="zh-CN" dirty="0"/>
          </a:p>
          <a:p>
            <a:r>
              <a:rPr lang="zh-CN" altLang="en-US" dirty="0"/>
              <a:t>偶校验：在数据位中有偶数个逻辑‘1’时，该位为0；否则为1</a:t>
            </a:r>
            <a:endParaRPr lang="en-US" altLang="zh-CN" dirty="0"/>
          </a:p>
          <a:p>
            <a:r>
              <a:rPr lang="zh-CN" altLang="en-US" dirty="0"/>
              <a:t>停止位：0.5~2位，（传输每个都会占用固定时长），逻辑‘1’</a:t>
            </a:r>
            <a:endParaRPr lang="en-US" altLang="zh-CN" dirty="0"/>
          </a:p>
          <a:p>
            <a:r>
              <a:rPr lang="zh-CN" altLang="en-US" dirty="0"/>
              <a:t>数据传输顺序：先传送数据的低位</a:t>
            </a:r>
            <a:endParaRPr lang="en-US" altLang="zh-CN" dirty="0"/>
          </a:p>
          <a:p>
            <a:r>
              <a:rPr lang="zh-CN" altLang="en-US" dirty="0"/>
              <a:t>通信速度(波特率baud)：在单片机应用，常用通信速度有2400、4800、9600、19200、115200 bit/s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C6F13C-2642-EC17-6C65-332C7467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22358"/>
            <a:ext cx="68389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5CACD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起始位、停止位和校验位功能</a:t>
            </a:r>
          </a:p>
        </p:txBody>
      </p:sp>
      <p:sp>
        <p:nvSpPr>
          <p:cNvPr id="3" name="AutoShape 3"/>
          <p:cNvSpPr/>
          <p:nvPr/>
        </p:nvSpPr>
        <p:spPr>
          <a:xfrm>
            <a:off x="8226365" y="1600200"/>
            <a:ext cx="3370667" cy="4373333"/>
          </a:xfrm>
          <a:prstGeom prst="roundRect">
            <a:avLst>
              <a:gd name="adj" fmla="val 7173"/>
            </a:avLst>
          </a:prstGeom>
          <a:solidFill>
            <a:schemeClr val="lt2">
              <a:alpha val="80000"/>
            </a:schemeClr>
          </a:solidFill>
          <a:ln/>
        </p:spPr>
      </p:sp>
      <p:cxnSp>
        <p:nvCxnSpPr>
          <p:cNvPr id="4" name="Connector 4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id="5" name="TextBox 5"/>
          <p:cNvSpPr txBox="1"/>
          <p:nvPr/>
        </p:nvSpPr>
        <p:spPr>
          <a:xfrm>
            <a:off x="8309592" y="1899496"/>
            <a:ext cx="3143250" cy="6858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3AEF2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校验位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81030" y="2813949"/>
            <a:ext cx="3000375" cy="283541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用于检测数据传输中的错误。奇偶校验是一种常用的校验方式，通过在数据位后添加一个校验位，使得整个数据字节中的1的数量为奇数（奇校验）或偶数（偶校验）。接收端通过比较接收到的数据位和校验位的奇偶性来检测错误。</a:t>
            </a:r>
          </a:p>
        </p:txBody>
      </p:sp>
      <p:sp>
        <p:nvSpPr>
          <p:cNvPr id="7" name="AutoShape 7"/>
          <p:cNvSpPr/>
          <p:nvPr/>
        </p:nvSpPr>
        <p:spPr>
          <a:xfrm>
            <a:off x="4410667" y="1659500"/>
            <a:ext cx="3370667" cy="4373333"/>
          </a:xfrm>
          <a:prstGeom prst="roundRect">
            <a:avLst>
              <a:gd name="adj" fmla="val 7173"/>
            </a:avLst>
          </a:prstGeom>
          <a:solidFill>
            <a:schemeClr val="lt2">
              <a:alpha val="80000"/>
            </a:schemeClr>
          </a:solidFill>
          <a:ln/>
        </p:spPr>
      </p:sp>
      <p:cxnSp>
        <p:nvCxnSpPr>
          <p:cNvPr id="8" name="Connector 8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id="9" name="TextBox 9"/>
          <p:cNvSpPr txBox="1"/>
          <p:nvPr/>
        </p:nvSpPr>
        <p:spPr>
          <a:xfrm>
            <a:off x="4524375" y="1899496"/>
            <a:ext cx="3143250" cy="685800"/>
          </a:xfrm>
          <a:prstGeom prst="rect">
            <a:avLst/>
          </a:prstGeom>
          <a:ln/>
        </p:spPr>
        <p:txBody>
          <a:bodyPr vert="horz" wrap="square" lIns="0" tIns="0" rIns="0" bIns="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3AEF2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停止位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95813" y="2813949"/>
            <a:ext cx="3000375" cy="283541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用于表示数据传输的结束，并帮助接收端恢复同步。停止位的高电平状态使接收端有足够的时间准备下一次的数据接收。</a:t>
            </a:r>
          </a:p>
        </p:txBody>
      </p:sp>
      <p:sp>
        <p:nvSpPr>
          <p:cNvPr id="11" name="AutoShape 11"/>
          <p:cNvSpPr/>
          <p:nvPr/>
        </p:nvSpPr>
        <p:spPr>
          <a:xfrm>
            <a:off x="625449" y="1659500"/>
            <a:ext cx="3370667" cy="4373333"/>
          </a:xfrm>
          <a:prstGeom prst="roundRect">
            <a:avLst>
              <a:gd name="adj" fmla="val 7173"/>
            </a:avLst>
          </a:prstGeom>
          <a:solidFill>
            <a:schemeClr val="lt2">
              <a:alpha val="80000"/>
            </a:schemeClr>
          </a:solidFill>
          <a:ln/>
        </p:spPr>
      </p:sp>
      <p:cxnSp>
        <p:nvCxnSpPr>
          <p:cNvPr id="12" name="Connector 12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id="13" name="TextBox 13"/>
          <p:cNvSpPr txBox="1"/>
          <p:nvPr/>
        </p:nvSpPr>
        <p:spPr>
          <a:xfrm>
            <a:off x="739158" y="1899496"/>
            <a:ext cx="3143250" cy="685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3AEF2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起始位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10595" y="2813949"/>
            <a:ext cx="3000375" cy="283541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用于同步发送端和接收端的数据传输。当接收端检测到从高电平到低电平的跳变时，开始接收数据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C7EBD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860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18200" y="3235476"/>
            <a:ext cx="11550316" cy="2953785"/>
          </a:xfrm>
          <a:prstGeom prst="roundRect">
            <a:avLst>
              <a:gd name="adj" fmla="val 9080"/>
            </a:avLst>
          </a:prstGeom>
          <a:solidFill>
            <a:srgbClr val="FFFFFF">
              <a:alpha val="100000"/>
            </a:srgbClr>
          </a:solidFill>
          <a:ln/>
          <a:effectLst>
            <a:outerShdw blurRad="352425">
              <a:srgbClr val="000000">
                <a:alpha val="6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C7EBD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5CACD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TTL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5CACDF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电平标准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5CACDF">
                  <a:alpha val="100000"/>
                </a:srgbClr>
              </a:solidFill>
              <a:effectLst/>
              <a:uLnTx/>
              <a:uFillTx/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16598" r="16598"/>
          <a:stretch>
            <a:fillRect/>
          </a:stretch>
        </p:blipFill>
        <p:spPr>
          <a:xfrm>
            <a:off x="3415816" y="1603751"/>
            <a:ext cx="2465519" cy="2459823"/>
          </a:xfrm>
          <a:prstGeom prst="round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116" b="116"/>
          <a:stretch>
            <a:fillRect/>
          </a:stretch>
        </p:blipFill>
        <p:spPr>
          <a:xfrm>
            <a:off x="6216238" y="1603751"/>
            <a:ext cx="2465519" cy="2459823"/>
          </a:xfrm>
          <a:prstGeom prst="round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t="116" b="116"/>
          <a:stretch>
            <a:fillRect/>
          </a:stretch>
        </p:blipFill>
        <p:spPr>
          <a:xfrm>
            <a:off x="8978560" y="1603751"/>
            <a:ext cx="2465519" cy="2459823"/>
          </a:xfrm>
          <a:prstGeom prst="round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 l="21810" r="21810"/>
          <a:stretch>
            <a:fillRect/>
          </a:stretch>
        </p:blipFill>
        <p:spPr>
          <a:xfrm>
            <a:off x="577294" y="1603751"/>
            <a:ext cx="2465519" cy="2459823"/>
          </a:xfrm>
          <a:prstGeom prst="round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3440939" y="4359328"/>
            <a:ext cx="2415273" cy="14349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TTL电平信号规定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，+5V等价于逻辑“1”，0V等价于逻辑“0”，采用二进制来表示数据。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C7E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6241361" y="4359328"/>
            <a:ext cx="2415273" cy="14349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TTL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高低电平之间的电压差较小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，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在短距离、低噪声的环境下使用更为合适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。</a:t>
            </a:r>
          </a:p>
        </p:txBody>
      </p:sp>
      <p:sp>
        <p:nvSpPr>
          <p:cNvPr id="10" name="AutoShape 10"/>
          <p:cNvSpPr/>
          <p:nvPr/>
        </p:nvSpPr>
        <p:spPr>
          <a:xfrm>
            <a:off x="9003684" y="4359328"/>
            <a:ext cx="2415273" cy="14349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由于TTL电路使用晶体管作为开关元件，其输出电流较大，可驱动多个输入负载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C7E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602417" y="4359328"/>
            <a:ext cx="2415273" cy="143494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TTL电平是指晶体管-晶体管逻辑电平，是一种数字电路中的电平标准。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C7E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58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2971800"/>
            <a:ext cx="7656805" cy="1362191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基于</a:t>
            </a:r>
            <a:r>
              <a:rPr lang="en-US" altLang="zh-CN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Rs232</a:t>
            </a:r>
            <a:r>
              <a:rPr lang="zh-CN" altLang="en-US" sz="4500" b="1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</a:t>
            </a:r>
            <a:r>
              <a:rPr lang="en-US" altLang="zh-CN" sz="4500" b="1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UART</a:t>
            </a:r>
            <a:r>
              <a:rPr lang="en-US" sz="4500" b="1" dirty="0" err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通信协议</a:t>
            </a:r>
            <a:endParaRPr lang="en-US" sz="4500" b="1" dirty="0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3014" y="1906186"/>
            <a:ext cx="5065972" cy="823690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1C7EBD"/>
      </a:dk1>
      <a:lt1>
        <a:srgbClr val="F4FBFF"/>
      </a:lt1>
      <a:dk2>
        <a:srgbClr val="5CACDF"/>
      </a:dk2>
      <a:lt2>
        <a:srgbClr val="E0F4FF"/>
      </a:lt2>
      <a:accent1>
        <a:srgbClr val="43AEF2"/>
      </a:accent1>
      <a:accent2>
        <a:srgbClr val="64BDF5"/>
      </a:accent2>
      <a:accent3>
        <a:srgbClr val="84CDFA"/>
      </a:accent3>
      <a:accent4>
        <a:srgbClr val="87DDF1"/>
      </a:accent4>
      <a:accent5>
        <a:srgbClr val="7AAED5"/>
      </a:accent5>
      <a:accent6>
        <a:srgbClr val="C7E1F0"/>
      </a:accent6>
      <a:hlink>
        <a:srgbClr val="FF9000"/>
      </a:hlink>
      <a:folHlink>
        <a:srgbClr val="FF9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2427</Words>
  <Application>Microsoft Office PowerPoint</Application>
  <PresentationFormat>宽屏</PresentationFormat>
  <Paragraphs>198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-apple-system</vt:lpstr>
      <vt:lpstr>PingFang SC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郑永岗</dc:creator>
  <cp:lastModifiedBy>永岗 郑</cp:lastModifiedBy>
  <cp:revision>4</cp:revision>
  <dcterms:created xsi:type="dcterms:W3CDTF">2006-08-16T00:00:00Z</dcterms:created>
  <dcterms:modified xsi:type="dcterms:W3CDTF">2024-06-23T17:16:14Z</dcterms:modified>
</cp:coreProperties>
</file>