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66" r:id="rId4"/>
    <p:sldId id="265" r:id="rId5"/>
    <p:sldId id="267" r:id="rId6"/>
    <p:sldId id="268" r:id="rId7"/>
    <p:sldId id="269" r:id="rId8"/>
    <p:sldId id="271" r:id="rId9"/>
    <p:sldId id="257" r:id="rId10"/>
    <p:sldId id="258" r:id="rId11"/>
    <p:sldId id="259" r:id="rId12"/>
    <p:sldId id="260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5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5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09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2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0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61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0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3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CC3E-9C5C-4512-AE4F-6E18138C7929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8288DE-41D7-4DB3-8DAC-2DD3829F6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17C54-A28E-4970-91C4-FF3DEF8D1861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effectLst/>
                <a:latin typeface="Montserrat"/>
              </a:rPr>
              <a:t>Analysez des données de systèmes éducatifs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A9CCB4-3BA4-405B-81E4-EB858AF739F1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05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E12DE-8015-4219-8342-317584B52E6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Indicateurs Scolaires (Lycée &amp; Université)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2AC3CD6-CA3F-49D3-B8F6-D85B00A4610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8" y="1971607"/>
            <a:ext cx="8879537" cy="4206875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128CD56-17B6-4A60-8230-030C452511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10455" y="5548506"/>
            <a:ext cx="2574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Note: Ce diagramme prend en compte</a:t>
            </a:r>
          </a:p>
          <a:p>
            <a:r>
              <a:rPr lang="fr-FR" sz="1100" dirty="0"/>
              <a:t>les indicateurs scolaires pour le lycée </a:t>
            </a:r>
          </a:p>
          <a:p>
            <a:r>
              <a:rPr lang="fr-FR" sz="1100" dirty="0"/>
              <a:t>et l’université, donc prendre uniquement </a:t>
            </a:r>
          </a:p>
          <a:p>
            <a:r>
              <a:rPr lang="fr-FR" sz="1100" dirty="0"/>
              <a:t>un coté du « / »</a:t>
            </a:r>
          </a:p>
        </p:txBody>
      </p:sp>
    </p:spTree>
    <p:extLst>
      <p:ext uri="{BB962C8B-B14F-4D97-AF65-F5344CB8AC3E}">
        <p14:creationId xmlns:p14="http://schemas.microsoft.com/office/powerpoint/2010/main" val="286115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26323-6289-4143-B795-25C7F9BD0A9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Indicateurs Finaux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E1D0756-DBCB-4D98-A8C3-F236AB20E07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28206"/>
            <a:ext cx="8596312" cy="3146200"/>
          </a:xfrm>
        </p:spPr>
      </p:pic>
    </p:spTree>
    <p:extLst>
      <p:ext uri="{BB962C8B-B14F-4D97-AF65-F5344CB8AC3E}">
        <p14:creationId xmlns:p14="http://schemas.microsoft.com/office/powerpoint/2010/main" val="25203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19F79-B320-4C62-A270-E2F6257BA5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dirty="0"/>
              <a:t>Pays intéressant – Niveau Lycée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16799B-44A1-45FF-93D9-8461741FC2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2890" y="1361860"/>
            <a:ext cx="9006219" cy="52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95078-C916-4655-8CF8-9729067E7C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dirty="0"/>
              <a:t>Pays intéressant – Niveau Université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C78BD1-FA4D-4B76-9899-EE007120B9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83261" y="1417222"/>
            <a:ext cx="8625478" cy="52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69533-4126-44E8-AC4C-7BF0D8DDB01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fr-FR" dirty="0"/>
              <a:t>Pays intéressant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F39833-DF37-443A-A7B2-3C70CD2572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48686" y="1364167"/>
            <a:ext cx="8694628" cy="51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DA9E1-17D9-48CE-A54F-5EC8B904B1F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541F1-E2CC-4837-9F62-0B32AD6FA1B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Dataset : qualité des données </a:t>
            </a:r>
          </a:p>
          <a:p>
            <a:r>
              <a:rPr lang="fr-FR" dirty="0"/>
              <a:t>Dataset : Non à jour</a:t>
            </a:r>
          </a:p>
          <a:p>
            <a:r>
              <a:rPr lang="fr-FR" dirty="0"/>
              <a:t>Trop de données manquantes</a:t>
            </a:r>
          </a:p>
          <a:p>
            <a:pPr lvl="1"/>
            <a:r>
              <a:rPr lang="fr-FR" dirty="0"/>
              <a:t>Education</a:t>
            </a:r>
          </a:p>
          <a:p>
            <a:pPr lvl="1"/>
            <a:r>
              <a:rPr lang="fr-FR" dirty="0"/>
              <a:t>Richesse</a:t>
            </a:r>
          </a:p>
          <a:p>
            <a:pPr lvl="1"/>
            <a:r>
              <a:rPr lang="fr-FR" dirty="0"/>
              <a:t>Infrastructure/Accessibilité</a:t>
            </a:r>
          </a:p>
          <a:p>
            <a:pPr lvl="1"/>
            <a:r>
              <a:rPr lang="fr-FR" dirty="0"/>
              <a:t>Envie</a:t>
            </a:r>
          </a:p>
          <a:p>
            <a:pPr lvl="1"/>
            <a:endParaRPr lang="fr-FR" dirty="0"/>
          </a:p>
          <a:p>
            <a:r>
              <a:rPr lang="fr-FR" dirty="0"/>
              <a:t>D’autres axes d’analyses : Analyse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6808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6FF1C-FF71-45CF-B0C3-6E2F47F02F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4DD51-B555-492D-B3CE-235CD137F52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Etape de l’analyse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Indicateur / Stratégie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Résultat de l’analyse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429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14189-66D8-4AAE-B092-1F547B46F55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46B3A-0283-409B-A295-C235EF79543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Projet 2 de </a:t>
            </a:r>
            <a:r>
              <a:rPr lang="fr-FR" dirty="0" err="1"/>
              <a:t>OpenClassroom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Startup </a:t>
            </a:r>
            <a:r>
              <a:rPr lang="fr-FR" dirty="0" err="1"/>
              <a:t>Academy</a:t>
            </a:r>
            <a:r>
              <a:rPr lang="fr-FR" dirty="0"/>
              <a:t>, spécialisé dans les formations en ligne</a:t>
            </a:r>
          </a:p>
          <a:p>
            <a:pPr lvl="1"/>
            <a:r>
              <a:rPr lang="fr-FR" dirty="0"/>
              <a:t>Cible : public de niveau Lycée / Université</a:t>
            </a:r>
          </a:p>
          <a:p>
            <a:pPr lvl="1"/>
            <a:r>
              <a:rPr lang="fr-FR" dirty="0"/>
              <a:t>Dataset : </a:t>
            </a:r>
            <a:r>
              <a:rPr lang="fr-FR" dirty="0" err="1"/>
              <a:t>EdStat</a:t>
            </a:r>
            <a:r>
              <a:rPr lang="fr-FR" dirty="0"/>
              <a:t>, The World Bank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Objectif: Analyse exploratoire pour déterminer les pays à fort potentiel pour les services proposés par le startup.</a:t>
            </a:r>
          </a:p>
        </p:txBody>
      </p:sp>
    </p:spTree>
    <p:extLst>
      <p:ext uri="{BB962C8B-B14F-4D97-AF65-F5344CB8AC3E}">
        <p14:creationId xmlns:p14="http://schemas.microsoft.com/office/powerpoint/2010/main" val="100654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7DFCF-087F-4A6A-A4B3-CADE75632B3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Etape de l’analyse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412B8-62B2-4172-9951-1103EF1AF82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Exploration de surface des </a:t>
            </a:r>
            <a:r>
              <a:rPr lang="fr-FR" dirty="0" err="1"/>
              <a:t>datasets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Nombre, taille, </a:t>
            </a:r>
            <a:r>
              <a:rPr lang="fr-FR" dirty="0" err="1"/>
              <a:t>features</a:t>
            </a:r>
            <a:r>
              <a:rPr lang="fr-FR" dirty="0"/>
              <a:t> disponibles</a:t>
            </a:r>
          </a:p>
          <a:p>
            <a:pPr lvl="1"/>
            <a:r>
              <a:rPr lang="fr-FR" dirty="0"/>
              <a:t>De quoi ça parle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E44F43-741C-4010-8167-8D5D8BD93F72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8130871" cy="19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C298A-B24C-4E56-8860-70C88D1CF3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Etape de l’analyse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1BAAB-9E32-48DE-A179-59B57F1307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NaN</a:t>
            </a:r>
          </a:p>
          <a:p>
            <a:pPr lvl="1"/>
            <a:r>
              <a:rPr lang="fr-FR" dirty="0" err="1"/>
              <a:t>Isna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HeatMap</a:t>
            </a:r>
            <a:r>
              <a:rPr lang="fr-FR" dirty="0"/>
              <a:t>()+</a:t>
            </a:r>
            <a:r>
              <a:rPr lang="fr-FR" dirty="0" err="1"/>
              <a:t>Isna</a:t>
            </a:r>
            <a:r>
              <a:rPr lang="fr-FR" dirty="0"/>
              <a:t>()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Mis en place de filtre</a:t>
            </a:r>
          </a:p>
          <a:p>
            <a:pPr lvl="1"/>
            <a:r>
              <a:rPr lang="fr-FR" dirty="0"/>
              <a:t>Filtre sur les années (2000/2005/2010)</a:t>
            </a:r>
          </a:p>
          <a:p>
            <a:pPr lvl="1"/>
            <a:r>
              <a:rPr lang="fr-FR" dirty="0"/>
              <a:t>Filtre sur les pays</a:t>
            </a:r>
          </a:p>
          <a:p>
            <a:pPr lvl="1"/>
            <a:r>
              <a:rPr lang="fr-FR" dirty="0"/>
              <a:t>Filtre sur les indicateurs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4691A-65F4-48B4-835B-80A73D1BD6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45366" y="1587320"/>
            <a:ext cx="5532948" cy="29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D3833-EBCC-4922-AAB8-60F81A31F3F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Etape de l’analyse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3419D-F2E0-4525-99A7-4D5253E31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Analyse en profondeur : Trouver la hiérarchisation des Indicateurs</a:t>
            </a:r>
          </a:p>
          <a:p>
            <a:pPr lvl="1"/>
            <a:r>
              <a:rPr lang="fr-FR" dirty="0"/>
              <a:t>Analyse via code Indicateur =&gt; Fail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Analyse via le </a:t>
            </a:r>
            <a:r>
              <a:rPr lang="fr-FR" dirty="0" err="1"/>
              <a:t>feature</a:t>
            </a:r>
            <a:r>
              <a:rPr lang="fr-FR" dirty="0"/>
              <a:t> « Topic »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C5A924-251D-457C-B0B9-60287C30C5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51180" y="2486398"/>
            <a:ext cx="5266456" cy="16772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8E252E-6D10-42E7-828D-769D823A38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51180" y="4927442"/>
            <a:ext cx="5670067" cy="16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521A5-36CA-4584-A7BF-E12F5BFC66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Etape de l’analyse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4E927-AB37-4A05-9119-69EA8420935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Sélection d’indicateurs</a:t>
            </a:r>
          </a:p>
          <a:p>
            <a:pPr lvl="1"/>
            <a:r>
              <a:rPr lang="fr-FR" dirty="0"/>
              <a:t>Intérêt</a:t>
            </a:r>
          </a:p>
          <a:p>
            <a:pPr lvl="1"/>
            <a:r>
              <a:rPr lang="fr-FR" dirty="0"/>
              <a:t>% de NA</a:t>
            </a:r>
          </a:p>
          <a:p>
            <a:pPr lvl="1"/>
            <a:endParaRPr lang="fr-FR" dirty="0"/>
          </a:p>
          <a:p>
            <a:r>
              <a:rPr lang="fr-FR" dirty="0"/>
              <a:t>Recherche de solutions en cas de % de NA moyen</a:t>
            </a:r>
          </a:p>
          <a:p>
            <a:pPr lvl="1"/>
            <a:r>
              <a:rPr lang="fr-FR" dirty="0"/>
              <a:t>Interpolation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Mis en place d’indicateur intermédiaire &amp; système de </a:t>
            </a:r>
            <a:r>
              <a:rPr lang="fr-FR" dirty="0" err="1"/>
              <a:t>scoring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5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9BCB2-658D-4971-A8A2-8B48441E0D4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55AEF-6B3A-460E-93B9-94CE8E50DFF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016456"/>
            <a:ext cx="10515600" cy="4351338"/>
          </a:xfrm>
        </p:spPr>
        <p:txBody>
          <a:bodyPr/>
          <a:lstStyle/>
          <a:p>
            <a:r>
              <a:rPr lang="fr-FR" dirty="0"/>
              <a:t>2 Stratégies disponibles : 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Basé principalement sur les taux, plus le taux est haut plus le besoin est important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Basé sur les valeurs, favorise grandement les pays à forte population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2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E645-C917-4598-B234-B85E0781F1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Indicateurs Accessibilité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FB52F6C-DC65-4F67-9F77-A25DDF39D93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2737065"/>
            <a:ext cx="11106191" cy="2306853"/>
          </a:xfrm>
        </p:spPr>
      </p:pic>
    </p:spTree>
    <p:extLst>
      <p:ext uri="{BB962C8B-B14F-4D97-AF65-F5344CB8AC3E}">
        <p14:creationId xmlns:p14="http://schemas.microsoft.com/office/powerpoint/2010/main" val="1999134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2356</TotalTime>
  <Words>294</Words>
  <Application>Microsoft Office PowerPoint</Application>
  <PresentationFormat>Grand écran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Montserrat</vt:lpstr>
      <vt:lpstr>Arial</vt:lpstr>
      <vt:lpstr>Trebuchet MS</vt:lpstr>
      <vt:lpstr>Wingdings 3</vt:lpstr>
      <vt:lpstr>Facette</vt:lpstr>
      <vt:lpstr>Analysez des données de systèmes éducatifs</vt:lpstr>
      <vt:lpstr>Sommaire</vt:lpstr>
      <vt:lpstr>Introduction</vt:lpstr>
      <vt:lpstr>Etape de l’analyse (1)</vt:lpstr>
      <vt:lpstr>Etape de l’analyse (2)</vt:lpstr>
      <vt:lpstr>Etape de l’analyse (3)</vt:lpstr>
      <vt:lpstr>Etape de l’analyse (4)</vt:lpstr>
      <vt:lpstr>Stratégie</vt:lpstr>
      <vt:lpstr>Indicateurs Accessibilité</vt:lpstr>
      <vt:lpstr>Indicateurs Scolaires (Lycée &amp; Université)</vt:lpstr>
      <vt:lpstr>Indicateurs Finaux</vt:lpstr>
      <vt:lpstr>Pays intéressant – Niveau Lycée</vt:lpstr>
      <vt:lpstr>Pays intéressant – Niveau Université</vt:lpstr>
      <vt:lpstr>Pays intéressant Final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Sirzesx</dc:creator>
  <cp:lastModifiedBy>Sirzesx</cp:lastModifiedBy>
  <cp:revision>28</cp:revision>
  <dcterms:created xsi:type="dcterms:W3CDTF">2021-01-02T13:54:56Z</dcterms:created>
  <dcterms:modified xsi:type="dcterms:W3CDTF">2021-01-05T16:55:57Z</dcterms:modified>
</cp:coreProperties>
</file>