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8" r:id="rId12"/>
    <p:sldId id="278" r:id="rId13"/>
    <p:sldId id="269" r:id="rId14"/>
    <p:sldId id="270" r:id="rId15"/>
    <p:sldId id="264" r:id="rId16"/>
    <p:sldId id="267" r:id="rId17"/>
    <p:sldId id="271" r:id="rId18"/>
    <p:sldId id="277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32B0D-15B1-4351-801E-5CB293C7546F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81D2-D568-4C7F-BD6E-55758FF1B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54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389D-1014-435A-8109-41CDCED13F00}" type="datetime1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4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7DC8-AE4D-459B-8248-7FEC7FEADBF9}" type="datetime1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1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C4B-5F36-4759-BE42-826F71134C74}" type="datetime1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7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58CC-5B8A-40E7-991E-35944125FF1B}" type="datetime1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2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D-4DFE-47FF-AA0F-2DEEC643765B}" type="datetime1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9B99-05C7-4AE5-9F9F-D068E4993DD8}" type="datetime1">
              <a:rPr lang="fr-FR" smtClean="0"/>
              <a:t>23/04/2021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7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014F-352D-4BCC-9859-15EA318D0F90}" type="datetime1">
              <a:rPr lang="fr-FR" smtClean="0"/>
              <a:t>23/04/2021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9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BAA-5522-4D8B-BBEB-96468EB6E9F8}" type="datetime1">
              <a:rPr lang="fr-FR" smtClean="0"/>
              <a:t>23/04/2021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8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A299-FE81-4053-80DE-7BB23963589A}" type="datetime1">
              <a:rPr lang="fr-FR" smtClean="0"/>
              <a:t>23/04/2021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B67F-FC74-4D44-81EB-BDCAAEBFBAFF}" type="datetime1">
              <a:rPr lang="fr-FR" smtClean="0"/>
              <a:t>23/04/2021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8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C8F961-74C4-4591-AE15-0CD9B342F693}" type="datetime1">
              <a:rPr lang="fr-FR" smtClean="0"/>
              <a:t>23/04/2021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1F81-AA64-4DBF-AD81-DAAE0CD0489A}" type="datetime1">
              <a:rPr lang="fr-FR" smtClean="0"/>
              <a:t>23/04/2021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C1BDC7-C6A4-4629-A192-BC5A9E10AD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3.xml"/><Relationship Id="rId7" Type="http://schemas.openxmlformats.org/officeDocument/2006/relationships/image" Target="../media/image1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8.xml"/><Relationship Id="rId7" Type="http://schemas.openxmlformats.org/officeDocument/2006/relationships/image" Target="../media/image14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1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image" Target="../media/image19.png"/><Relationship Id="rId4" Type="http://schemas.openxmlformats.org/officeDocument/2006/relationships/tags" Target="../tags/tag62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2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23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276CF-AD7F-4699-B263-131A28E84A68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effectLst/>
                <a:latin typeface="Montserrat"/>
              </a:rPr>
              <a:t>Segmentez des clients d'un site e-commerce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31D1E-8FFF-458E-98B8-7244FB7F8731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Projet 5 – </a:t>
            </a:r>
            <a:r>
              <a:rPr lang="fr-FR" dirty="0" err="1"/>
              <a:t>OpenClassroom</a:t>
            </a:r>
            <a:r>
              <a:rPr lang="fr-FR" dirty="0"/>
              <a:t> </a:t>
            </a:r>
          </a:p>
          <a:p>
            <a:r>
              <a:rPr lang="fr-FR" dirty="0"/>
              <a:t>Zhiyang XU</a:t>
            </a:r>
          </a:p>
          <a:p>
            <a:r>
              <a:rPr lang="fr-FR" dirty="0"/>
              <a:t>23/04/2021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E20F1A-7A77-4A3C-A566-F7C6783BD09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11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E2700-7318-4081-B0A4-15DBBE0713E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Piste de modèle(1)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6E289-1E20-4214-8A9A-4236EB1B4B4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Plusieurs pistes de modèle à creuser :</a:t>
            </a:r>
          </a:p>
          <a:p>
            <a:pPr lvl="1"/>
            <a:r>
              <a:rPr lang="fr-FR" dirty="0"/>
              <a:t>RFM Manuel </a:t>
            </a:r>
          </a:p>
          <a:p>
            <a:pPr lvl="1"/>
            <a:r>
              <a:rPr lang="fr-FR" dirty="0"/>
              <a:t>RFM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Kmeans</a:t>
            </a:r>
            <a:endParaRPr lang="fr-FR" dirty="0"/>
          </a:p>
          <a:p>
            <a:pPr lvl="1"/>
            <a:r>
              <a:rPr lang="fr-FR" dirty="0"/>
              <a:t>RFM </a:t>
            </a:r>
            <a:r>
              <a:rPr lang="fr-FR" dirty="0" err="1"/>
              <a:t>Features</a:t>
            </a:r>
            <a:r>
              <a:rPr lang="fr-FR" dirty="0"/>
              <a:t> + 1 </a:t>
            </a:r>
            <a:r>
              <a:rPr lang="fr-FR" dirty="0" err="1"/>
              <a:t>Feature</a:t>
            </a:r>
            <a:r>
              <a:rPr lang="fr-FR" dirty="0"/>
              <a:t> (</a:t>
            </a:r>
            <a:r>
              <a:rPr lang="fr-FR" dirty="0" err="1"/>
              <a:t>reviews</a:t>
            </a:r>
            <a:r>
              <a:rPr lang="fr-FR" dirty="0"/>
              <a:t> score) </a:t>
            </a:r>
            <a:r>
              <a:rPr lang="fr-FR" dirty="0" err="1"/>
              <a:t>Kmeans</a:t>
            </a:r>
            <a:endParaRPr lang="fr-FR" dirty="0"/>
          </a:p>
          <a:p>
            <a:pPr lvl="1"/>
            <a:r>
              <a:rPr lang="fr-FR" dirty="0"/>
              <a:t>RFM </a:t>
            </a:r>
            <a:r>
              <a:rPr lang="fr-FR" dirty="0" err="1"/>
              <a:t>Features</a:t>
            </a:r>
            <a:r>
              <a:rPr lang="fr-FR" dirty="0"/>
              <a:t> + 1 </a:t>
            </a:r>
            <a:r>
              <a:rPr lang="fr-FR" dirty="0" err="1"/>
              <a:t>Feature</a:t>
            </a:r>
            <a:r>
              <a:rPr lang="fr-FR" dirty="0"/>
              <a:t> (</a:t>
            </a:r>
            <a:r>
              <a:rPr lang="fr-FR" dirty="0" err="1"/>
              <a:t>delivery</a:t>
            </a:r>
            <a:r>
              <a:rPr lang="fr-FR" dirty="0"/>
              <a:t> time) </a:t>
            </a:r>
            <a:r>
              <a:rPr lang="fr-FR" dirty="0" err="1"/>
              <a:t>Kmeans</a:t>
            </a:r>
            <a:endParaRPr lang="fr-FR" dirty="0"/>
          </a:p>
          <a:p>
            <a:pPr lvl="1"/>
            <a:r>
              <a:rPr lang="fr-FR" dirty="0"/>
              <a:t>RFM </a:t>
            </a:r>
            <a:r>
              <a:rPr lang="fr-FR" dirty="0" err="1"/>
              <a:t>Features</a:t>
            </a:r>
            <a:r>
              <a:rPr lang="fr-FR" dirty="0"/>
              <a:t> + 2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reviews</a:t>
            </a:r>
            <a:r>
              <a:rPr lang="fr-FR" dirty="0"/>
              <a:t> score + </a:t>
            </a:r>
            <a:r>
              <a:rPr lang="fr-FR" dirty="0" err="1"/>
              <a:t>delivery</a:t>
            </a:r>
            <a:r>
              <a:rPr lang="fr-FR" dirty="0"/>
              <a:t> time) </a:t>
            </a:r>
            <a:r>
              <a:rPr lang="fr-FR" dirty="0" err="1"/>
              <a:t>Kmeans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7464A-A096-43E3-AC3E-215D3C44D0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6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077C2-DC96-47D3-9F59-4BBD21AEDEB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Piste de modèle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85C84-3309-4433-BAB7-E1621FC8EA5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RFM Manuel :</a:t>
            </a:r>
          </a:p>
          <a:p>
            <a:pPr lvl="1"/>
            <a:r>
              <a:rPr lang="fr-FR" dirty="0"/>
              <a:t>Basé sur l’addition de </a:t>
            </a:r>
            <a:r>
              <a:rPr lang="fr-FR" dirty="0" err="1"/>
              <a:t>feature</a:t>
            </a:r>
            <a:r>
              <a:rPr lang="fr-FR" dirty="0"/>
              <a:t> (RFM) </a:t>
            </a:r>
          </a:p>
          <a:p>
            <a:pPr lvl="1"/>
            <a:r>
              <a:rPr lang="fr-FR" dirty="0"/>
              <a:t>9 groupes</a:t>
            </a:r>
          </a:p>
          <a:p>
            <a:pPr lvl="1"/>
            <a:r>
              <a:rPr lang="fr-FR" dirty="0"/>
              <a:t>Groupe assez mélangé, confus </a:t>
            </a:r>
          </a:p>
          <a:p>
            <a:pPr lvl="2"/>
            <a:r>
              <a:rPr lang="fr-FR" dirty="0"/>
              <a:t>groupe très similaire</a:t>
            </a:r>
          </a:p>
          <a:p>
            <a:pPr lvl="2"/>
            <a:r>
              <a:rPr lang="fr-FR" dirty="0"/>
              <a:t>impossible de distinguer </a:t>
            </a:r>
            <a:r>
              <a:rPr lang="fr-FR" dirty="0" err="1"/>
              <a:t>Monetary</a:t>
            </a:r>
            <a:r>
              <a:rPr lang="fr-FR" dirty="0"/>
              <a:t> et Frequency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40FA22-C3F7-4891-A904-4F2466336E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28174" y="2110917"/>
            <a:ext cx="5463826" cy="289333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289557-0CF3-4319-AB78-63BA8E1EB4E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24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31A2F-3551-416E-9E1B-89CA70BA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 de modèle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D65537-8915-47AE-A9A2-46998BE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RFM </a:t>
            </a:r>
            <a:r>
              <a:rPr lang="fr-FR" dirty="0" err="1"/>
              <a:t>Kmeans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8B312-5D25-4149-9380-F69F3267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12</a:t>
            </a:fld>
            <a:endParaRPr lang="fr-FR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C63DE072-12A5-41F5-BCD9-E70AB7AF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79" y="2469350"/>
            <a:ext cx="6497841" cy="31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ED59C-6D42-461B-9135-06A027A2660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Piste de modèle (4)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E5396-95FD-4266-A431-BAB49559056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RFM + </a:t>
            </a:r>
            <a:r>
              <a:rPr lang="fr-FR" dirty="0" err="1"/>
              <a:t>Feature</a:t>
            </a:r>
            <a:r>
              <a:rPr lang="fr-FR" dirty="0"/>
              <a:t> (score </a:t>
            </a:r>
            <a:r>
              <a:rPr lang="fr-FR" dirty="0" err="1"/>
              <a:t>review</a:t>
            </a:r>
            <a:r>
              <a:rPr lang="fr-FR" dirty="0"/>
              <a:t>) </a:t>
            </a:r>
            <a:r>
              <a:rPr lang="fr-FR" dirty="0" err="1"/>
              <a:t>Kmeans</a:t>
            </a:r>
            <a:endParaRPr lang="fr-FR" dirty="0"/>
          </a:p>
          <a:p>
            <a:pPr lvl="1"/>
            <a:r>
              <a:rPr lang="fr-FR" dirty="0"/>
              <a:t>Impact peu visible ou descriptif des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B56E2A-D1B3-415B-B9DA-B87439324B8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7928" y="2916607"/>
            <a:ext cx="5449795" cy="3057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2B393C-4236-4F11-AE3F-C52B298A853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73078" y="2916607"/>
            <a:ext cx="5293463" cy="3057361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1A95AEA-9DDE-407E-983D-128AC94F449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98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9CAB3-8792-455F-B65B-711466AC43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Piste de modèle (5)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4DD1D09-C6C8-4021-8551-7F57FC10785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r>
              <a:rPr lang="fr-FR" dirty="0"/>
              <a:t>RFM + </a:t>
            </a:r>
            <a:r>
              <a:rPr lang="fr-FR" dirty="0" err="1"/>
              <a:t>Features</a:t>
            </a:r>
            <a:r>
              <a:rPr lang="fr-FR" dirty="0"/>
              <a:t> (score </a:t>
            </a:r>
            <a:r>
              <a:rPr lang="fr-FR" dirty="0" err="1"/>
              <a:t>review</a:t>
            </a:r>
            <a:r>
              <a:rPr lang="fr-FR" dirty="0"/>
              <a:t> + </a:t>
            </a:r>
            <a:r>
              <a:rPr lang="fr-FR" dirty="0" err="1"/>
              <a:t>delivery</a:t>
            </a:r>
            <a:r>
              <a:rPr lang="fr-FR" dirty="0"/>
              <a:t> time) </a:t>
            </a:r>
            <a:r>
              <a:rPr lang="fr-FR" dirty="0" err="1"/>
              <a:t>Kmeans</a:t>
            </a:r>
            <a:endParaRPr lang="fr-FR" dirty="0"/>
          </a:p>
          <a:p>
            <a:pPr lvl="1"/>
            <a:r>
              <a:rPr lang="fr-FR" dirty="0"/>
              <a:t>Impact peu visible ou descriptif des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9DAEA4-6EDA-467B-A02C-69ED621BF6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6000" y="2899072"/>
            <a:ext cx="4479235" cy="30072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4399342-DF17-44B0-95CF-FC8E30B1D0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50975" y="2899072"/>
            <a:ext cx="4003620" cy="307483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23A868-E4B4-4D13-B92F-3A16DCE6E20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90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67CBC-CB29-41A3-8D10-9B33E06542B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Piste de modèle (6)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E6420-9381-49BA-B3EE-DA37EA74BC0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2 Métriques de Forme: </a:t>
            </a:r>
          </a:p>
          <a:p>
            <a:pPr lvl="1"/>
            <a:r>
              <a:rPr lang="en-US" dirty="0"/>
              <a:t>Silhouette : </a:t>
            </a:r>
          </a:p>
          <a:p>
            <a:pPr lvl="2"/>
            <a:r>
              <a:rPr lang="en-US" dirty="0"/>
              <a:t>distance d’un point par rapport aux points de son propre cluster &amp; cluster </a:t>
            </a:r>
            <a:r>
              <a:rPr lang="en-US" dirty="0" err="1"/>
              <a:t>externe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Davies Bouldin score:</a:t>
            </a:r>
          </a:p>
          <a:p>
            <a:pPr lvl="2"/>
            <a:r>
              <a:rPr lang="en-US" dirty="0"/>
              <a:t>separation : distance entre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centroïde</a:t>
            </a:r>
            <a:endParaRPr lang="en-US" dirty="0"/>
          </a:p>
          <a:p>
            <a:pPr lvl="2"/>
            <a:r>
              <a:rPr lang="en-US" dirty="0" err="1"/>
              <a:t>homogénéité</a:t>
            </a:r>
            <a:r>
              <a:rPr lang="en-US" dirty="0"/>
              <a:t>: distance entre le </a:t>
            </a:r>
            <a:r>
              <a:rPr lang="en-US" dirty="0" err="1"/>
              <a:t>centroïde</a:t>
            </a:r>
            <a:r>
              <a:rPr lang="en-US" dirty="0"/>
              <a:t> et les points de son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0197B6-EA03-4031-8BE1-E5308034172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7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7736F-DAAE-4686-A187-D3B4FA2FB7F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Piste de modèle (7)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2F9D000-4052-4B65-B1DF-2FBB95538EA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51579" y="2015732"/>
            <a:ext cx="9603275" cy="482539"/>
          </a:xfrm>
        </p:spPr>
        <p:txBody>
          <a:bodyPr/>
          <a:lstStyle/>
          <a:p>
            <a:r>
              <a:rPr lang="fr-FR" dirty="0"/>
              <a:t>Score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05A5C0-DD94-4A2C-8DCB-379365D211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907" y="2498271"/>
            <a:ext cx="12149093" cy="222068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D8AEB9E-F425-4338-B5E0-381AD40C9D9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74044" y="4853152"/>
            <a:ext cx="2730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RFM Manuel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Silhouette 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0.256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Davies : 2.820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lang="fr-FR" dirty="0"/>
              <a:t>  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9655821-959B-49EC-842B-A27C20D7CFB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34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CC0C6-C8F9-40C4-978C-0A631FA093B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Choix final : RFM </a:t>
            </a:r>
            <a:r>
              <a:rPr lang="fr-FR" dirty="0" err="1"/>
              <a:t>Features</a:t>
            </a:r>
            <a:r>
              <a:rPr lang="fr-FR" dirty="0"/>
              <a:t> KMEANS(1)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70ADC-79A9-4B63-BC16-26CA8C949B7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Meilleur score</a:t>
            </a:r>
          </a:p>
          <a:p>
            <a:r>
              <a:rPr lang="fr-FR" dirty="0"/>
              <a:t>Résultat plus facilement interprétable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6D7299-D4FA-4EC7-AB84-690B4E2B94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2566" y="3039333"/>
            <a:ext cx="3852781" cy="24270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240A5F-1CB2-4BC2-9CAB-B3AB13C0DF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13538" y="3039332"/>
            <a:ext cx="3564924" cy="24270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AC8D93-3B9F-4ACB-A35B-B735447FA12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099475" y="3039333"/>
            <a:ext cx="3769959" cy="2427012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8C9F2BD9-A6ED-4B60-8909-66A87D1AECF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205F29-26D8-43E8-96CD-A31FA3E7A3D5}"/>
              </a:ext>
            </a:extLst>
          </p:cNvPr>
          <p:cNvSpPr txBox="1"/>
          <p:nvPr/>
        </p:nvSpPr>
        <p:spPr>
          <a:xfrm>
            <a:off x="1703550" y="5466345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Monetary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3B08F0-1248-4F50-A61B-F587A449E8C3}"/>
              </a:ext>
            </a:extLst>
          </p:cNvPr>
          <p:cNvSpPr txBox="1"/>
          <p:nvPr/>
        </p:nvSpPr>
        <p:spPr>
          <a:xfrm>
            <a:off x="5550594" y="5504901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Frequency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D08A72-4B3C-4C79-96C2-B6F35B96300C}"/>
              </a:ext>
            </a:extLst>
          </p:cNvPr>
          <p:cNvSpPr txBox="1"/>
          <p:nvPr/>
        </p:nvSpPr>
        <p:spPr>
          <a:xfrm>
            <a:off x="9439048" y="550490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49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01177-62DB-4AC6-B8F9-75514793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final : RFM </a:t>
            </a:r>
            <a:r>
              <a:rPr lang="fr-FR" dirty="0" err="1"/>
              <a:t>Features</a:t>
            </a:r>
            <a:r>
              <a:rPr lang="fr-FR" dirty="0"/>
              <a:t> KMEANS(2)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C05127-DDF1-4A36-9EA8-405B9FFE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929" y="2111541"/>
            <a:ext cx="7095724" cy="34496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C6C82C-9CAD-416D-935F-1E2A9091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21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CB0B8-718E-44B8-978A-15BBC65A15F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Choix final : RFM </a:t>
            </a:r>
            <a:r>
              <a:rPr lang="fr-FR" dirty="0" err="1"/>
              <a:t>Features</a:t>
            </a:r>
            <a:r>
              <a:rPr lang="fr-FR" dirty="0"/>
              <a:t> KMEANS(3)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690676-751C-4D7C-B5F9-81F1ABE80EC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51579" y="2015732"/>
            <a:ext cx="9603275" cy="530957"/>
          </a:xfrm>
        </p:spPr>
        <p:txBody>
          <a:bodyPr/>
          <a:lstStyle/>
          <a:p>
            <a:r>
              <a:rPr lang="fr-FR" dirty="0"/>
              <a:t>Groupes qui se distinguent facilement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C59B9E-4952-4006-8157-DD70A1FACD2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51579" y="2708667"/>
            <a:ext cx="8025471" cy="199350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50876-3F45-4E15-B716-16E5465A745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28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C0F13-82AA-4E0F-8D09-FB5A2283915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6978F-01D9-4D83-A0F4-8E5022D1734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2427136"/>
            <a:ext cx="8534400" cy="290819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Préparation (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/ </a:t>
            </a:r>
            <a:r>
              <a:rPr lang="fr-FR" dirty="0" err="1"/>
              <a:t>Features</a:t>
            </a:r>
            <a:r>
              <a:rPr lang="fr-FR" dirty="0"/>
              <a:t> Engineering)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Piste de modèle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final : RFM </a:t>
            </a:r>
            <a:r>
              <a:rPr lang="fr-FR" dirty="0" err="1"/>
              <a:t>Features</a:t>
            </a:r>
            <a:r>
              <a:rPr lang="fr-FR" dirty="0"/>
              <a:t> KMEANS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AF127-3DB1-4377-8E82-7983B608974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68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8FE3-3AED-4EC7-9163-265021CB17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Choix final : RFM </a:t>
            </a:r>
            <a:r>
              <a:rPr lang="fr-FR" dirty="0" err="1"/>
              <a:t>Features</a:t>
            </a:r>
            <a:r>
              <a:rPr lang="fr-FR" dirty="0"/>
              <a:t> KMEANS(4)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5044816-EA9F-478B-84B7-3406A3ECEEC1}"/>
              </a:ext>
            </a:extLst>
          </p:cNvPr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50975" y="2016125"/>
            <a:ext cx="9604375" cy="909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Recherche de spécificité, informations supplémentaires à partir d’autres données</a:t>
            </a:r>
          </a:p>
          <a:p>
            <a:pPr lvl="1"/>
            <a:r>
              <a:rPr lang="fr-FR" dirty="0"/>
              <a:t>Filtrage à partir de groupe</a:t>
            </a:r>
          </a:p>
          <a:p>
            <a:pPr lvl="1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0BAD54-0540-43D2-B18D-2363A387AF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46181" y="3008313"/>
            <a:ext cx="4962525" cy="245745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96E3AC-7421-438F-A168-F76EB1EA308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946652" y="3008313"/>
            <a:ext cx="3326433" cy="253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Piste à creuser :</a:t>
            </a:r>
          </a:p>
          <a:p>
            <a:pPr lvl="1"/>
            <a:r>
              <a:rPr lang="fr-FR" dirty="0"/>
              <a:t>Groupe 2 et 4 =&gt; clients réguliers ou fréquents=&gt; tendance à mal noté</a:t>
            </a:r>
          </a:p>
          <a:p>
            <a:pPr lvl="1"/>
            <a:r>
              <a:rPr lang="fr-FR" dirty="0"/>
              <a:t>Groupe 1=&gt; La livraison semble plus rapide</a:t>
            </a:r>
          </a:p>
          <a:p>
            <a:pPr lvl="1"/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EBD6551-35B7-4CA3-9BA0-FC469DF18B3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75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87498-878D-497C-918F-33674C34BEF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Choix final : RFM </a:t>
            </a:r>
            <a:r>
              <a:rPr lang="fr-FR" dirty="0" err="1"/>
              <a:t>Features</a:t>
            </a:r>
            <a:r>
              <a:rPr lang="fr-FR" dirty="0"/>
              <a:t> KMEANS(5)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77138-B289-44D8-A5E4-72C39BCCC5A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Test de Stabilité :  avec/sans </a:t>
            </a:r>
            <a:r>
              <a:rPr lang="fr-FR" dirty="0" err="1"/>
              <a:t>random</a:t>
            </a:r>
            <a:r>
              <a:rPr lang="fr-FR" dirty="0"/>
              <a:t> state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F5CD96-2522-4185-A64E-1978C5681D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51457" y="2535905"/>
            <a:ext cx="6361873" cy="199633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745B0-6494-436D-9621-DAC4055DAB8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28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C4C95-2EA3-4A00-8649-6C181844FEF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Choix final : RFM </a:t>
            </a:r>
            <a:r>
              <a:rPr lang="fr-FR" dirty="0" err="1"/>
              <a:t>Features</a:t>
            </a:r>
            <a:r>
              <a:rPr lang="fr-FR" dirty="0"/>
              <a:t> KMEANS(6)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B9F8C-2715-41C5-B3EA-7AACCFD90F9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51579" y="2015733"/>
            <a:ext cx="9603275" cy="1340754"/>
          </a:xfrm>
        </p:spPr>
        <p:txBody>
          <a:bodyPr/>
          <a:lstStyle/>
          <a:p>
            <a:r>
              <a:rPr lang="fr-FR" dirty="0"/>
              <a:t>Stabilité dans le temps - Comparaison entre :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Full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défini sur un laps de temps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C5DF71-FE24-40A2-8E55-93CFF51E37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78799" y="3282112"/>
            <a:ext cx="5314981" cy="1306032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D05EA9E-B2F0-4755-8F61-EADFF07B8F8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294362" y="4691270"/>
            <a:ext cx="9603275" cy="11632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Raison : </a:t>
            </a:r>
          </a:p>
          <a:p>
            <a:pPr lvl="1"/>
            <a:r>
              <a:rPr lang="fr-FR" dirty="0"/>
              <a:t>groupe 1 (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96%)</a:t>
            </a:r>
            <a:r>
              <a:rPr lang="fr-FR" dirty="0"/>
              <a:t> =&gt; groupe 0 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(99%)</a:t>
            </a:r>
          </a:p>
          <a:p>
            <a:pPr lvl="1"/>
            <a:r>
              <a:rPr lang="en-US" dirty="0" err="1"/>
              <a:t>groupe</a:t>
            </a:r>
            <a:r>
              <a:rPr lang="en-US" dirty="0"/>
              <a:t> 1 (client recent) =&gt; </a:t>
            </a:r>
            <a:r>
              <a:rPr lang="en-US" dirty="0" err="1"/>
              <a:t>groupe</a:t>
            </a:r>
            <a:r>
              <a:rPr lang="en-US" dirty="0"/>
              <a:t> 0 (client </a:t>
            </a:r>
            <a:r>
              <a:rPr lang="en-US" dirty="0" err="1"/>
              <a:t>ancien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23EB6B-9A9D-4606-B9E1-C817A78FF43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57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19F50-E1F2-43FA-92F7-46D88E2EF44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7F768-AD96-4844-A511-6566F45AFE1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Dataset assez complexe (client qui n’achète qu’une fois)</a:t>
            </a:r>
          </a:p>
          <a:p>
            <a:r>
              <a:rPr lang="fr-FR" dirty="0"/>
              <a:t>Première analyse =&gt; piste à approfondir – Étude marketing</a:t>
            </a:r>
          </a:p>
          <a:p>
            <a:r>
              <a:rPr lang="fr-FR" dirty="0"/>
              <a:t>Evolution : </a:t>
            </a:r>
          </a:p>
          <a:p>
            <a:pPr lvl="1"/>
            <a:r>
              <a:rPr lang="fr-FR" dirty="0"/>
              <a:t>Étude sur les </a:t>
            </a:r>
            <a:r>
              <a:rPr lang="fr-FR" dirty="0" err="1"/>
              <a:t>features</a:t>
            </a:r>
            <a:r>
              <a:rPr lang="fr-FR" dirty="0"/>
              <a:t> optionnels (via analyse par groupe après RFM KMEANS)</a:t>
            </a:r>
          </a:p>
          <a:p>
            <a:pPr lvl="1"/>
            <a:r>
              <a:rPr lang="fr-FR" dirty="0"/>
              <a:t>Etude des commentaires via NLP</a:t>
            </a:r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DED7A1-E2AC-49EB-BC00-53084B45A5C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1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B3A49-6340-4996-93AE-708E8D5353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C0E4B-5E7E-4E6B-8802-0D4E0CBD393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51579" y="2429200"/>
            <a:ext cx="9603275" cy="2373388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Contexte</a:t>
            </a:r>
            <a:r>
              <a:rPr lang="fr-FR" dirty="0"/>
              <a:t> : Projet 5 de </a:t>
            </a:r>
            <a:r>
              <a:rPr lang="fr-FR" dirty="0" err="1"/>
              <a:t>OpenClassrooms</a:t>
            </a:r>
            <a:r>
              <a:rPr lang="fr-FR" dirty="0"/>
              <a:t> - Segmentez des clients d'un site e-commerce</a:t>
            </a:r>
          </a:p>
          <a:p>
            <a:endParaRPr lang="fr-FR" b="1" dirty="0"/>
          </a:p>
          <a:p>
            <a:r>
              <a:rPr lang="fr-FR" b="1" dirty="0"/>
              <a:t>Data</a:t>
            </a:r>
            <a:r>
              <a:rPr lang="fr-FR" dirty="0"/>
              <a:t> </a:t>
            </a:r>
            <a:r>
              <a:rPr lang="fr-FR" b="1" dirty="0"/>
              <a:t>Source </a:t>
            </a:r>
            <a:r>
              <a:rPr lang="fr-FR" dirty="0"/>
              <a:t>:  </a:t>
            </a:r>
            <a:r>
              <a:rPr lang="fr-FR" dirty="0" err="1"/>
              <a:t>Kaggle</a:t>
            </a:r>
            <a:r>
              <a:rPr lang="fr-FR" dirty="0"/>
              <a:t> - </a:t>
            </a:r>
            <a:r>
              <a:rPr lang="fr-FR" dirty="0" err="1"/>
              <a:t>Brazilian</a:t>
            </a:r>
            <a:r>
              <a:rPr lang="fr-FR" dirty="0"/>
              <a:t> E-Commerce Public Dataset by </a:t>
            </a:r>
            <a:r>
              <a:rPr lang="fr-FR" dirty="0" err="1"/>
              <a:t>Olist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Objectif</a:t>
            </a:r>
            <a:r>
              <a:rPr lang="fr-FR" dirty="0"/>
              <a:t> : Réaliser une segmentation exploitable et utilisable par l’équipe marketing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7F8C0A-53F0-40A3-9397-E7549F77ACE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C0850-F0E5-443B-80D1-D93DB9D908D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Préparation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76230-EA7A-4BE7-A4D9-95BB974DEC4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51579" y="1853754"/>
            <a:ext cx="9603275" cy="3450613"/>
          </a:xfrm>
        </p:spPr>
        <p:txBody>
          <a:bodyPr/>
          <a:lstStyle/>
          <a:p>
            <a:r>
              <a:rPr lang="fr-FR" dirty="0"/>
              <a:t>Charger et comprendre l’ensemble des variables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98424-9432-484B-85EE-997B6C8B4D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44" y="2265924"/>
            <a:ext cx="7248511" cy="378755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881BB5-8080-4FA0-AB9B-82FAA93AA5D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9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98B60-110D-44C8-94FB-83BF2E43CC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Préparation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329CF-0147-45F4-A52C-028EFDD5376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  <a:p>
            <a:pPr lvl="1"/>
            <a:r>
              <a:rPr lang="fr-FR" dirty="0"/>
              <a:t>Intéressant : 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RFM features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reviews score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delivery time</a:t>
            </a: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Optionnel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geolocation data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payment type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product categorical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delivery statue</a:t>
            </a:r>
          </a:p>
          <a:p>
            <a:pPr lvl="2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4CAC43-C6F2-43F1-B542-D963C10C01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89120" y="2015732"/>
            <a:ext cx="7802880" cy="246263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C74D9-C471-4473-8C4B-F95DF9F48A8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25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B6453-802D-43AF-B273-C1A5F623B21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Préparation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9D27FC-F3B3-4B54-8EB2-C99DD348457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Concaténer et définir un index commun</a:t>
            </a:r>
          </a:p>
          <a:p>
            <a:pPr lvl="1"/>
            <a:r>
              <a:rPr lang="fr-FR" dirty="0"/>
              <a:t>Customer ID</a:t>
            </a:r>
          </a:p>
          <a:p>
            <a:endParaRPr lang="fr-FR" dirty="0"/>
          </a:p>
          <a:p>
            <a:r>
              <a:rPr lang="fr-FR" dirty="0" err="1"/>
              <a:t>Features</a:t>
            </a:r>
            <a:r>
              <a:rPr lang="fr-FR" dirty="0"/>
              <a:t> Engineering</a:t>
            </a:r>
          </a:p>
          <a:p>
            <a:pPr lvl="1"/>
            <a:r>
              <a:rPr lang="fr-FR" dirty="0" err="1"/>
              <a:t>Groupby</a:t>
            </a:r>
            <a:r>
              <a:rPr lang="fr-FR" dirty="0"/>
              <a:t> – Count /</a:t>
            </a:r>
            <a:r>
              <a:rPr lang="fr-FR" dirty="0" err="1"/>
              <a:t>sum</a:t>
            </a:r>
            <a:r>
              <a:rPr lang="fr-FR" dirty="0"/>
              <a:t> / </a:t>
            </a:r>
            <a:r>
              <a:rPr lang="fr-FR" dirty="0" err="1"/>
              <a:t>means</a:t>
            </a:r>
            <a:endParaRPr lang="fr-FR" dirty="0"/>
          </a:p>
          <a:p>
            <a:pPr lvl="1"/>
            <a:r>
              <a:rPr lang="fr-FR" dirty="0"/>
              <a:t>Date (livraison, dernier achat)</a:t>
            </a:r>
          </a:p>
          <a:p>
            <a:pPr lvl="1"/>
            <a:r>
              <a:rPr lang="fr-FR" dirty="0"/>
              <a:t>Normalisation (</a:t>
            </a:r>
            <a:r>
              <a:rPr lang="fr-FR" dirty="0" err="1"/>
              <a:t>StandardScaler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4CEE74-8B04-4889-954D-6938B89FFF8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4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09711-F807-4B92-BCAA-6FF09E9D9B2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Préparation (4)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02515-00AB-4825-90A6-A64D06212CD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Nettoyer les données:</a:t>
            </a: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drop les doublons</a:t>
            </a: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drop NA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3E2D53-F037-4770-BB8F-CE95915CCB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23833" y="2062239"/>
            <a:ext cx="6891457" cy="356608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D1E68-0767-42CC-A005-481109955A5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48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6F3D-BF1A-4D05-B562-E7903739347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Préparation (5)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1ECB3C-891C-4914-A1D4-B9A279AB651E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7504" y="2373934"/>
            <a:ext cx="3247994" cy="301992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43A65C-F198-42A2-A802-5D08E25D4C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60066" y="2373933"/>
            <a:ext cx="3696940" cy="30199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626D81-9DF5-43C8-AE08-077C995B602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685957" y="2373933"/>
            <a:ext cx="3258539" cy="3019927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D791E35-B5D7-4BF2-A9BE-20EAE12369D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67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8BCAA-5ED4-4A15-BF4E-F47E2AACF53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Préparation (5)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15C8D7-AE37-4F45-A8C8-D7EF172D596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51579" y="2119492"/>
            <a:ext cx="3713034" cy="34496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66AD54-5665-4C35-988D-A421B55B04F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27389" y="2119492"/>
            <a:ext cx="3629396" cy="344963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E6166AA-B98D-430A-AE25-5F6529F7CDD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C1BDC7-C6A4-4629-A192-BC5A9E10AD9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07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541</TotalTime>
  <Words>588</Words>
  <Application>Microsoft Office PowerPoint</Application>
  <PresentationFormat>Grand écran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 Unicode MS</vt:lpstr>
      <vt:lpstr>Helvetica Neue</vt:lpstr>
      <vt:lpstr>Montserrat</vt:lpstr>
      <vt:lpstr>Arial</vt:lpstr>
      <vt:lpstr>Calibri</vt:lpstr>
      <vt:lpstr>Gill Sans MT</vt:lpstr>
      <vt:lpstr>Galerie</vt:lpstr>
      <vt:lpstr>Segmentez des clients d'un site e-commerce</vt:lpstr>
      <vt:lpstr>Sommaire</vt:lpstr>
      <vt:lpstr>Introduction</vt:lpstr>
      <vt:lpstr>Préparation (1)</vt:lpstr>
      <vt:lpstr>Préparation (2)</vt:lpstr>
      <vt:lpstr>Préparation (3)</vt:lpstr>
      <vt:lpstr>Préparation (4)</vt:lpstr>
      <vt:lpstr>Préparation (5)</vt:lpstr>
      <vt:lpstr>Préparation (5)</vt:lpstr>
      <vt:lpstr>Piste de modèle(1) </vt:lpstr>
      <vt:lpstr>Piste de modèle (2)</vt:lpstr>
      <vt:lpstr>Piste de modèle (3)</vt:lpstr>
      <vt:lpstr>Piste de modèle (4)</vt:lpstr>
      <vt:lpstr>Piste de modèle (5)</vt:lpstr>
      <vt:lpstr>Piste de modèle (6)</vt:lpstr>
      <vt:lpstr>Piste de modèle (7)</vt:lpstr>
      <vt:lpstr>Choix final : RFM Features KMEANS(1) </vt:lpstr>
      <vt:lpstr>Choix final : RFM Features KMEANS(2) </vt:lpstr>
      <vt:lpstr>Choix final : RFM Features KMEANS(3) </vt:lpstr>
      <vt:lpstr>Choix final : RFM Features KMEANS(4) </vt:lpstr>
      <vt:lpstr>Choix final : RFM Features KMEANS(5) </vt:lpstr>
      <vt:lpstr>Choix final : RFM Features KMEANS(6)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d'un site e-commerce</dc:title>
  <dc:creator>Sirzesx</dc:creator>
  <cp:lastModifiedBy>Sirzesx</cp:lastModifiedBy>
  <cp:revision>29</cp:revision>
  <dcterms:created xsi:type="dcterms:W3CDTF">2021-04-21T14:10:54Z</dcterms:created>
  <dcterms:modified xsi:type="dcterms:W3CDTF">2021-04-23T13:28:35Z</dcterms:modified>
</cp:coreProperties>
</file>