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841" autoAdjust="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14F6D-B230-4B48-AE5C-B2FD6A1CC84A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D0985-D383-4A25-B00F-EE8B37CC30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88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TF-IDF =&gt; </a:t>
            </a:r>
            <a:r>
              <a:rPr lang="fr-FR" dirty="0" err="1"/>
              <a:t>tf</a:t>
            </a:r>
            <a:r>
              <a:rPr lang="fr-FR" dirty="0"/>
              <a:t> x log( N/</a:t>
            </a:r>
            <a:r>
              <a:rPr lang="fr-FR" dirty="0" err="1"/>
              <a:t>df</a:t>
            </a:r>
            <a:r>
              <a:rPr lang="fr-FR" dirty="0"/>
              <a:t>)</a:t>
            </a:r>
          </a:p>
          <a:p>
            <a:r>
              <a:rPr lang="fr-FR" dirty="0"/>
              <a:t>Tf : </a:t>
            </a:r>
            <a:r>
              <a:rPr lang="fr-FR" dirty="0" err="1"/>
              <a:t>frequence</a:t>
            </a:r>
            <a:r>
              <a:rPr lang="fr-FR" dirty="0"/>
              <a:t> dans y (ici une description)</a:t>
            </a:r>
          </a:p>
          <a:p>
            <a:endParaRPr lang="fr-FR" dirty="0"/>
          </a:p>
          <a:p>
            <a:r>
              <a:rPr lang="fr-FR" dirty="0"/>
              <a:t>Log : importance d’un terme dans tout les produits</a:t>
            </a:r>
          </a:p>
          <a:p>
            <a:r>
              <a:rPr lang="fr-FR" dirty="0"/>
              <a:t>N : total des document (total des produit)</a:t>
            </a:r>
          </a:p>
          <a:p>
            <a:r>
              <a:rPr lang="fr-FR" dirty="0" err="1"/>
              <a:t>Df</a:t>
            </a:r>
            <a:r>
              <a:rPr lang="fr-FR" dirty="0"/>
              <a:t> : (nb de document contenant 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D0985-D383-4A25-B00F-EE8B37CC304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979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Flatten</a:t>
            </a:r>
            <a:r>
              <a:rPr lang="fr-FR" dirty="0"/>
              <a:t> pour </a:t>
            </a:r>
            <a:r>
              <a:rPr lang="fr-FR" dirty="0" err="1"/>
              <a:t>applatir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D0985-D383-4A25-B00F-EE8B37CC304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84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082A-CA67-47F6-A277-8A5BCF796841}" type="datetime1">
              <a:rPr lang="fr-FR" smtClean="0"/>
              <a:t>11/06/2021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E83A19B-ED03-4635-9DAD-A60432E62BC5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28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26F6-8887-41AC-BBB6-5F64F3B2FC0B}" type="datetime1">
              <a:rPr lang="fr-FR" smtClean="0"/>
              <a:t>11/06/2021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93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52D9-314F-4DC8-A4CE-260754DAC511}" type="datetime1">
              <a:rPr lang="fr-FR" smtClean="0"/>
              <a:t>11/06/2021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36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CAD7-47C8-4CC5-9B1B-4CB3E4E2F45F}" type="datetime1">
              <a:rPr lang="fr-FR" smtClean="0"/>
              <a:t>11/06/2021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00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F7F1-855B-4540-8943-856870C8B917}" type="datetime1">
              <a:rPr lang="fr-FR" smtClean="0"/>
              <a:t>11/06/2021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58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CAD0-1121-4DFA-B3F9-2B3E4322B792}" type="datetime1">
              <a:rPr lang="fr-FR" smtClean="0"/>
              <a:t>11/06/2021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25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348D-4B86-408D-9000-D8ABCB2EBAFC}" type="datetime1">
              <a:rPr lang="fr-FR" smtClean="0"/>
              <a:t>11/06/2021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86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0996-5D68-4C0A-9E06-D9549B6A00EA}" type="datetime1">
              <a:rPr lang="fr-FR" smtClean="0"/>
              <a:t>11/06/2021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13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17FC-DBEF-4BA0-AF6F-B5BBE0EA90D2}" type="datetime1">
              <a:rPr lang="fr-FR" smtClean="0"/>
              <a:t>11/06/2021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71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C3D3-11EA-49CB-861D-D71F8AB968B7}" type="datetime1">
              <a:rPr lang="fr-FR" smtClean="0"/>
              <a:t>11/06/2021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79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A886A132-7E60-4DE8-A8FF-E8C6F65B6C1C}" type="datetime1">
              <a:rPr lang="fr-FR" smtClean="0"/>
              <a:t>11/06/2021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19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8C8E2-6747-47F7-952F-E7B29D561B2A}" type="datetime1">
              <a:rPr lang="fr-FR" smtClean="0"/>
              <a:t>11/06/2021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E83A19B-ED03-4635-9DAD-A60432E62BC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68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8106D8-D7E7-4D36-979B-B8BB9BF80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000" b="1" i="0" dirty="0">
                <a:effectLst/>
                <a:latin typeface="Montserrat"/>
              </a:rPr>
              <a:t>Classifiez automatiquement des biens de consommation</a:t>
            </a:r>
            <a:endParaRPr lang="fr-FR" sz="6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123A1E-1D6B-40CF-B66C-84CEC3A77D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Projet 6 – OPENCLASSROOM</a:t>
            </a:r>
          </a:p>
          <a:p>
            <a:r>
              <a:rPr lang="fr-FR" dirty="0"/>
              <a:t>ZHIYANG XU</a:t>
            </a:r>
          </a:p>
          <a:p>
            <a:r>
              <a:rPr lang="fr-FR" dirty="0"/>
              <a:t>1X/06/2021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4DEC82-16CA-42FF-85AC-B70EAA4F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0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4C00D-4E9D-4C1E-98E8-D80439FF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232BCE-6457-47E8-A02E-2A83D4444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Clustering avec </a:t>
            </a:r>
            <a:r>
              <a:rPr lang="fr-FR" dirty="0" err="1"/>
              <a:t>Kmeans</a:t>
            </a:r>
            <a:r>
              <a:rPr lang="fr-FR" dirty="0"/>
              <a:t> (7 Classes)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686BED-8717-4FAF-B4C1-2544909C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10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39C42F8-98EA-42E8-A570-678C7D063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79" y="2430428"/>
            <a:ext cx="7222467" cy="352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8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A9D64-5E77-4635-8BE0-CCBDBD7D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5637EC-959C-4E70-B46E-2DFD2C9C9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/>
          </a:p>
          <a:p>
            <a:r>
              <a:rPr lang="fr-FR" dirty="0"/>
              <a:t>Optimisation des </a:t>
            </a:r>
            <a:r>
              <a:rPr lang="fr-FR" dirty="0" err="1"/>
              <a:t>randoms</a:t>
            </a:r>
            <a:r>
              <a:rPr lang="fr-FR" dirty="0"/>
              <a:t> states</a:t>
            </a:r>
          </a:p>
          <a:p>
            <a:pPr lvl="1"/>
            <a:r>
              <a:rPr lang="fr-FR" dirty="0"/>
              <a:t>TSNE</a:t>
            </a:r>
          </a:p>
          <a:p>
            <a:pPr lvl="1"/>
            <a:r>
              <a:rPr lang="fr-FR" dirty="0" err="1"/>
              <a:t>Kmeans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Score ARI (prédiction vs réalité):</a:t>
            </a:r>
          </a:p>
          <a:p>
            <a:endParaRPr lang="fr-FR" dirty="0"/>
          </a:p>
          <a:p>
            <a:r>
              <a:rPr lang="fr-FR" dirty="0"/>
              <a:t>Test de stabilité : 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23E55A-8ADE-4C17-B535-AECB688E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11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9B9D0F5-3841-4F53-97FC-41EF2B85B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5" y="4791075"/>
            <a:ext cx="3905250" cy="9334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59C590F-8DF3-4526-923D-731B3F353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058" y="3776636"/>
            <a:ext cx="43624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0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D0510-0DD1-48F4-B94D-89EB49C8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938" y="675123"/>
            <a:ext cx="9520158" cy="1049235"/>
          </a:xfrm>
        </p:spPr>
        <p:txBody>
          <a:bodyPr/>
          <a:lstStyle/>
          <a:p>
            <a:r>
              <a:rPr lang="fr-FR" dirty="0"/>
              <a:t>3.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100E7F-F463-4427-80C2-D08B93BDAB8E}"/>
              </a:ext>
            </a:extLst>
          </p:cNvPr>
          <p:cNvSpPr txBox="1"/>
          <p:nvPr/>
        </p:nvSpPr>
        <p:spPr>
          <a:xfrm>
            <a:off x="1414732" y="2158547"/>
            <a:ext cx="2725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Analyse par groupe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35ED36-90BD-4509-8499-BE9853AD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12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B184373-A622-487B-A327-6AB8281F4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30" y="2558657"/>
            <a:ext cx="5467570" cy="299675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6E8DCF0-B170-46A2-8BB0-7973D80D7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025" y="2558657"/>
            <a:ext cx="5596725" cy="299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1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EEAE8-E15C-4814-8351-3784F214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Computer Vision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B457D6-34E1-4356-96BE-8AAB27770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des descripteurs avec </a:t>
            </a:r>
            <a:r>
              <a:rPr lang="fr-FR" dirty="0" err="1"/>
              <a:t>Sift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3301D9-A38A-4657-A223-5B4A9FE3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77" y="2495999"/>
            <a:ext cx="4554298" cy="33713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80BBAF0-77F4-41E1-9666-DDE942C57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534" y="3335175"/>
            <a:ext cx="4795028" cy="117718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D153D6-22A4-4CC8-81A1-B35694EB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656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0AE7F-8AAB-4DF4-9B5A-0EC8226A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Computer Vision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F1AAE2-089A-47A0-A7C5-DDA72EE8C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de clusters de descripteur avec </a:t>
            </a:r>
            <a:r>
              <a:rPr lang="fr-FR" dirty="0" err="1"/>
              <a:t>Kmeans</a:t>
            </a:r>
            <a:endParaRPr lang="fr-FR" dirty="0"/>
          </a:p>
          <a:p>
            <a:r>
              <a:rPr lang="fr-FR" dirty="0"/>
              <a:t>Création d’histogramme</a:t>
            </a:r>
          </a:p>
          <a:p>
            <a:pPr lvl="1"/>
            <a:r>
              <a:rPr lang="fr-FR" dirty="0"/>
              <a:t>Bag of visuel </a:t>
            </a:r>
            <a:r>
              <a:rPr lang="fr-FR" dirty="0" err="1"/>
              <a:t>words</a:t>
            </a:r>
            <a:endParaRPr lang="fr-FR" dirty="0"/>
          </a:p>
          <a:p>
            <a:pPr lvl="1"/>
            <a:r>
              <a:rPr lang="fr-FR" dirty="0"/>
              <a:t>Comptage pour une image du nombre de descripteurs par cluster</a:t>
            </a:r>
          </a:p>
          <a:p>
            <a:r>
              <a:rPr lang="fr-FR" dirty="0"/>
              <a:t>Reduction dimension via PCA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8469E7-A1DE-4FF1-BB73-861A22777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45" y="4329561"/>
            <a:ext cx="7620000" cy="139065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BA0455-0CC4-4F5C-AB08-600D3A21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716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54729-2997-45C4-89FD-8A950890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Computer Vision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79E920-B464-4C9B-AFB4-8FFE7B59D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Reduction avec TSNE (Projection à 2-dims ) </a:t>
            </a:r>
          </a:p>
          <a:p>
            <a:r>
              <a:rPr lang="fr-FR" dirty="0"/>
              <a:t> </a:t>
            </a:r>
            <a:r>
              <a:rPr lang="fr-FR" dirty="0" err="1"/>
              <a:t>Kmeans</a:t>
            </a:r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44E5C3D-3E7C-42D0-BF81-85AFB0051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035" y="2492987"/>
            <a:ext cx="7299819" cy="337523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9C47748-6066-4F61-B83E-B56BD83D04F6}"/>
              </a:ext>
            </a:extLst>
          </p:cNvPr>
          <p:cNvSpPr txBox="1"/>
          <p:nvPr/>
        </p:nvSpPr>
        <p:spPr>
          <a:xfrm>
            <a:off x="1414084" y="409754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ARI Score : 0,074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506861-A18D-4157-BCB1-0D2DB4A4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262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46CAE-3012-42CA-89AE-862FF830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Computer Vision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C38DFE-5C2E-4AFA-8CA1-2B936F157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Transfer Learning VGG16 </a:t>
            </a:r>
            <a:r>
              <a:rPr lang="fr-FR" dirty="0" err="1"/>
              <a:t>Features</a:t>
            </a:r>
            <a:r>
              <a:rPr lang="fr-FR" dirty="0"/>
              <a:t> Extraction</a:t>
            </a:r>
          </a:p>
          <a:p>
            <a:pPr lvl="1"/>
            <a:r>
              <a:rPr lang="fr-FR" dirty="0"/>
              <a:t>Charger le model VGG16 sans le classificateur</a:t>
            </a:r>
          </a:p>
          <a:p>
            <a:pPr lvl="1"/>
            <a:r>
              <a:rPr lang="fr-FR" dirty="0"/>
              <a:t>Adapter le size de l’image (224,224)</a:t>
            </a:r>
          </a:p>
          <a:p>
            <a:pPr lvl="1"/>
            <a:r>
              <a:rPr lang="fr-FR" dirty="0"/>
              <a:t>Adapter la </a:t>
            </a:r>
            <a:r>
              <a:rPr lang="fr-FR" dirty="0" err="1"/>
              <a:t>shape</a:t>
            </a:r>
            <a:r>
              <a:rPr lang="fr-FR" dirty="0"/>
              <a:t> de la matrice (ajout d’une dimension)</a:t>
            </a:r>
          </a:p>
          <a:p>
            <a:pPr lvl="1"/>
            <a:r>
              <a:rPr lang="fr-FR" dirty="0"/>
              <a:t> Extraction de la </a:t>
            </a:r>
            <a:r>
              <a:rPr lang="fr-FR" dirty="0" err="1"/>
              <a:t>features</a:t>
            </a:r>
            <a:r>
              <a:rPr lang="fr-FR" dirty="0"/>
              <a:t> via Transfer Learning</a:t>
            </a:r>
          </a:p>
          <a:p>
            <a:pPr lvl="1"/>
            <a:r>
              <a:rPr lang="fr-FR" dirty="0"/>
              <a:t>Clustering avec </a:t>
            </a:r>
            <a:r>
              <a:rPr lang="fr-FR" dirty="0" err="1"/>
              <a:t>Kmeans</a:t>
            </a:r>
            <a:r>
              <a:rPr lang="fr-FR" dirty="0"/>
              <a:t> 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F45D56-84FC-4F68-8D3A-D9F4F1912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4476839"/>
            <a:ext cx="8134350" cy="128587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0B6DDB-ACF7-4046-91AB-62EA5738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264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1F34A-751D-4388-BE0A-85EDC5D8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CNN Transfer Learning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C60B7-9A6B-4A79-A4E7-F9256157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Préparation de l’image</a:t>
            </a:r>
          </a:p>
          <a:p>
            <a:pPr lvl="1"/>
            <a:r>
              <a:rPr lang="fr-FR" dirty="0"/>
              <a:t>Adapter le size de l’image (224,224)</a:t>
            </a:r>
          </a:p>
          <a:p>
            <a:pPr lvl="1"/>
            <a:r>
              <a:rPr lang="fr-FR" dirty="0"/>
              <a:t>Encodage Label catégorie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Création du train/validation et test set </a:t>
            </a:r>
          </a:p>
          <a:p>
            <a:pPr lvl="1"/>
            <a:r>
              <a:rPr lang="fr-FR" dirty="0"/>
              <a:t>Adapter la </a:t>
            </a:r>
            <a:r>
              <a:rPr lang="fr-FR" dirty="0" err="1"/>
              <a:t>shape</a:t>
            </a:r>
            <a:r>
              <a:rPr lang="fr-FR" dirty="0"/>
              <a:t> de la matrice (ajout d’une dimension)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C069C38-6FD7-4585-85BE-71E95695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320" y="3269550"/>
            <a:ext cx="5172075" cy="9429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DCBEC33-1860-47F5-88C2-15CA93350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208" y="5228273"/>
            <a:ext cx="1962150" cy="8001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729E30D-3C35-410C-8EFA-AE7D36698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775" y="5228273"/>
            <a:ext cx="2981325" cy="8001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E72CC2F-8D79-4156-91CA-8BA315919DAC}"/>
              </a:ext>
            </a:extLst>
          </p:cNvPr>
          <p:cNvSpPr/>
          <p:nvPr/>
        </p:nvSpPr>
        <p:spPr>
          <a:xfrm>
            <a:off x="4597879" y="5382883"/>
            <a:ext cx="129934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BAE3E2B-7ECC-484C-8490-87698FF6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980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6DC8C-E6A3-4F29-B471-BD35D594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CNN Transfer Learning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D0768E-573F-4827-B205-AA4932E09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405538"/>
            <a:ext cx="9520158" cy="3450613"/>
          </a:xfrm>
        </p:spPr>
        <p:txBody>
          <a:bodyPr>
            <a:normAutofit/>
          </a:bodyPr>
          <a:lstStyle/>
          <a:p>
            <a:r>
              <a:rPr lang="fr-FR" dirty="0"/>
              <a:t>Construire le modèle (1)</a:t>
            </a:r>
          </a:p>
          <a:p>
            <a:pPr lvl="1"/>
            <a:r>
              <a:rPr lang="fr-FR" dirty="0"/>
              <a:t>Charger le model VGG16 sans le classificateur</a:t>
            </a:r>
          </a:p>
          <a:p>
            <a:pPr lvl="1"/>
            <a:r>
              <a:rPr lang="fr-FR" dirty="0"/>
              <a:t>Mis en place du model ResNet50 sans la classification final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B11447-EF6C-400B-8597-8143955BD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3873669"/>
            <a:ext cx="11134725" cy="51435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021208-4BDE-4172-AF13-6B126E7C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991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C25C5-134D-4C70-87A7-7FEB101F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CNN Transfer Learning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269DDE-A0A3-4E28-BC50-14392D5B9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438426"/>
            <a:ext cx="9520158" cy="3450613"/>
          </a:xfrm>
        </p:spPr>
        <p:txBody>
          <a:bodyPr/>
          <a:lstStyle/>
          <a:p>
            <a:r>
              <a:rPr lang="fr-FR" dirty="0"/>
              <a:t>Construire le modèle (2)</a:t>
            </a:r>
          </a:p>
          <a:p>
            <a:pPr lvl="1"/>
            <a:r>
              <a:rPr lang="fr-FR" dirty="0"/>
              <a:t>Ajout d’une couche </a:t>
            </a:r>
            <a:r>
              <a:rPr lang="fr-FR" dirty="0" err="1"/>
              <a:t>Flatten</a:t>
            </a:r>
            <a:r>
              <a:rPr lang="fr-FR" dirty="0"/>
              <a:t>() au model de base</a:t>
            </a:r>
          </a:p>
          <a:p>
            <a:pPr lvl="1"/>
            <a:r>
              <a:rPr lang="fr-FR" dirty="0"/>
              <a:t>Ajout de couches Dense() avec activation « Relu »</a:t>
            </a:r>
          </a:p>
          <a:p>
            <a:pPr lvl="1"/>
            <a:r>
              <a:rPr lang="fr-FR" dirty="0"/>
              <a:t>Ajout de dropout () =&gt; évitez l’</a:t>
            </a:r>
            <a:r>
              <a:rPr lang="fr-FR" dirty="0" err="1"/>
              <a:t>overfitting</a:t>
            </a:r>
            <a:endParaRPr lang="fr-FR" dirty="0"/>
          </a:p>
          <a:p>
            <a:pPr lvl="1"/>
            <a:r>
              <a:rPr lang="fr-FR" dirty="0"/>
              <a:t>Ajout couche final dense avec 7 classes et activation « </a:t>
            </a:r>
            <a:r>
              <a:rPr lang="fr-FR" dirty="0" err="1"/>
              <a:t>Softmax</a:t>
            </a:r>
            <a:r>
              <a:rPr lang="fr-FR" dirty="0"/>
              <a:t> »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6B6887-44E6-4AA7-8504-9AD3FA4B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04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5034B-2356-4358-8CED-A7C55AB7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A1771-244B-46D3-8631-5A34E3B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Préparation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Computer Vision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CNN Transfer Learning (Multi-class Classification)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2391BD-96DD-403C-A018-1303F706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870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5EC24-8FC9-4499-B448-2D7BE4C4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CNN Transfer Learning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540345-67DD-466F-B7E5-2E38243E7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 des Images </a:t>
            </a:r>
            <a:r>
              <a:rPr lang="fr-FR" dirty="0" err="1"/>
              <a:t>Generators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Initialisation des hyperparamètres (</a:t>
            </a:r>
            <a:r>
              <a:rPr lang="fr-FR" dirty="0" err="1"/>
              <a:t>loss</a:t>
            </a:r>
            <a:r>
              <a:rPr lang="fr-FR" dirty="0"/>
              <a:t>, </a:t>
            </a:r>
            <a:r>
              <a:rPr lang="fr-FR" dirty="0" err="1"/>
              <a:t>metrics</a:t>
            </a:r>
            <a:r>
              <a:rPr lang="fr-FR" dirty="0"/>
              <a:t>, callback, </a:t>
            </a:r>
            <a:r>
              <a:rPr lang="fr-FR" dirty="0" err="1"/>
              <a:t>learning</a:t>
            </a:r>
            <a:r>
              <a:rPr lang="fr-FR" dirty="0"/>
              <a:t> rate, etc…)</a:t>
            </a:r>
          </a:p>
          <a:p>
            <a:r>
              <a:rPr lang="fr-FR" dirty="0"/>
              <a:t>Tuning d’hyperparamètres et de modèle (vgg16=&gt;Resnet50)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15D4B7-C327-405B-90AB-885ED7001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2776987"/>
            <a:ext cx="8753475" cy="87630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597194-7C39-4182-9258-FC4462E6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837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FFFB6-4382-4E6F-8EF4-63DD2FF9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CNN Transfer Learning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8939EC-C776-42C6-BA57-0DAACB947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Résultat 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49F6CE4-092C-4894-9068-FCA234C93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53456"/>
              </p:ext>
            </p:extLst>
          </p:nvPr>
        </p:nvGraphicFramePr>
        <p:xfrm>
          <a:off x="1534696" y="2967535"/>
          <a:ext cx="8128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251">
                  <a:extLst>
                    <a:ext uri="{9D8B030D-6E8A-4147-A177-3AD203B41FA5}">
                      <a16:colId xmlns:a16="http://schemas.microsoft.com/office/drawing/2014/main" val="1011404425"/>
                    </a:ext>
                  </a:extLst>
                </a:gridCol>
                <a:gridCol w="1742536">
                  <a:extLst>
                    <a:ext uri="{9D8B030D-6E8A-4147-A177-3AD203B41FA5}">
                      <a16:colId xmlns:a16="http://schemas.microsoft.com/office/drawing/2014/main" val="1041194589"/>
                    </a:ext>
                  </a:extLst>
                </a:gridCol>
                <a:gridCol w="2251494">
                  <a:extLst>
                    <a:ext uri="{9D8B030D-6E8A-4147-A177-3AD203B41FA5}">
                      <a16:colId xmlns:a16="http://schemas.microsoft.com/office/drawing/2014/main" val="1842408796"/>
                    </a:ext>
                  </a:extLst>
                </a:gridCol>
                <a:gridCol w="1181819">
                  <a:extLst>
                    <a:ext uri="{9D8B030D-6E8A-4147-A177-3AD203B41FA5}">
                      <a16:colId xmlns:a16="http://schemas.microsoft.com/office/drawing/2014/main" val="1082811887"/>
                    </a:ext>
                  </a:extLst>
                </a:gridCol>
                <a:gridCol w="1760900">
                  <a:extLst>
                    <a:ext uri="{9D8B030D-6E8A-4147-A177-3AD203B41FA5}">
                      <a16:colId xmlns:a16="http://schemas.microsoft.com/office/drawing/2014/main" val="3322580173"/>
                    </a:ext>
                  </a:extLst>
                </a:gridCol>
              </a:tblGrid>
              <a:tr h="167928">
                <a:tc>
                  <a:txBody>
                    <a:bodyPr/>
                    <a:lstStyle/>
                    <a:p>
                      <a:r>
                        <a:rPr lang="fr-FR" dirty="0"/>
                        <a:t>Méthode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Méthode SIFT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Feature</a:t>
                      </a:r>
                      <a:r>
                        <a:rPr lang="fr-FR" dirty="0"/>
                        <a:t> Extraction Transfer Learning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Transfer Learning  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Transfer Learning ResNet50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177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823686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D65486-96C6-4402-950D-2D66641B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184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605F25-D0FD-4B18-A309-C4076F184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921" y="1406106"/>
            <a:ext cx="9520158" cy="2730283"/>
          </a:xfrm>
        </p:spPr>
        <p:txBody>
          <a:bodyPr/>
          <a:lstStyle/>
          <a:p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4800" dirty="0"/>
              <a:t>CNN Transfer Learning</a:t>
            </a:r>
            <a:endParaRPr lang="fr-FR" sz="3600" dirty="0"/>
          </a:p>
          <a:p>
            <a:pPr marL="0" indent="0" algn="ctr">
              <a:buNone/>
            </a:pPr>
            <a:r>
              <a:rPr lang="fr-FR" sz="3600" dirty="0"/>
              <a:t>Démonstration avec 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D9C1074-BB49-4518-872C-E76103E26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428" y="4298290"/>
            <a:ext cx="2066925" cy="59055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6377CF-2232-409C-A84F-A7B3D269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02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A85CA-2F93-403D-94AE-CFA41114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DE7127-543F-4BA3-847C-23C31732B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Score Image &gt; Score Description (2 catégories qui se confondent)</a:t>
            </a:r>
          </a:p>
          <a:p>
            <a:r>
              <a:rPr lang="fr-FR" dirty="0"/>
              <a:t>Score CNN Transfer Learning &gt; Score SIFT</a:t>
            </a:r>
          </a:p>
          <a:p>
            <a:r>
              <a:rPr lang="fr-FR" dirty="0"/>
              <a:t>Une faisabilité possible:</a:t>
            </a:r>
          </a:p>
          <a:p>
            <a:pPr lvl="1"/>
            <a:r>
              <a:rPr lang="fr-FR" dirty="0"/>
              <a:t>Orienté sur l’image</a:t>
            </a:r>
          </a:p>
          <a:p>
            <a:endParaRPr lang="fr-FR" dirty="0"/>
          </a:p>
          <a:p>
            <a:r>
              <a:rPr lang="fr-FR" dirty="0"/>
              <a:t>Amélioration futur</a:t>
            </a:r>
          </a:p>
          <a:p>
            <a:pPr lvl="1"/>
            <a:r>
              <a:rPr lang="fr-FR" dirty="0"/>
              <a:t>Méthode NLP en utilisant le </a:t>
            </a:r>
            <a:r>
              <a:rPr lang="fr-FR" dirty="0" err="1"/>
              <a:t>Deep</a:t>
            </a:r>
            <a:r>
              <a:rPr lang="fr-FR" dirty="0"/>
              <a:t> Learning (RNN)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FEA2DB-F198-41F2-89BA-03BD968B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1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7664B3-C751-4430-A3DD-36A14024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A3EF7A-8AD2-4528-AC0E-D06464594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Contexte : </a:t>
            </a:r>
            <a:r>
              <a:rPr lang="fr-FR" dirty="0"/>
              <a:t>Projet 6 de </a:t>
            </a:r>
            <a:r>
              <a:rPr lang="fr-FR" dirty="0" err="1"/>
              <a:t>OpenClassrooms</a:t>
            </a:r>
            <a:r>
              <a:rPr lang="fr-FR" dirty="0"/>
              <a:t> - Classifiez automatiquement des biens de consommation</a:t>
            </a:r>
          </a:p>
          <a:p>
            <a:r>
              <a:rPr lang="fr-FR" b="1" dirty="0"/>
              <a:t>Dataset : </a:t>
            </a:r>
            <a:r>
              <a:rPr lang="fr-FR" dirty="0"/>
              <a:t>Fourni par </a:t>
            </a:r>
            <a:r>
              <a:rPr lang="fr-FR" dirty="0" err="1"/>
              <a:t>OpenClassrooms</a:t>
            </a:r>
            <a:r>
              <a:rPr lang="fr-FR" dirty="0"/>
              <a:t> et composé d’images</a:t>
            </a:r>
          </a:p>
          <a:p>
            <a:r>
              <a:rPr lang="fr-FR" b="1" dirty="0"/>
              <a:t>Objectif : </a:t>
            </a:r>
            <a:r>
              <a:rPr lang="fr-FR" i="0" dirty="0">
                <a:effectLst/>
                <a:latin typeface="Montserrat"/>
              </a:rPr>
              <a:t>réaliser une étude de faisabilité d'un moteur de classification</a:t>
            </a:r>
            <a:r>
              <a:rPr lang="fr-FR" b="0" i="0" dirty="0">
                <a:effectLst/>
                <a:latin typeface="Montserrat"/>
              </a:rPr>
              <a:t> à partir d’une image et une description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718A7-7ED5-44CD-B083-53DB26E4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83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C77AF-15B2-4F75-A417-B4C7841B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Préparation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634669-DD9B-4B0E-8521-8B083BD96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Identification des objectifs</a:t>
            </a:r>
          </a:p>
          <a:p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Selections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106F9D-97EF-46B9-AFCC-98B2E53A9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30" y="3038213"/>
            <a:ext cx="9579540" cy="259011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F08EFA-9101-4A75-B950-D7332FF1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70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44D19-0816-44D4-BA80-5374924B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Préparation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A16760-4D7C-41E0-8FBF-4045FF5F3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Regex sur les catégories de produits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A9009A-7E84-4C7E-B804-7D1E435D6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2927529"/>
            <a:ext cx="1924050" cy="1209675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141A922-A9E6-438D-A151-7D003F10D2AE}"/>
              </a:ext>
            </a:extLst>
          </p:cNvPr>
          <p:cNvSpPr/>
          <p:nvPr/>
        </p:nvSpPr>
        <p:spPr>
          <a:xfrm>
            <a:off x="4230094" y="2975775"/>
            <a:ext cx="1717482" cy="906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C0B0446-AEFD-4CEA-A6D2-818012989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924" y="3190874"/>
            <a:ext cx="1276350" cy="4762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6CE9433-3800-417D-8AA9-685847687CFB}"/>
              </a:ext>
            </a:extLst>
          </p:cNvPr>
          <p:cNvSpPr txBox="1"/>
          <p:nvPr/>
        </p:nvSpPr>
        <p:spPr>
          <a:xfrm>
            <a:off x="7615000" y="4197402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 Catégories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DFFEDE-CC81-41DA-A1E8-E9EA7272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22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932257-2026-4488-B546-972136F7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82B9BE-3B70-40C7-8F03-CC57BC0E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Bag of </a:t>
            </a:r>
            <a:r>
              <a:rPr lang="fr-FR" dirty="0" err="1"/>
              <a:t>words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Regex (chiffre et ponctuation) </a:t>
            </a:r>
          </a:p>
          <a:p>
            <a:pPr lvl="1"/>
            <a:r>
              <a:rPr lang="fr-FR" dirty="0" err="1"/>
              <a:t>LemmaTokenizer</a:t>
            </a:r>
            <a:r>
              <a:rPr lang="fr-FR" dirty="0"/>
              <a:t> (réduit la forme, prend la forme racine, «  building » =&gt; « </a:t>
            </a:r>
            <a:r>
              <a:rPr lang="fr-FR" dirty="0" err="1"/>
              <a:t>build</a:t>
            </a:r>
            <a:r>
              <a:rPr lang="fr-FR" dirty="0"/>
              <a:t> »)</a:t>
            </a:r>
          </a:p>
          <a:p>
            <a:pPr lvl="1"/>
            <a:r>
              <a:rPr lang="fr-FR" dirty="0"/>
              <a:t>Suppression des « </a:t>
            </a:r>
            <a:r>
              <a:rPr lang="fr-FR" dirty="0" err="1"/>
              <a:t>stop_words</a:t>
            </a:r>
            <a:r>
              <a:rPr lang="fr-FR" dirty="0"/>
              <a:t> » (of, the, </a:t>
            </a:r>
            <a:r>
              <a:rPr lang="fr-FR" dirty="0" err="1"/>
              <a:t>than</a:t>
            </a:r>
            <a:r>
              <a:rPr lang="fr-FR" dirty="0"/>
              <a:t>…)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4056A0-9833-492A-BE31-09EE3FC47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3673586"/>
            <a:ext cx="8136924" cy="230579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0484A0-F1B9-40BD-9474-1F4633BF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28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C28A2-301A-49B3-85A1-4C85DB8F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0BD6FA-CE21-45EB-83DC-CBA259793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Bag of </a:t>
            </a:r>
            <a:r>
              <a:rPr lang="fr-FR" dirty="0" err="1"/>
              <a:t>words</a:t>
            </a:r>
            <a:r>
              <a:rPr lang="fr-FR" dirty="0"/>
              <a:t> TF-IDF :</a:t>
            </a:r>
          </a:p>
          <a:p>
            <a:pPr lvl="1"/>
            <a:r>
              <a:rPr lang="fr-FR" dirty="0"/>
              <a:t>Regex (chiffre et ponctuation) </a:t>
            </a:r>
          </a:p>
          <a:p>
            <a:pPr lvl="1"/>
            <a:r>
              <a:rPr lang="fr-FR" dirty="0" err="1"/>
              <a:t>LemmaTokenizer</a:t>
            </a:r>
            <a:r>
              <a:rPr lang="fr-FR" dirty="0"/>
              <a:t> (réduit la forme, prend la forme racine, «  building » =&gt; « </a:t>
            </a:r>
            <a:r>
              <a:rPr lang="fr-FR" dirty="0" err="1"/>
              <a:t>build</a:t>
            </a:r>
            <a:r>
              <a:rPr lang="fr-FR" dirty="0"/>
              <a:t> »)</a:t>
            </a:r>
          </a:p>
          <a:p>
            <a:pPr lvl="1"/>
            <a:r>
              <a:rPr lang="fr-FR" dirty="0"/>
              <a:t>Suppression des « </a:t>
            </a:r>
            <a:r>
              <a:rPr lang="fr-FR" dirty="0" err="1"/>
              <a:t>stop_words</a:t>
            </a:r>
            <a:r>
              <a:rPr lang="fr-FR" dirty="0"/>
              <a:t> » (of, the, </a:t>
            </a:r>
            <a:r>
              <a:rPr lang="fr-FR" dirty="0" err="1"/>
              <a:t>than</a:t>
            </a:r>
            <a:r>
              <a:rPr lang="fr-FR" dirty="0"/>
              <a:t>…)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EB0F740-AB28-4D08-9F47-683CD0FC3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93" y="3612409"/>
            <a:ext cx="7039830" cy="237746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DBFA60-84F6-4188-9707-6E99BBC0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02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7754BD-A9B9-4190-8976-634D3727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B4DA668-A224-4D0D-A0E4-1CAFADD70352}"/>
              </a:ext>
            </a:extLst>
          </p:cNvPr>
          <p:cNvSpPr txBox="1"/>
          <p:nvPr/>
        </p:nvSpPr>
        <p:spPr>
          <a:xfrm>
            <a:off x="1534696" y="2232473"/>
            <a:ext cx="610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TF-IDF Top </a:t>
            </a:r>
            <a:r>
              <a:rPr lang="fr-FR" dirty="0" err="1"/>
              <a:t>word</a:t>
            </a:r>
            <a:r>
              <a:rPr lang="fr-FR" dirty="0"/>
              <a:t>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95A7A8B-3660-46D5-8C92-9B06D4291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2771607"/>
            <a:ext cx="7124700" cy="29527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6DBC8F1-156B-4C1E-A3BD-CD44FB89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8</a:t>
            </a:fld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BDB4B46E-14E6-4A8B-9809-75172BC10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1079" y="3403201"/>
            <a:ext cx="9520237" cy="1112646"/>
          </a:xfrm>
        </p:spPr>
      </p:pic>
    </p:spTree>
    <p:extLst>
      <p:ext uri="{BB962C8B-B14F-4D97-AF65-F5344CB8AC3E}">
        <p14:creationId xmlns:p14="http://schemas.microsoft.com/office/powerpoint/2010/main" val="361801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78A2BF79-8751-420A-AED0-BBCD3A0FE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1" y="2744829"/>
            <a:ext cx="5300135" cy="2438368"/>
          </a:xfrm>
          <a:prstGeom prst="rect">
            <a:avLst/>
          </a:prstGeom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D2DCA810-D3ED-4C0E-B240-D14CBBA401C9}"/>
              </a:ext>
            </a:extLst>
          </p:cNvPr>
          <p:cNvSpPr/>
          <p:nvPr/>
        </p:nvSpPr>
        <p:spPr>
          <a:xfrm>
            <a:off x="6452559" y="2613920"/>
            <a:ext cx="5581290" cy="2818036"/>
          </a:xfrm>
          <a:prstGeom prst="wedgeRoundRectCallout">
            <a:avLst>
              <a:gd name="adj1" fmla="val -137680"/>
              <a:gd name="adj2" fmla="val -15864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109985-4443-4D8F-8644-9A3AFE3F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6A949B-6EE4-477A-9AE2-C1F1DE62A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Projection avec TSNE (2-dims)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F5B60D-8DD8-4D14-86D1-9B1600317096}"/>
              </a:ext>
            </a:extLst>
          </p:cNvPr>
          <p:cNvSpPr txBox="1"/>
          <p:nvPr/>
        </p:nvSpPr>
        <p:spPr>
          <a:xfrm>
            <a:off x="7315200" y="5562865"/>
            <a:ext cx="325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Champs lexical des vêtements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10B978-4CEB-446B-82AE-9A1E4E23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A19B-ED03-4635-9DAD-A60432E62BC5}" type="slidenum">
              <a:rPr lang="fr-FR" smtClean="0"/>
              <a:t>9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9FFCD8F-A243-49FC-AD07-D96AEC9C2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754" y="2855694"/>
            <a:ext cx="5232906" cy="232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3320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erie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1921</TotalTime>
  <Words>649</Words>
  <Application>Microsoft Office PowerPoint</Application>
  <PresentationFormat>Grand écran</PresentationFormat>
  <Paragraphs>153</Paragraphs>
  <Slides>23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Montserrat</vt:lpstr>
      <vt:lpstr>Arial</vt:lpstr>
      <vt:lpstr>Calibri</vt:lpstr>
      <vt:lpstr>Palatino Linotype</vt:lpstr>
      <vt:lpstr>Galerie</vt:lpstr>
      <vt:lpstr>Classifiez automatiquement des biens de consommation</vt:lpstr>
      <vt:lpstr>SOMMAIRE</vt:lpstr>
      <vt:lpstr>1. Introduction</vt:lpstr>
      <vt:lpstr>2. Préparation</vt:lpstr>
      <vt:lpstr>2. Préparation</vt:lpstr>
      <vt:lpstr>3. Natural Language Processing </vt:lpstr>
      <vt:lpstr>3. Natural Language Processing </vt:lpstr>
      <vt:lpstr>3. Natural Language Processing </vt:lpstr>
      <vt:lpstr>3. Natural Language Processing </vt:lpstr>
      <vt:lpstr>3. Natural Language Processing </vt:lpstr>
      <vt:lpstr>3. Natural Language Processing </vt:lpstr>
      <vt:lpstr>3. Natural Language Processing </vt:lpstr>
      <vt:lpstr>4. Computer Vision</vt:lpstr>
      <vt:lpstr>4. Computer Vision</vt:lpstr>
      <vt:lpstr>4. Computer Vision</vt:lpstr>
      <vt:lpstr>4. Computer Vision</vt:lpstr>
      <vt:lpstr>5. CNN Transfer Learning</vt:lpstr>
      <vt:lpstr>5. CNN Transfer Learning</vt:lpstr>
      <vt:lpstr>5. CNN Transfer Learning</vt:lpstr>
      <vt:lpstr>5. CNN Transfer Learning</vt:lpstr>
      <vt:lpstr>5. CNN Transfer Learning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Sirzesx</dc:creator>
  <cp:lastModifiedBy>Sirzesx</cp:lastModifiedBy>
  <cp:revision>59</cp:revision>
  <dcterms:created xsi:type="dcterms:W3CDTF">2021-06-07T13:03:31Z</dcterms:created>
  <dcterms:modified xsi:type="dcterms:W3CDTF">2021-06-11T22:16:47Z</dcterms:modified>
</cp:coreProperties>
</file>