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300C2-82C4-4F54-BA82-700957E5670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4C071-B953-467E-A464-7CEDEC165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A126EA-F929-41BD-98B9-BF3EBDF63F58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86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5C6-10B7-454B-A921-CE68425AD08C}" type="datetime1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5CD-58FB-4699-ABF9-7780CD70E53F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82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69A-6512-4C2D-B745-6DCCD0C3BE1E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2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7A6-54C7-47F3-A4F9-1F03BDED4D8B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90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CCBE-0D3C-4F25-B04B-C2F33DB85EDF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87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2DB-8043-449F-87BA-8DDE83672618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0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66F4-AF1B-43B7-BB6B-4015C0F88536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7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9A0B-8B21-4112-902B-9789EB51D26A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25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93A3-8671-44B8-A45A-F58A4AD1C62B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fld id="{3EA359E3-A413-4B65-80CE-AB30C5B6D04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66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F9BE-63C6-46AE-82E4-37C5BDCEF2D9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1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D89F-8685-4E3C-9051-2FF5D87EAD15}" type="datetime1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62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16AD-0544-43FC-A3A0-9473436A1B99}" type="datetime1">
              <a:rPr lang="fr-FR" smtClean="0"/>
              <a:t>18/03/2021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2508-5496-4691-A18D-37B47DF31B93}" type="datetime1">
              <a:rPr lang="fr-FR" smtClean="0"/>
              <a:t>18/03/2021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49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DA9A-1B96-4EFA-BA80-A1DC93730299}" type="datetime1">
              <a:rPr lang="fr-FR" smtClean="0"/>
              <a:t>18/03/2021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25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1169-EEFB-4B92-8DA4-64FF55485767}" type="datetime1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33B-713A-481F-A7FB-851E068F57DF}" type="datetime1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3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74556C-B8C0-4394-87D9-49FC5C1A37D4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00B050"/>
                </a:solidFill>
                <a:effectLst/>
                <a:latin typeface="+mn-lt"/>
              </a:defRPr>
            </a:lvl1pPr>
          </a:lstStyle>
          <a:p>
            <a:fld id="{3EA359E3-A413-4B65-80CE-AB30C5B6D04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231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8.png"/><Relationship Id="rId5" Type="http://schemas.openxmlformats.org/officeDocument/2006/relationships/tags" Target="../tags/tag39.xml"/><Relationship Id="rId10" Type="http://schemas.openxmlformats.org/officeDocument/2006/relationships/image" Target="../media/image17.png"/><Relationship Id="rId4" Type="http://schemas.openxmlformats.org/officeDocument/2006/relationships/tags" Target="../tags/tag38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9.xml"/><Relationship Id="rId7" Type="http://schemas.openxmlformats.org/officeDocument/2006/relationships/image" Target="../media/image2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9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3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image" Target="../media/image7.png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15" Type="http://schemas.openxmlformats.org/officeDocument/2006/relationships/image" Target="../media/image13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5C43-6A53-4686-884A-C59D74BFB5F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62399" y="1892705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effectLst/>
                <a:latin typeface="Montserrat"/>
              </a:rPr>
              <a:t>		</a:t>
            </a:r>
            <a:br>
              <a:rPr lang="fr-FR" b="1" i="0" dirty="0">
                <a:effectLst/>
                <a:latin typeface="Montserrat"/>
              </a:rPr>
            </a:br>
            <a:r>
              <a:rPr lang="fr-FR" b="1" i="0" dirty="0">
                <a:effectLst/>
                <a:latin typeface="Montserrat"/>
              </a:rPr>
              <a:t>Anticipez les besoins en consommation électrique de bâtiments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C65AF2-9444-43F6-9DA6-AD4451909E6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/>
              <a:t>Zhiyang</a:t>
            </a:r>
            <a:r>
              <a:rPr lang="fr-FR" dirty="0"/>
              <a:t> XU – Projet 4 </a:t>
            </a:r>
            <a:r>
              <a:rPr lang="fr-FR" dirty="0" err="1"/>
              <a:t>OpenCLassrooms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A453F7-5082-4A5C-91A3-FF75F57E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6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3D92A-AF93-46BA-9067-67F37220D3F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(3)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B2F0235-F03A-4ADA-BAB5-FB4DAA7E52A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781092"/>
            <a:ext cx="10131425" cy="164790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dirty="0"/>
              <a:t>Analyse Bivarié</a:t>
            </a:r>
          </a:p>
          <a:p>
            <a:pPr lvl="1"/>
            <a:r>
              <a:rPr lang="fr-FR" dirty="0"/>
              <a:t>Test de </a:t>
            </a:r>
            <a:r>
              <a:rPr lang="fr-FR" dirty="0" err="1"/>
              <a:t>Student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	h0 : le </a:t>
            </a:r>
            <a:r>
              <a:rPr lang="fr-FR" dirty="0" err="1"/>
              <a:t>feature</a:t>
            </a:r>
            <a:r>
              <a:rPr lang="fr-FR" dirty="0"/>
              <a:t> n’a pas effet sur la </a:t>
            </a:r>
            <a:r>
              <a:rPr lang="fr-FR" dirty="0" err="1"/>
              <a:t>target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h1 : le </a:t>
            </a:r>
            <a:r>
              <a:rPr lang="fr-FR" dirty="0" err="1"/>
              <a:t>feature</a:t>
            </a:r>
            <a:r>
              <a:rPr lang="fr-FR" dirty="0"/>
              <a:t> a un impact sur la </a:t>
            </a:r>
            <a:r>
              <a:rPr lang="fr-FR" dirty="0" err="1"/>
              <a:t>target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Tester par rapport au seuil de significativité de 0,05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E3CC35-19B6-4574-BD74-C96A382F99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58150" y="3924549"/>
            <a:ext cx="5391150" cy="24669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EE1FD56-B85C-4CDB-BC90-A919BAD221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2700" y="3924548"/>
            <a:ext cx="5372100" cy="24669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C409E75-8DFA-4637-8DFD-042ED9A2AED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201237" y="3486646"/>
            <a:ext cx="1704975" cy="3048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F2F6954-18A3-4254-A93A-3380BD03061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04862" y="3553363"/>
            <a:ext cx="1247775" cy="266700"/>
          </a:xfrm>
          <a:prstGeom prst="rect">
            <a:avLst/>
          </a:prstGeom>
        </p:spPr>
      </p:pic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B2392E69-5F01-4D90-B9F8-8390D898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81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32D80-B481-4B91-8560-C77B33F23AD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9BE89-23CF-4B57-B757-2C377199A85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1" y="2142068"/>
            <a:ext cx="10131425" cy="450058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Relation Target/</a:t>
            </a:r>
            <a:r>
              <a:rPr lang="fr-FR" dirty="0" err="1"/>
              <a:t>Feature</a:t>
            </a:r>
            <a:r>
              <a:rPr lang="fr-FR" dirty="0"/>
              <a:t> (normalisé)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596D04-31B1-4DDB-9C63-D5A3CE7E8B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4827" y="2668327"/>
            <a:ext cx="7734630" cy="399047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79714-64F3-4F54-9978-87E84927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1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9CA1A-1874-4E08-B083-E73F5C0B3B2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636E2-AF1C-41DB-9EB2-2EC49544270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1" y="1773252"/>
            <a:ext cx="10131425" cy="585230"/>
          </a:xfrm>
        </p:spPr>
        <p:txBody>
          <a:bodyPr/>
          <a:lstStyle/>
          <a:p>
            <a:r>
              <a:rPr lang="fr-FR" dirty="0"/>
              <a:t>Relation Target/</a:t>
            </a:r>
            <a:r>
              <a:rPr lang="fr-FR" dirty="0" err="1"/>
              <a:t>Feature</a:t>
            </a:r>
            <a:r>
              <a:rPr lang="fr-FR" dirty="0"/>
              <a:t> (normalisé)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1016E2-60B0-4250-9E96-D63C88BD8C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5800" y="2358482"/>
            <a:ext cx="7814143" cy="4023753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5B25D78-5A6E-4606-A03D-AFB61424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99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C27B6-5416-4BF8-986E-D4745486047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(6)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8AEFD43-EFD6-46A8-AE8A-F1076223D3A9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2778" y="2862116"/>
            <a:ext cx="6276975" cy="1276350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F47FE6-B088-4C7E-871D-E19C5004A44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5801" y="1979985"/>
            <a:ext cx="10131425" cy="95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Relation target/Feature qualitative: </a:t>
            </a:r>
            <a:r>
              <a:rPr lang="en-US" altLang="zh-CN" dirty="0" err="1"/>
              <a:t>Anova+Ftest</a:t>
            </a:r>
            <a:endParaRPr lang="en-US" altLang="zh-CN" dirty="0"/>
          </a:p>
          <a:p>
            <a:pPr lvl="1"/>
            <a:r>
              <a:rPr lang="en-US" altLang="zh-CN" dirty="0"/>
              <a:t>Correlation ANOVA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B6497B-90E8-449A-A393-6AE8F9C0F5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52778" y="4244152"/>
            <a:ext cx="6800850" cy="1381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83A371-27E1-42D1-8E86-1BBB761DF6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014" y="5729036"/>
            <a:ext cx="100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F-test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55AC26B-715E-4FC6-A07D-C6798D36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10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AA12F-EAB8-4CB3-A378-73AA787D73B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(7)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2B91B-0387-4ECE-B322-E33FB96B115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725544"/>
            <a:ext cx="10131425" cy="680646"/>
          </a:xfrm>
        </p:spPr>
        <p:txBody>
          <a:bodyPr/>
          <a:lstStyle/>
          <a:p>
            <a:r>
              <a:rPr lang="en-US" altLang="zh-CN" dirty="0"/>
              <a:t>Relation Target/Features qualitative : Plot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A5F064-0D68-4DBC-800F-925A9368C56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64985" y="2393100"/>
            <a:ext cx="8036823" cy="4377261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FCBBE20-8D9C-4EE7-BF35-8E334020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98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AD216-C959-4AFC-9F91-C131388023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(8)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B6EE49-B688-476D-A23E-F4380ABD7DE1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1418" y="2141536"/>
            <a:ext cx="7949316" cy="4335341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A16B8-7D4A-417E-B298-B51495C2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55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E6511-F7FB-4B0A-8028-4650B8E384A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(9)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03BC89-93A1-4500-BAF4-C06EC976729C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79526" y="2716683"/>
            <a:ext cx="7398986" cy="382591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DAC5EF0-485F-4EBA-9716-0D16A3BAC1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95901" y="217877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Relation Target/Features </a:t>
            </a:r>
            <a:r>
              <a:rPr lang="en-US" altLang="zh-CN" dirty="0" err="1"/>
              <a:t>quan</a:t>
            </a:r>
            <a:r>
              <a:rPr lang="fr-FR" altLang="zh-CN" dirty="0" err="1"/>
              <a:t>titative</a:t>
            </a:r>
            <a:r>
              <a:rPr lang="en-US" altLang="zh-CN" dirty="0"/>
              <a:t> : Plot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1AD6B9F-0DC7-4670-BC3A-6B67B623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4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4FFBD-E766-4109-8BB8-6D9DF4C1DB4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4. Création du modèle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53F69-287F-42D4-94D0-D962051E894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Valeur catégorique &gt; 5 :  Filtrer ( Problème de sur le split)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Création de 2 différents </a:t>
            </a:r>
            <a:r>
              <a:rPr lang="fr-FR" dirty="0" err="1"/>
              <a:t>splits</a:t>
            </a:r>
            <a:r>
              <a:rPr lang="fr-FR" dirty="0"/>
              <a:t> : pour chaque </a:t>
            </a:r>
            <a:r>
              <a:rPr lang="fr-FR" dirty="0" err="1"/>
              <a:t>target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endParaRPr lang="fr-FR" dirty="0"/>
          </a:p>
          <a:p>
            <a:pPr lvl="1"/>
            <a:r>
              <a:rPr lang="fr-FR" dirty="0"/>
              <a:t>2 </a:t>
            </a:r>
            <a:r>
              <a:rPr lang="fr-FR" dirty="0" err="1"/>
              <a:t>y_train</a:t>
            </a:r>
            <a:r>
              <a:rPr lang="fr-FR" dirty="0"/>
              <a:t>, 2 </a:t>
            </a:r>
            <a:r>
              <a:rPr lang="fr-FR" dirty="0" err="1"/>
              <a:t>y_test</a:t>
            </a: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(Dans un deuxième temps) Application de la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  <a:p>
            <a:pPr lvl="1"/>
            <a:r>
              <a:rPr lang="fr-FR" dirty="0"/>
              <a:t>Suppression de certains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73B05-E82B-4EE1-8667-83B307EF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76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2601F4-BB33-4D2E-A941-0D358A8CD0B5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1" y="2142068"/>
            <a:ext cx="10131425" cy="1942874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fr-FR" dirty="0"/>
              <a:t>Création de pipelines</a:t>
            </a:r>
          </a:p>
          <a:p>
            <a:pPr lvl="1"/>
            <a:r>
              <a:rPr lang="fr-FR" dirty="0"/>
              <a:t>Séparation des </a:t>
            </a:r>
            <a:r>
              <a:rPr lang="fr-FR" dirty="0" err="1"/>
              <a:t>features</a:t>
            </a:r>
            <a:r>
              <a:rPr lang="fr-FR" dirty="0"/>
              <a:t> en 2 catégories ( </a:t>
            </a:r>
            <a:r>
              <a:rPr lang="fr-FR" dirty="0" err="1"/>
              <a:t>numerical</a:t>
            </a:r>
            <a:r>
              <a:rPr lang="fr-FR" dirty="0"/>
              <a:t> et </a:t>
            </a:r>
            <a:r>
              <a:rPr lang="fr-FR" dirty="0" err="1"/>
              <a:t>categorical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Création de transformer pour chaque catégorie de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7E74F-925F-4747-A76F-F1178C9A5D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5801" y="3878207"/>
            <a:ext cx="9210675" cy="269557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D2FE1AF-AF3A-448C-A9C3-EBB419FFE47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85800" y="609600"/>
            <a:ext cx="10131425" cy="1455738"/>
          </a:xfrm>
        </p:spPr>
        <p:txBody>
          <a:bodyPr/>
          <a:lstStyle/>
          <a:p>
            <a:r>
              <a:rPr lang="fr-FR" dirty="0"/>
              <a:t>4. Création du modèle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B857E-84FF-44A3-9A5A-0D132111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5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3265A-D262-4E25-B997-E5A527C4C428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1" y="2142068"/>
            <a:ext cx="10131425" cy="1046406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fr-FR" dirty="0"/>
              <a:t>Création d’une liste de modèle intégrant la pipeline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1FC702-4A17-4DB6-90FB-BCC4A83A9C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5800" y="3021497"/>
            <a:ext cx="8534400" cy="1905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048C09B-A975-4698-8BA9-D637957E0E0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85800" y="609600"/>
            <a:ext cx="10131425" cy="1455738"/>
          </a:xfrm>
        </p:spPr>
        <p:txBody>
          <a:bodyPr/>
          <a:lstStyle/>
          <a:p>
            <a:r>
              <a:rPr lang="fr-FR" dirty="0"/>
              <a:t>4. Création du modèle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69421E5-A9C5-41D3-845E-914789993E9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2785" y="5201994"/>
            <a:ext cx="10131425" cy="104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r>
              <a:rPr lang="fr-FR" dirty="0"/>
              <a:t>Entrainez chaque modèle avec la Cross Validation et sous 2 métriques:</a:t>
            </a:r>
          </a:p>
          <a:p>
            <a:pPr lvl="1"/>
            <a:r>
              <a:rPr lang="fr-FR" dirty="0"/>
              <a:t>R2</a:t>
            </a:r>
          </a:p>
          <a:p>
            <a:pPr lvl="1"/>
            <a:r>
              <a:rPr lang="fr-FR" dirty="0"/>
              <a:t>MAPE/RSME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190523-E64B-401F-BBF9-63071FA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6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DAC4F-8E48-4D0A-9B26-BAA9F0FEDC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2877E-EE33-469B-BF3D-F6E29D80491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Nettoyage /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Analyse exploratoire des données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Création de modèle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Résultat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59C32B-6D2E-414A-B130-60A1FB28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76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4FBB5-795D-4244-A0A1-2EF8C1C724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4. Création du modèle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D2EB229-B8C2-4FC8-AADC-0CEF2A4D3FD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1" y="2142068"/>
            <a:ext cx="10131425" cy="752208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fr-FR" dirty="0"/>
              <a:t>Choix du modèle à optimiser : Target 1 </a:t>
            </a:r>
            <a:r>
              <a:rPr lang="fr-FR" dirty="0" err="1"/>
              <a:t>SiteEnergyUse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B6410A-5A5A-46E8-AC99-B128E470D6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2964445"/>
            <a:ext cx="5973452" cy="31211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4A87BA-64A5-4D8B-82CC-D3D7E8F3E5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33371" y="2964445"/>
            <a:ext cx="6158629" cy="312111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CB9288-5632-4F72-A73C-5FC2A72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2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4FBB5-795D-4244-A0A1-2EF8C1C724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4. Création du modèle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D2EB229-B8C2-4FC8-AADC-0CEF2A4D3FD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1" y="2142068"/>
            <a:ext cx="10131425" cy="752208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fr-FR" dirty="0"/>
              <a:t>Choix du modèle à optimiser : Target 2 </a:t>
            </a:r>
            <a:r>
              <a:rPr lang="fr-FR" dirty="0" err="1"/>
              <a:t>TotalGHGEmissions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DDBB88C-9FFD-4838-A95A-A3EBA3CC04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79512" y="3057259"/>
            <a:ext cx="6043575" cy="305786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43020C0-A79D-4599-9D87-1D705B55313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3058725"/>
            <a:ext cx="6010599" cy="3054928"/>
          </a:xfrm>
          <a:prstGeom prst="rect">
            <a:avLst/>
          </a:prstGeom>
        </p:spPr>
      </p:pic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E85CEB63-1B84-49C5-948E-4A3DF96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90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A588B-B7C5-484A-A44B-554D3E9D9F2D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fr-FR" dirty="0"/>
              <a:t>Optimiser les paramètres:</a:t>
            </a:r>
          </a:p>
          <a:p>
            <a:pPr lvl="1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800" dirty="0" err="1"/>
              <a:t>GridSearchCV</a:t>
            </a:r>
            <a:endParaRPr lang="fr-FR" sz="1800" dirty="0"/>
          </a:p>
          <a:p>
            <a:pPr lvl="1"/>
            <a:r>
              <a:rPr lang="fr-FR" sz="1800" dirty="0" err="1"/>
              <a:t>RandomizedSearchCV</a:t>
            </a:r>
            <a:endParaRPr lang="fr-FR" sz="1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E76211E-4451-432B-9623-518F7D5189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609600"/>
            <a:ext cx="10131425" cy="1455738"/>
          </a:xfrm>
        </p:spPr>
        <p:txBody>
          <a:bodyPr/>
          <a:lstStyle/>
          <a:p>
            <a:r>
              <a:rPr lang="fr-FR" dirty="0"/>
              <a:t>4. Création du modèle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9754E-E8D0-465E-B850-10321D2A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545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81DD7-64D7-41B6-855E-209CE250CE9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5. Résultat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5692DC9-0EC4-4DF1-A3D0-E480FAD8FEA0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2186766"/>
              </p:ext>
            </p:extLst>
          </p:nvPr>
        </p:nvGraphicFramePr>
        <p:xfrm>
          <a:off x="685800" y="1759876"/>
          <a:ext cx="10131425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908">
                  <a:extLst>
                    <a:ext uri="{9D8B030D-6E8A-4147-A177-3AD203B41FA5}">
                      <a16:colId xmlns:a16="http://schemas.microsoft.com/office/drawing/2014/main" val="186868642"/>
                    </a:ext>
                  </a:extLst>
                </a:gridCol>
                <a:gridCol w="1439186">
                  <a:extLst>
                    <a:ext uri="{9D8B030D-6E8A-4147-A177-3AD203B41FA5}">
                      <a16:colId xmlns:a16="http://schemas.microsoft.com/office/drawing/2014/main" val="905777098"/>
                    </a:ext>
                  </a:extLst>
                </a:gridCol>
                <a:gridCol w="1598212">
                  <a:extLst>
                    <a:ext uri="{9D8B030D-6E8A-4147-A177-3AD203B41FA5}">
                      <a16:colId xmlns:a16="http://schemas.microsoft.com/office/drawing/2014/main" val="53382836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666640958"/>
                    </a:ext>
                  </a:extLst>
                </a:gridCol>
                <a:gridCol w="1697079">
                  <a:extLst>
                    <a:ext uri="{9D8B030D-6E8A-4147-A177-3AD203B41FA5}">
                      <a16:colId xmlns:a16="http://schemas.microsoft.com/office/drawing/2014/main" val="342874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Target 1: </a:t>
                      </a:r>
                      <a:r>
                        <a:rPr lang="fr-F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SiteEnergyUse</a:t>
                      </a:r>
                      <a:endParaRPr lang="fr-FR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Target 2: </a:t>
                      </a:r>
                      <a:r>
                        <a:rPr lang="fr-F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TotalGHGEmissions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Target 1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Target 1 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Target 2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Target 2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7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RandomForest</a:t>
                      </a:r>
                      <a:r>
                        <a:rPr lang="fr-FR" dirty="0"/>
                        <a:t>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4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r>
                        <a:rPr lang="fr-FR" dirty="0"/>
                        <a:t>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47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i="1" dirty="0"/>
                        <a:t>Optimisé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4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RandomForest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7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6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i="1" dirty="0"/>
                        <a:t>Optimisé FE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3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RandomForest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5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i="1" dirty="0"/>
                        <a:t>Optimisé FE sans </a:t>
                      </a:r>
                      <a:r>
                        <a:rPr lang="fr-FR" b="1" i="1" dirty="0" err="1"/>
                        <a:t>STAREnergyScore</a:t>
                      </a:r>
                      <a:endParaRPr lang="fr-FR" b="1" i="1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7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RandomForest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3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41329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AFADFE-1ACD-400C-B6A2-704426F9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1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6916-678B-404C-9953-88B3A457593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FA885-BE5D-4B70-986D-4AEC59A56F0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Optimisation : Augmente le score</a:t>
            </a:r>
          </a:p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 réduis très peu le score, mais augmente parfois la 2eme métrique</a:t>
            </a:r>
          </a:p>
          <a:p>
            <a:r>
              <a:rPr lang="fr-FR" dirty="0" err="1"/>
              <a:t>STAREnergyScore</a:t>
            </a:r>
            <a:r>
              <a:rPr lang="fr-FR" dirty="0"/>
              <a:t> : peu d’impact sur la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TotalGHGEmissions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i="1" dirty="0"/>
              <a:t>Solution Final</a:t>
            </a:r>
            <a:r>
              <a:rPr lang="fr-FR" dirty="0"/>
              <a:t>: Optimisation avec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et sans </a:t>
            </a:r>
            <a:r>
              <a:rPr lang="fr-FR" dirty="0" err="1"/>
              <a:t>STAREnergyScore</a:t>
            </a:r>
            <a:endParaRPr lang="fr-FR" dirty="0"/>
          </a:p>
          <a:p>
            <a:pPr lvl="1"/>
            <a:r>
              <a:rPr lang="fr-FR" dirty="0"/>
              <a:t>Moins de coût de récolte de certains données (</a:t>
            </a:r>
            <a:r>
              <a:rPr lang="fr-FR" dirty="0" err="1"/>
              <a:t>STAREnergyScore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Moins de coût d’entrainement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100AF9-0AC5-4012-BC54-C3305FD7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09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B2020-F37D-4765-995C-DD58F3E7A2D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1BB0D-C14B-4FBA-895A-BAA4B71C5AE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1" y="2690707"/>
            <a:ext cx="10131425" cy="2650067"/>
          </a:xfrm>
        </p:spPr>
        <p:txBody>
          <a:bodyPr/>
          <a:lstStyle/>
          <a:p>
            <a:endParaRPr lang="fr-FR" b="1" dirty="0">
              <a:latin typeface="Montserrat"/>
            </a:endParaRPr>
          </a:p>
          <a:p>
            <a:r>
              <a:rPr lang="fr-FR" b="1" dirty="0">
                <a:latin typeface="Montserrat"/>
              </a:rPr>
              <a:t>Contexte :  </a:t>
            </a:r>
            <a:r>
              <a:rPr lang="fr-FR" dirty="0">
                <a:latin typeface="Montserrat"/>
              </a:rPr>
              <a:t>Projet 4 de </a:t>
            </a:r>
            <a:r>
              <a:rPr lang="fr-FR" dirty="0" err="1">
                <a:latin typeface="Montserrat"/>
              </a:rPr>
              <a:t>OpenClassrooms</a:t>
            </a:r>
            <a:endParaRPr lang="fr-FR" b="1" dirty="0">
              <a:latin typeface="Montserrat"/>
            </a:endParaRPr>
          </a:p>
          <a:p>
            <a:r>
              <a:rPr lang="fr-FR" b="1" dirty="0">
                <a:latin typeface="Montserrat"/>
              </a:rPr>
              <a:t>Data Source :</a:t>
            </a:r>
            <a:r>
              <a:rPr lang="fr-FR" dirty="0">
                <a:latin typeface="Montserrat"/>
              </a:rPr>
              <a:t> </a:t>
            </a:r>
            <a:r>
              <a:rPr lang="fr-FR" dirty="0" err="1">
                <a:latin typeface="Montserrat"/>
              </a:rPr>
              <a:t>Kaggle</a:t>
            </a:r>
            <a:r>
              <a:rPr lang="fr-FR" dirty="0">
                <a:latin typeface="Montserrat"/>
              </a:rPr>
              <a:t>  - SEA Building Energy Benchmarking (Open Data </a:t>
            </a:r>
            <a:r>
              <a:rPr lang="fr-FR" dirty="0" err="1">
                <a:latin typeface="Montserrat"/>
              </a:rPr>
              <a:t>from</a:t>
            </a:r>
            <a:r>
              <a:rPr lang="fr-FR" dirty="0">
                <a:latin typeface="Montserrat"/>
              </a:rPr>
              <a:t> the City of Seattle)</a:t>
            </a:r>
          </a:p>
          <a:p>
            <a:r>
              <a:rPr lang="fr-FR" b="1" dirty="0"/>
              <a:t>Objectif : </a:t>
            </a:r>
            <a:r>
              <a:rPr lang="fr-FR" dirty="0"/>
              <a:t>Prédire les émissions de CO2 et la consommation totale d’énergie des bâtiments </a:t>
            </a:r>
            <a:r>
              <a:rPr lang="fr-FR" b="0" i="0" dirty="0">
                <a:effectLst/>
                <a:latin typeface="Montserrat"/>
              </a:rPr>
              <a:t>non destinés à l’habitation</a:t>
            </a:r>
          </a:p>
          <a:p>
            <a:endParaRPr lang="fr-FR" dirty="0">
              <a:latin typeface="Montserrat"/>
            </a:endParaRPr>
          </a:p>
          <a:p>
            <a:endParaRPr lang="fr-FR" dirty="0">
              <a:latin typeface="Montserrat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1400D-B66C-49E8-8D48-32AA5B99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5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33181-A046-424E-B5F6-B8DFE4B307F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2. Nettoyage /  </a:t>
            </a:r>
            <a:r>
              <a:rPr lang="fr-FR" dirty="0" err="1"/>
              <a:t>Feature</a:t>
            </a:r>
            <a:r>
              <a:rPr lang="fr-FR" dirty="0"/>
              <a:t> SELECTION (1)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BFE7E-D285-4AF9-96D5-E43C3C95543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1" y="2142068"/>
            <a:ext cx="10131425" cy="227885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Import 2 </a:t>
            </a:r>
            <a:r>
              <a:rPr lang="fr-FR" dirty="0" err="1"/>
              <a:t>datasets</a:t>
            </a:r>
            <a:r>
              <a:rPr lang="fr-FR" dirty="0"/>
              <a:t> (2015 et 2016) + basic check (</a:t>
            </a:r>
            <a:r>
              <a:rPr lang="fr-FR" dirty="0" err="1"/>
              <a:t>shape</a:t>
            </a:r>
            <a:r>
              <a:rPr lang="fr-FR" dirty="0"/>
              <a:t>, type de value, etc…)</a:t>
            </a:r>
          </a:p>
          <a:p>
            <a:pPr lvl="1"/>
            <a:r>
              <a:rPr lang="fr-FR" dirty="0"/>
              <a:t>Dataset sur les buildings avec la consommation énergétique</a:t>
            </a:r>
          </a:p>
          <a:p>
            <a:pPr lvl="1"/>
            <a:r>
              <a:rPr lang="fr-FR" dirty="0"/>
              <a:t>Taille : 3376 × 45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2AAEEE-F638-441E-BE6E-E438B59BDD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9401" y="3968322"/>
            <a:ext cx="10582275" cy="208597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4355B-2D9D-4290-ADF6-C7466AEA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2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EFB28-577A-42EB-B268-C2F45EFC165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2. Nettoyage /  </a:t>
            </a:r>
            <a:r>
              <a:rPr lang="fr-FR" dirty="0" err="1"/>
              <a:t>Feature</a:t>
            </a:r>
            <a:r>
              <a:rPr lang="fr-FR" dirty="0"/>
              <a:t> SELECTION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804A4-0925-4D6C-9313-19260A45C8B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2476022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fr-FR" dirty="0"/>
              <a:t>Filtrer par « Non </a:t>
            </a:r>
            <a:r>
              <a:rPr lang="fr-FR" dirty="0" err="1"/>
              <a:t>Residential</a:t>
            </a:r>
            <a:r>
              <a:rPr lang="fr-FR" dirty="0"/>
              <a:t> »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fr-FR" dirty="0"/>
              <a:t>Suppression de </a:t>
            </a:r>
            <a:r>
              <a:rPr lang="fr-FR" dirty="0" err="1"/>
              <a:t>Features</a:t>
            </a:r>
            <a:r>
              <a:rPr lang="fr-FR" dirty="0"/>
              <a:t> non adaptés:</a:t>
            </a:r>
          </a:p>
          <a:p>
            <a:pPr lvl="1"/>
            <a:r>
              <a:rPr lang="fr-FR" dirty="0"/>
              <a:t>Fuite de donnée (no </a:t>
            </a:r>
            <a:r>
              <a:rPr lang="fr-FR" dirty="0" err="1"/>
              <a:t>access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Energy de type Source</a:t>
            </a:r>
          </a:p>
          <a:p>
            <a:pPr lvl="1"/>
            <a:r>
              <a:rPr lang="fr-FR" dirty="0"/>
              <a:t>Valeurs inutiles</a:t>
            </a:r>
          </a:p>
          <a:p>
            <a:pPr marL="342900" indent="-342900">
              <a:buFont typeface="+mj-lt"/>
              <a:buAutoNum type="arabicPeriod" startAt="4"/>
            </a:pPr>
            <a:endParaRPr lang="fr-FR" dirty="0"/>
          </a:p>
          <a:p>
            <a:pPr marL="342900" indent="-342900">
              <a:buFont typeface="+mj-lt"/>
              <a:buAutoNum type="arabicPeriod" startAt="4"/>
            </a:pPr>
            <a:r>
              <a:rPr lang="fr-FR" dirty="0"/>
              <a:t>Regex pour récupérer des informations ( Latitude, longitude, </a:t>
            </a:r>
            <a:r>
              <a:rPr lang="fr-FR" dirty="0" err="1"/>
              <a:t>Zipcode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fr-FR" dirty="0"/>
              <a:t>Concaténation des 2 </a:t>
            </a:r>
            <a:r>
              <a:rPr lang="fr-FR" dirty="0" err="1"/>
              <a:t>Dataframes</a:t>
            </a:r>
            <a:endParaRPr lang="fr-FR" dirty="0"/>
          </a:p>
          <a:p>
            <a:pPr lvl="1"/>
            <a:endParaRPr lang="fr-FR" dirty="0"/>
          </a:p>
          <a:p>
            <a:pPr marL="342900" indent="-342900">
              <a:buFont typeface="+mj-lt"/>
              <a:buAutoNum type="arabicPeriod" startAt="4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03EEC6-A8AD-4AC1-B054-95EEDE47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1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0CA5-1C5D-4606-8814-80286BF87B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2. Nettoyage /  </a:t>
            </a:r>
            <a:r>
              <a:rPr lang="fr-FR" dirty="0" err="1"/>
              <a:t>Feature</a:t>
            </a:r>
            <a:r>
              <a:rPr lang="fr-FR" dirty="0"/>
              <a:t> SELECTION (3)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45F34-E945-4B6E-AC84-0DB30761E43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959642"/>
            <a:ext cx="10131425" cy="128693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fr-FR" dirty="0"/>
              <a:t>Identifie et drop valeurs manquantes</a:t>
            </a:r>
          </a:p>
          <a:p>
            <a:pPr lvl="1"/>
            <a:r>
              <a:rPr lang="fr-FR" dirty="0"/>
              <a:t>Stratégie classique: suppression</a:t>
            </a:r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6DBBE4-8506-4530-A8AB-2FBEF961FA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8900" y="3121473"/>
            <a:ext cx="5447845" cy="30287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1A7024-FBEB-48EB-AA50-A4F38DC4531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38594" y="3088945"/>
            <a:ext cx="5446015" cy="309376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AE7646F-6C0B-41E0-A26C-C0ED02E8E2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923722" y="4198289"/>
            <a:ext cx="644055" cy="66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0062708-5CDC-4C78-B7AD-0176A58DEAA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096044" y="6272716"/>
            <a:ext cx="933450" cy="342900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5220C73-9ADE-4E98-B375-887CE45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13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F93AC-6BED-4BC7-BD22-F3DCC7D415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3. Analyse exploratoire des données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2D0F0-728B-4A9E-BD70-CAA7361F828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1" y="1917925"/>
            <a:ext cx="10131425" cy="10702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Analyse Univarié</a:t>
            </a:r>
          </a:p>
          <a:p>
            <a:pPr lvl="1"/>
            <a:r>
              <a:rPr lang="fr-FR" dirty="0"/>
              <a:t>Pandas Profiling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E1B6D0-742C-42DB-B93F-1ABE7FD5F3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4696" y="2685648"/>
            <a:ext cx="5677892" cy="16108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80E5F1-8F99-46C0-9B4C-4116A154F2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18840" y="3491079"/>
            <a:ext cx="7393802" cy="320933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160F4C8-00E2-4DD4-9039-4BFF53FA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3A073E6-032E-4AD1-9DEE-6B29620F0E5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609600"/>
            <a:ext cx="10131425" cy="1455738"/>
          </a:xfrm>
        </p:spPr>
        <p:txBody>
          <a:bodyPr/>
          <a:lstStyle/>
          <a:p>
            <a:r>
              <a:rPr lang="fr-FR" dirty="0"/>
              <a:t>3. Analyse exploratoire des données (2)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691C085-3891-4233-B211-25D18EFA76E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847340"/>
            <a:ext cx="10131425" cy="105488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Analyse Univarié</a:t>
            </a:r>
          </a:p>
          <a:p>
            <a:pPr lvl="1"/>
            <a:r>
              <a:rPr lang="fr-FR" dirty="0"/>
              <a:t>Visualisation des 2 </a:t>
            </a:r>
            <a:r>
              <a:rPr lang="fr-FR" dirty="0" err="1"/>
              <a:t>targets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CF443A-0491-4037-970D-15B8DBB25B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012077" y="2574056"/>
            <a:ext cx="3341494" cy="21231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29F333C-B864-4120-97CB-7C025D4754F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012077" y="4694795"/>
            <a:ext cx="3246078" cy="20944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5B8088-4330-4825-AF71-30242CABC9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74775" y="2575923"/>
            <a:ext cx="3122046" cy="2121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CBF8D6-CEE1-48F2-B8D6-0F253F5703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74775" y="4714976"/>
            <a:ext cx="3127370" cy="205411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518ED89-B9FF-49DA-9034-C7CC70CA8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73711" y="345097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Basic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69D987-AE14-4593-98FE-A987ABEFE08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96000" y="34946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Basic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FAAC74-8F81-4ECA-874B-E2A5BA28656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03184" y="555736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930359-DEA8-44B4-AD4B-6E9F73BB8BA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287963" y="555736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 :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603D95F0-A3C3-456C-85E1-62B6C0C3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3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FC6EA-5DE1-4CD4-9AF6-974FF8BC3A9A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1661174"/>
            <a:ext cx="10131425" cy="97484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fr-FR" dirty="0"/>
              <a:t>Analyse Bivarié</a:t>
            </a:r>
          </a:p>
          <a:p>
            <a:pPr lvl="1"/>
            <a:r>
              <a:rPr lang="fr-FR" dirty="0"/>
              <a:t>Tableau de corrélation de Pearson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0FAB419-FEA5-45EA-935B-EB988AB3D7D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609600"/>
            <a:ext cx="10131425" cy="1455738"/>
          </a:xfrm>
        </p:spPr>
        <p:txBody>
          <a:bodyPr/>
          <a:lstStyle/>
          <a:p>
            <a:r>
              <a:rPr lang="fr-FR" dirty="0"/>
              <a:t>3. Analyse exploratoire des données (3)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803554-9108-4397-A3E3-FEB5BF8C11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63575" y="2480103"/>
            <a:ext cx="7364522" cy="4310112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5D1EEC-D9A6-4065-AE27-E99F5BF6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59E3-A413-4B65-80CE-AB30C5B6D04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582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387</TotalTime>
  <Words>678</Words>
  <Application>Microsoft Office PowerPoint</Application>
  <PresentationFormat>Grand écran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Helvetica Neue</vt:lpstr>
      <vt:lpstr>Montserrat</vt:lpstr>
      <vt:lpstr>Arial</vt:lpstr>
      <vt:lpstr>Calibri</vt:lpstr>
      <vt:lpstr>Calibri Light</vt:lpstr>
      <vt:lpstr>Céleste</vt:lpstr>
      <vt:lpstr>   Anticipez les besoins en consommation électrique de bâtiments</vt:lpstr>
      <vt:lpstr>sommaire</vt:lpstr>
      <vt:lpstr>Introduction</vt:lpstr>
      <vt:lpstr>2. Nettoyage /  Feature SELECTION (1) </vt:lpstr>
      <vt:lpstr>2. Nettoyage /  Feature SELECTION (2)</vt:lpstr>
      <vt:lpstr>2. Nettoyage /  Feature SELECTION (3) </vt:lpstr>
      <vt:lpstr>3. Analyse exploratoire des données (1)</vt:lpstr>
      <vt:lpstr>3. Analyse exploratoire des données (2)</vt:lpstr>
      <vt:lpstr>3. Analyse exploratoire des données (3)</vt:lpstr>
      <vt:lpstr>3. Analyse exploratoire des données (3)</vt:lpstr>
      <vt:lpstr>3. Analyse exploratoire des données (4)</vt:lpstr>
      <vt:lpstr>3. Analyse exploratoire des données (5)</vt:lpstr>
      <vt:lpstr>3. Analyse exploratoire des données (6)</vt:lpstr>
      <vt:lpstr>3. Analyse exploratoire des données (7)</vt:lpstr>
      <vt:lpstr>3. Analyse exploratoire des données (8)</vt:lpstr>
      <vt:lpstr>3. Analyse exploratoire des données (9)</vt:lpstr>
      <vt:lpstr>4. Création du modèle </vt:lpstr>
      <vt:lpstr>4. Création du modèle </vt:lpstr>
      <vt:lpstr>4. Création du modèle </vt:lpstr>
      <vt:lpstr>4. Création du modèle </vt:lpstr>
      <vt:lpstr>4. Création du modèle </vt:lpstr>
      <vt:lpstr>4. Création du modèle </vt:lpstr>
      <vt:lpstr>5. Résultat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Sirzesx</dc:creator>
  <cp:lastModifiedBy>Sirzesx</cp:lastModifiedBy>
  <cp:revision>27</cp:revision>
  <dcterms:created xsi:type="dcterms:W3CDTF">2021-03-17T22:28:48Z</dcterms:created>
  <dcterms:modified xsi:type="dcterms:W3CDTF">2021-03-18T13:32:34Z</dcterms:modified>
</cp:coreProperties>
</file>