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  <p:sldId id="261" r:id="rId6"/>
    <p:sldId id="262" r:id="rId7"/>
    <p:sldId id="277" r:id="rId8"/>
    <p:sldId id="265" r:id="rId9"/>
    <p:sldId id="266" r:id="rId10"/>
    <p:sldId id="267" r:id="rId11"/>
    <p:sldId id="268" r:id="rId12"/>
    <p:sldId id="278" r:id="rId13"/>
    <p:sldId id="279" r:id="rId14"/>
    <p:sldId id="280" r:id="rId15"/>
    <p:sldId id="273" r:id="rId16"/>
    <p:sldId id="274" r:id="rId17"/>
    <p:sldId id="272" r:id="rId18"/>
    <p:sldId id="282" r:id="rId19"/>
    <p:sldId id="281" r:id="rId20"/>
    <p:sldId id="271" r:id="rId21"/>
    <p:sldId id="270" r:id="rId22"/>
    <p:sldId id="275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6BBE1-F76F-ACE0-45A0-5B735B843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A0611-C157-AFCA-B2DD-FFDB00822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5EC81-88BB-40E1-CB01-79B00590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8836-D03C-FFB6-B0CA-E6A43F03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0116B-A557-9DD2-29F9-2C4C8405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43B6B-B3C7-1B40-3346-9F04F23B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10F51-4A57-4DEC-5FF9-0093DA1A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0883F-C35D-4279-3483-931749ED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6AF80-B5E7-5E8B-17C4-D0940F1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3D55F-4BE0-028E-5648-D600B0A5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7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A64F8-6CB4-33ED-C7C3-F01695DEA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C8EB51-19F8-B9A5-7AAB-7C006C305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ED142-52C9-870E-A3D8-61EC310B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9C56C-8BDF-DA1B-6408-4689CB17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B9708-939E-0AFD-0298-714BE68A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73357-F4E6-1A74-68EF-845FE6CB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3AA3D-C310-8F81-E7B9-EA8E9378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D9690-CE64-4022-09FB-AD5E77A7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FC36C-DBA1-CB7E-8EC9-76202FB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7331-4243-797F-1C58-E50DF1D4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1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03F83-DA41-B5D7-920D-77004E68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4A42-A07A-5CB4-AD28-854AE4E2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5569D-8092-4EFA-4106-F2BE2D9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655F-518E-53AA-ABD2-7F18F09B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F5F66-D6DA-7A94-EB62-1C341C7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15991-C20B-7D08-E704-FFCB5E2F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A39F3-9968-85D7-1C2B-36F789741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F358C-878D-CD39-FD28-C66FF0657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23E74-A082-2918-2446-90B0CE67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02865-F191-C479-489E-54EDD971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35548-AE84-B66E-E855-99BB6B3F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EAA9-D965-738D-8221-9411F9D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BA968-8CB4-4B02-03B7-68D6C8BC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AEEC9-EFDB-4F97-6B05-41FAAB4F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1DD4E8-2885-992B-6D88-1BC3A8111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CFB814-294B-9E15-BC94-1C1FE65F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43E24-5938-33AE-FC94-151C505C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91F9AC-BCA3-6382-6A3B-EC7D2C21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9398FC-71D7-98C8-5296-B8B1BC48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8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D93F4-B48D-4FCB-D067-BE8CA0E2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A1DE7C-6EB4-2979-F399-42A24C91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ED746-FEC7-64F6-A9B1-3CE2B7EA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9EB4C-A55D-DEEB-C27F-325FF06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6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D7B8A-A300-4C73-3C0B-E6A0733A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450C35-96E5-99F3-BF02-4AF6B47C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35532-428D-F76B-FA17-4C33B4BA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610EF-19E0-A470-F38F-693D8C03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1DCF1-B7A8-A1F4-3014-5FAFD35F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9B80F-A0E6-D98C-63FE-4C572E82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B09F8-55DA-C50B-601B-EC6174DF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48581-09ED-5925-DA10-F82E2183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A826F-3C8C-DE1E-8738-F69166C1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0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CF97A-F10A-47B5-6880-2240F7E0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2F7BF-4F20-79B5-4631-B2FE82C50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AA107-E6C0-2557-9B20-D36BFBC3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04EAC-7375-0441-D552-C32202EB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AF571-DC90-88B4-E763-F0A55325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0A556-57BC-7E79-1871-9309148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5984E0-91FC-DB45-E6E6-B9959D56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71467-B60E-AAEC-E169-3E9C34D0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AC3A0-FF0F-0E2E-7CE6-B2D3C85EC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9B98-82DC-493D-AA59-35D40C8CD79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E6EFE-C808-8E2C-657C-5B5B3D90F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A5D4-55F8-874D-8FD4-8FDF9B7D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C08F-741D-4325-86A7-C3D9DA2B7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3572B4-D39C-19FF-36D8-C2A19EE6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0" y="476161"/>
            <a:ext cx="10866799" cy="59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0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031A25-2B32-ADBF-1141-64FB4B1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0" y="239107"/>
            <a:ext cx="10895520" cy="63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037992-32D2-A0C8-820A-783096E5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43" y="175126"/>
            <a:ext cx="7514514" cy="65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9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578B99-567C-689A-5F40-7C63A6F6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1" y="346278"/>
            <a:ext cx="11258997" cy="61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7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CD051C-657E-40F7-0D30-6CF451FC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3" y="239796"/>
            <a:ext cx="10703193" cy="63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7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F1E8E9-2786-26BA-F099-3A0DC163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28" y="269291"/>
            <a:ext cx="10330143" cy="63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50B9549-ABA7-20F3-2665-DC3CA8CD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6" y="569397"/>
            <a:ext cx="11150807" cy="57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9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38FF6D-EC1F-7DFD-E762-F3CBE91D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6" y="636028"/>
            <a:ext cx="11400508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C21533A0-5B93-FB1D-705D-4AC0801D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85" y="126459"/>
            <a:ext cx="7758589" cy="66050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158639-C4C4-9E77-6B51-86B4302DB9E1}"/>
              </a:ext>
            </a:extLst>
          </p:cNvPr>
          <p:cNvSpPr txBox="1"/>
          <p:nvPr/>
        </p:nvSpPr>
        <p:spPr>
          <a:xfrm>
            <a:off x="201336" y="494950"/>
            <a:ext cx="266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ontext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iagram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969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61DB7A4-C75D-A59C-0CD0-70E7B2FC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8" y="228600"/>
            <a:ext cx="9195784" cy="6400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23EAE9-2A47-5F15-26C5-48FADAE5B493}"/>
              </a:ext>
            </a:extLst>
          </p:cNvPr>
          <p:cNvSpPr txBox="1"/>
          <p:nvPr/>
        </p:nvSpPr>
        <p:spPr>
          <a:xfrm>
            <a:off x="105356" y="133386"/>
            <a:ext cx="398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101423"/>
                </a:solidFill>
                <a:effectLst/>
                <a:latin typeface="px-grotesk"/>
              </a:rPr>
              <a:t>Work Breakdown Structure (WBS)</a:t>
            </a:r>
          </a:p>
        </p:txBody>
      </p:sp>
    </p:spTree>
    <p:extLst>
      <p:ext uri="{BB962C8B-B14F-4D97-AF65-F5344CB8AC3E}">
        <p14:creationId xmlns:p14="http://schemas.microsoft.com/office/powerpoint/2010/main" val="351425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6246EB6F-7827-7180-958B-FAD3A69A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97" y="69191"/>
            <a:ext cx="7571849" cy="67196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23DBC3-A8E0-AD0B-3BE9-E65B41BA9D0B}"/>
              </a:ext>
            </a:extLst>
          </p:cNvPr>
          <p:cNvSpPr txBox="1"/>
          <p:nvPr/>
        </p:nvSpPr>
        <p:spPr>
          <a:xfrm>
            <a:off x="105356" y="133386"/>
            <a:ext cx="398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dirty="0">
                <a:solidFill>
                  <a:srgbClr val="101423"/>
                </a:solidFill>
                <a:effectLst/>
                <a:latin typeface="px-grotesk"/>
              </a:rPr>
              <a:t>Product Breakdown Structure (PBS)</a:t>
            </a:r>
          </a:p>
        </p:txBody>
      </p:sp>
    </p:spTree>
    <p:extLst>
      <p:ext uri="{BB962C8B-B14F-4D97-AF65-F5344CB8AC3E}">
        <p14:creationId xmlns:p14="http://schemas.microsoft.com/office/powerpoint/2010/main" val="168928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9FCD70-592D-0069-C4E6-CF05933C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6" y="250192"/>
            <a:ext cx="10130267" cy="63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1FED85-F05C-697F-AEC8-C3300A7B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38456"/>
              </p:ext>
            </p:extLst>
          </p:nvPr>
        </p:nvGraphicFramePr>
        <p:xfrm>
          <a:off x="643466" y="838120"/>
          <a:ext cx="10905068" cy="5239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6836">
                  <a:extLst>
                    <a:ext uri="{9D8B030D-6E8A-4147-A177-3AD203B41FA5}">
                      <a16:colId xmlns:a16="http://schemas.microsoft.com/office/drawing/2014/main" val="3788894547"/>
                    </a:ext>
                  </a:extLst>
                </a:gridCol>
                <a:gridCol w="836733">
                  <a:extLst>
                    <a:ext uri="{9D8B030D-6E8A-4147-A177-3AD203B41FA5}">
                      <a16:colId xmlns:a16="http://schemas.microsoft.com/office/drawing/2014/main" val="3689404110"/>
                    </a:ext>
                  </a:extLst>
                </a:gridCol>
                <a:gridCol w="3506120">
                  <a:extLst>
                    <a:ext uri="{9D8B030D-6E8A-4147-A177-3AD203B41FA5}">
                      <a16:colId xmlns:a16="http://schemas.microsoft.com/office/drawing/2014/main" val="2935745922"/>
                    </a:ext>
                  </a:extLst>
                </a:gridCol>
                <a:gridCol w="3295379">
                  <a:extLst>
                    <a:ext uri="{9D8B030D-6E8A-4147-A177-3AD203B41FA5}">
                      <a16:colId xmlns:a16="http://schemas.microsoft.com/office/drawing/2014/main" val="2379257099"/>
                    </a:ext>
                  </a:extLst>
                </a:gridCol>
              </a:tblGrid>
              <a:tr h="222868">
                <a:tc gridSpan="4">
                  <a:txBody>
                    <a:bodyPr/>
                    <a:lstStyle/>
                    <a:p>
                      <a:pPr marL="74930" indent="-6350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R</a:t>
                      </a:r>
                      <a:r>
                        <a:rPr lang="en-US" sz="1800" kern="100" dirty="0">
                          <a:effectLst/>
                        </a:rPr>
                        <a:t>isk Registry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78511"/>
                  </a:ext>
                </a:extLst>
              </a:tr>
              <a:tr h="222868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Risk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Severity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Influence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risk mitigation strategy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4065741743"/>
                  </a:ext>
                </a:extLst>
              </a:tr>
              <a:tr h="792535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．</a:t>
                      </a:r>
                      <a:r>
                        <a:rPr lang="en-US" sz="1400" kern="100">
                          <a:effectLst/>
                        </a:rPr>
                        <a:t>equipment issues</a:t>
                      </a:r>
                      <a:endParaRPr lang="zh-CN" sz="1400" kern="100">
                        <a:effectLst/>
                      </a:endParaRPr>
                    </a:p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Due to equipment problems (network problems), members who do not live nearby cannot easily contact each other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Low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The work may be repeated, the workload may be wasted, and the communication may be inconvenient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The distribution plan has future work (and the members who live with them complete it in advance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1648700118"/>
                  </a:ext>
                </a:extLst>
              </a:tr>
              <a:tr h="602646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．</a:t>
                      </a:r>
                      <a:r>
                        <a:rPr lang="en-US" sz="1400" kern="100">
                          <a:effectLst/>
                        </a:rPr>
                        <a:t>Unknow Technical problems</a:t>
                      </a:r>
                      <a:endParaRPr lang="zh-CN" sz="1400" kern="100">
                        <a:effectLst/>
                      </a:endParaRPr>
                    </a:p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 (database connection or display failure)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medium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The development speed of members has to be slow, and it takes time and effort to watch the code when other members assist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Multi backup and multi function annotation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2285685402"/>
                  </a:ext>
                </a:extLst>
              </a:tr>
              <a:tr h="412757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．</a:t>
                      </a:r>
                      <a:r>
                        <a:rPr lang="en-US" sz="1400" kern="100">
                          <a:effectLst/>
                        </a:rPr>
                        <a:t>Imprecise estimate of project time/resources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medium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There will be great delays, if possible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Leave time for operation (such as completing the function as soon as possible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522403804"/>
                  </a:ext>
                </a:extLst>
              </a:tr>
              <a:tr h="602646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．</a:t>
                      </a:r>
                      <a:r>
                        <a:rPr lang="en-US" sz="1400" kern="100">
                          <a:effectLst/>
                        </a:rPr>
                        <a:t>Misunderstandings about function completion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medium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It is very difficult to modify the function, which may be very dangerous and difficult to complete the task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Every function needs to be annotated and every page needs to be routed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418029001"/>
                  </a:ext>
                </a:extLst>
              </a:tr>
              <a:tr h="792535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5. Problems caused by unsaved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Low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The system crashed and the function was broken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Make more backups and upload them to all members for demonstration, and the recovery function will be faster after you have an impression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4058553881"/>
                  </a:ext>
                </a:extLst>
              </a:tr>
              <a:tr h="602646"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6. Conflict with other courses (due to different exam arrangements</a:t>
                      </a:r>
                      <a:endParaRPr lang="zh-CN" sz="1400" kern="100">
                        <a:effectLst/>
                      </a:endParaRPr>
                    </a:p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Low</a:t>
                      </a:r>
                      <a:endParaRPr lang="zh-CN" sz="1400" kern="100">
                        <a:effectLst/>
                      </a:endParaRPr>
                    </a:p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>
                          <a:effectLst/>
                        </a:rPr>
                        <a:t>If there are too many courses and exams overlap, there is no time to continue the project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tc>
                  <a:txBody>
                    <a:bodyPr/>
                    <a:lstStyle/>
                    <a:p>
                      <a:pPr marL="74930" indent="-6350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 perfect function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70" marR="55670" marT="0" marB="0"/>
                </a:tc>
                <a:extLst>
                  <a:ext uri="{0D108BD9-81ED-4DB2-BD59-A6C34878D82A}">
                    <a16:rowId xmlns:a16="http://schemas.microsoft.com/office/drawing/2014/main" val="344055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9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4682676-CD90-0C9C-2BF1-326411214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84577"/>
              </p:ext>
            </p:extLst>
          </p:nvPr>
        </p:nvGraphicFramePr>
        <p:xfrm>
          <a:off x="1952625" y="204788"/>
          <a:ext cx="8286750" cy="651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429606" imgH="6210379" progId="Excel.Sheet.12">
                  <p:embed/>
                </p:oleObj>
              </mc:Choice>
              <mc:Fallback>
                <p:oleObj name="Worksheet" r:id="rId2" imgW="7429606" imgH="6210379" progId="Excel.Shee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4682676-CD90-0C9C-2BF1-326411214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2625" y="204788"/>
                        <a:ext cx="8286750" cy="651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96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85119E-4BC5-969F-F971-69783F3F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7" y="600652"/>
            <a:ext cx="7767405" cy="56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2EF7608-ADDB-CCA4-70BC-6E5FDFC64684}"/>
              </a:ext>
            </a:extLst>
          </p:cNvPr>
          <p:cNvSpPr txBox="1"/>
          <p:nvPr/>
        </p:nvSpPr>
        <p:spPr>
          <a:xfrm>
            <a:off x="4295948" y="1212463"/>
            <a:ext cx="6094602" cy="443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605F6A-7EF1-05F9-CD53-874D8E06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4" y="229915"/>
            <a:ext cx="11647251" cy="63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5AE59A-307B-1046-B4D6-8B4A39A0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1" y="186773"/>
            <a:ext cx="10840217" cy="64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8C39CB-0E6E-217B-A500-2B1D9A32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6" y="181669"/>
            <a:ext cx="11073168" cy="64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65139-15BF-C603-731F-7F639DEC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7" y="126882"/>
            <a:ext cx="11050286" cy="66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4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8F8CD0-3309-1DC7-5602-C77962DD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8" y="147578"/>
            <a:ext cx="11259604" cy="65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C9F1FA-9F2D-8745-83B2-5D728DE7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7" y="164987"/>
            <a:ext cx="10895765" cy="65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846298-1E28-720E-6D6D-5C29911E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82" y="73174"/>
            <a:ext cx="8324036" cy="67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279</Words>
  <Application>Microsoft Office PowerPoint</Application>
  <PresentationFormat>宽屏</PresentationFormat>
  <Paragraphs>42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px-grotesk</vt:lpstr>
      <vt:lpstr>等线</vt:lpstr>
      <vt:lpstr>等线 Light</vt:lpstr>
      <vt:lpstr>Arial</vt:lpstr>
      <vt:lpstr>Calibri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Zhao</dc:creator>
  <cp:lastModifiedBy>Yuhong Zhao</cp:lastModifiedBy>
  <cp:revision>31</cp:revision>
  <dcterms:created xsi:type="dcterms:W3CDTF">2022-08-01T14:21:40Z</dcterms:created>
  <dcterms:modified xsi:type="dcterms:W3CDTF">2022-11-05T15:40:11Z</dcterms:modified>
</cp:coreProperties>
</file>