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h8DAgaCGCeRFhjiItdc+wfcNc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800"/>
              <a:t>My presentation today is mainly focus on how pre-training boots out of domain robustness for the pose estimation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0.35， 0.5， 0.75 is the width multiplier， For MobileNetV2s, we trained the batch normalization layers too (this had little effect on task performance for MobileNetV2-0.35)       Crossvalidation </a:t>
            </a:r>
            <a:r>
              <a:rPr lang="en-US"/>
              <a:t>用于 确定哪个model 更厉害 哪个模型更适合解决我们的问题，文中分两类模型：pretrain的和 train from scratch. 最终得出的result </a:t>
            </a:r>
            <a:endParaRPr/>
          </a:p>
        </p:txBody>
      </p:sp>
      <p:sp>
        <p:nvSpPr>
          <p:cNvPr id="179" name="Google Shape;17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Cross </a:t>
            </a:r>
            <a:r>
              <a:rPr lang="en-US"/>
              <a:t>validation</a:t>
            </a:r>
            <a:r>
              <a:rPr lang="en-US"/>
              <a:t> 是</a:t>
            </a:r>
            <a:r>
              <a:rPr lang="en-US"/>
              <a:t>用来确定 optimal ILR的  前面的4个learning rate 是</a:t>
            </a:r>
            <a:r>
              <a:rPr lang="en-US" sz="1000">
                <a:latin typeface="Arial"/>
                <a:ea typeface="Arial"/>
                <a:cs typeface="Arial"/>
                <a:sym typeface="Arial"/>
              </a:rPr>
              <a:t>cosine learning rate schedule</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000">
                <a:latin typeface="Arial"/>
                <a:ea typeface="Arial"/>
                <a:cs typeface="Arial"/>
                <a:sym typeface="Arial"/>
              </a:rPr>
              <a:t>The grid search started with the highest possible initial learning rate that was numerically stable for each model; lower initial learning rates were then tested to fine tune the schedule. Zero and nonzero decay target levels were tested for each initial learning rate</a:t>
            </a:r>
            <a:endParaRPr sz="10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t/>
            </a:r>
            <a:endParaRPr/>
          </a:p>
        </p:txBody>
      </p:sp>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For both cows and sheep, better ImageNet architectures, trained on the pose data of other animal classes performed better, in most cases </a:t>
            </a:r>
            <a:endParaRPr/>
          </a:p>
          <a:p>
            <a:pPr indent="0" lvl="0" marL="0" rtl="0" algn="l">
              <a:spcBef>
                <a:spcPts val="0"/>
              </a:spcBef>
              <a:spcAft>
                <a:spcPts val="0"/>
              </a:spcAft>
              <a:buNone/>
            </a:pPr>
            <a:r>
              <a:t/>
            </a:r>
            <a:endParaRPr/>
          </a:p>
        </p:txBody>
      </p:sp>
      <p:sp>
        <p:nvSpPr>
          <p:cNvPr id="221" name="Google Shape;22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is  an overall Outcome summary in this paper, it can help us better understanding the logics during the presentation . The paper is mainly accomplished four things :</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a summary chat of what data preprocessing steps they use , what model (backbone)included and what result it shown in this paper</a:t>
            </a:r>
            <a:endParaRPr/>
          </a:p>
        </p:txBody>
      </p:sp>
      <p:sp>
        <p:nvSpPr>
          <p:cNvPr id="109" name="Google Shape;10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am going to start with the data preprocessing steps. The first step is data generation. The team use a GoPro Camera to capture 4-10 seconds videos for 30 different horses and the camera is place off the target. Then in order to speed-up the benchmarking process, the videos has been down sampled the frame by 15%. The total number of frames is 8114.   The team use the Deeplabcut 2.0 toolbox for labeling and 22 body parts were labeled in total frames. After annotated these landmarks, our main dataset for this paper has been built. It is called Horse 30.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Horse 30, they created 3 splits that each split contain 10 randomly selected training horses. We called it Horse 10 .It will be our major training set.</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is also a datasets for the  later generalization test  called Animal pose dataset. They extracted all single </a:t>
            </a:r>
            <a:r>
              <a:rPr b="0" i="0" lang="en-US" sz="1200" u="none" strike="noStrike">
                <a:solidFill>
                  <a:schemeClr val="dk1"/>
                </a:solidFill>
                <a:latin typeface="Calibri"/>
                <a:ea typeface="Calibri"/>
                <a:cs typeface="Calibri"/>
                <a:sym typeface="Calibri"/>
              </a:rPr>
              <a:t>animal images from this dataset, giving us 1091 cat, 1176 dog, 486 horse, 237 cow, and 214 sheep images, then  corrected errors inground truth labels for the dog’s (in about 10% of frames). In order to match the horse size in Horse 10, they downsampled the images bya factor of 2 before training and testing and got this new version of the Animal Pose Dataset.</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The Horse-C datasets is used for test robustness to image </a:t>
            </a:r>
            <a:r>
              <a:rPr b="0" lang="en-US" sz="1200">
                <a:solidFill>
                  <a:schemeClr val="dk1"/>
                </a:solidFill>
                <a:latin typeface="Calibri"/>
                <a:ea typeface="Calibri"/>
                <a:cs typeface="Calibri"/>
                <a:sym typeface="Calibri"/>
              </a:rPr>
              <a:t>corruptions. It</a:t>
            </a:r>
            <a:r>
              <a:rPr b="0" i="0" lang="en-US" sz="1200" u="none" strike="noStrike">
                <a:solidFill>
                  <a:schemeClr val="dk1"/>
                </a:solidFill>
                <a:latin typeface="Calibri"/>
                <a:ea typeface="Calibri"/>
                <a:cs typeface="Calibri"/>
                <a:sym typeface="Calibri"/>
              </a:rPr>
              <a:t> is derived from Horse-30 and apply common image corruptions to the Horse-10 dataset. The resulting Horse-C images are corrupted with different forms of digital transforms, blurring filters, point-wise noise or weather conditions. Horse-C is comprised of 75 evaluation settings with 8,114 images each, yielding a total of 608,550 images.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is a key factor that is very important to be understand before we continued. It is the out of domain dataset. Imagine this big circle is the horse 30 data, there is a small portion inside of it is Horse 10 . Then the rest of the horse 30 data will be the out of domain.</a:t>
            </a:r>
            <a:endParaRPr/>
          </a:p>
        </p:txBody>
      </p:sp>
      <p:sp>
        <p:nvSpPr>
          <p:cNvPr id="135" name="Google Shape;1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the model performance result , I would like to introduce these models used in the paper. First one This 50 means 50 layers deep</a:t>
            </a:r>
            <a:endParaRPr/>
          </a:p>
        </p:txBody>
      </p:sp>
      <p:sp>
        <p:nvSpPr>
          <p:cNvPr id="149" name="Google Shape;1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For each training set we took a subset of 5% (≈ 160 frames), and 50% (≈ 1,470 frames) of the frames for training, and then evaluated the performance on the training, test, and “out-of-domain”horse.</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a:t>Because the horses could vary dramatically in size across frames, they normalized the raw pixel errors by the eye-to-nose distance and report the fraction of this distance which is the normalized error as well as percent correct keypoint( PCK) metric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Deeplabcut pretrain the imageNet or not ? pretrain the old model before we train the new ones? what are the classes the pretrain model using </a:t>
            </a:r>
            <a:endParaRPr/>
          </a:p>
        </p:txBody>
      </p:sp>
      <p:sp>
        <p:nvSpPr>
          <p:cNvPr id="169" name="Google Shape;16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14:dur="1500">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14:dur="1500">
    <p:random/>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rot="5400000">
            <a:off x="-4740708" y="-2435836"/>
            <a:ext cx="10613606" cy="4227750"/>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rot="-5400000">
            <a:off x="6309488" y="5279665"/>
            <a:ext cx="10708901" cy="4265709"/>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rot="-1186505">
            <a:off x="-3981362" y="2352645"/>
            <a:ext cx="7382254" cy="1678300"/>
          </a:xfrm>
          <a:prstGeom prst="rect">
            <a:avLst/>
          </a:prstGeom>
          <a:noFill/>
          <a:ln>
            <a:noFill/>
          </a:ln>
        </p:spPr>
      </p:pic>
      <p:sp>
        <p:nvSpPr>
          <p:cNvPr id="92" name="Google Shape;92;p1"/>
          <p:cNvSpPr txBox="1"/>
          <p:nvPr/>
        </p:nvSpPr>
        <p:spPr>
          <a:xfrm>
            <a:off x="2897001" y="1023561"/>
            <a:ext cx="6017129"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CUSP Capstone project</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Spring 2022 </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Shape Estimation and Data-driven Intelligent Control of Soft Robotic Upper-limb Exoskeletons for In-home Telerehabilitation</a:t>
            </a:r>
            <a:endParaRPr b="0" i="0" sz="2400" u="none" cap="none" strike="noStrike">
              <a:solidFill>
                <a:srgbClr val="595959"/>
              </a:solidFill>
              <a:latin typeface="Microsoft Yahei"/>
              <a:ea typeface="Microsoft Yahei"/>
              <a:cs typeface="Microsoft Yahei"/>
              <a:sym typeface="Microsoft Yahei"/>
            </a:endParaRPr>
          </a:p>
        </p:txBody>
      </p:sp>
      <p:sp>
        <p:nvSpPr>
          <p:cNvPr id="93" name="Google Shape;93;p1"/>
          <p:cNvSpPr txBox="1"/>
          <p:nvPr/>
        </p:nvSpPr>
        <p:spPr>
          <a:xfrm>
            <a:off x="2679971" y="3968360"/>
            <a:ext cx="7430492" cy="46410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en-US" sz="1800" u="none" cap="none" strike="noStrike">
                <a:solidFill>
                  <a:schemeClr val="dk1"/>
                </a:solidFill>
                <a:latin typeface="Arial"/>
                <a:ea typeface="Arial"/>
                <a:cs typeface="Arial"/>
                <a:sym typeface="Arial"/>
              </a:rPr>
              <a:t>Pre-Training boosts out-of-domain robustness for pose estimation</a:t>
            </a:r>
            <a:endParaRPr b="0" i="0" sz="1200" u="none" cap="none" strike="noStrike">
              <a:solidFill>
                <a:srgbClr val="595959"/>
              </a:solidFill>
              <a:latin typeface="Microsoft Yahei"/>
              <a:ea typeface="Microsoft Yahei"/>
              <a:cs typeface="Microsoft Yahei"/>
              <a:sym typeface="Microsoft Yahei"/>
            </a:endParaRPr>
          </a:p>
        </p:txBody>
      </p:sp>
      <p:sp>
        <p:nvSpPr>
          <p:cNvPr id="94" name="Google Shape;94;p1"/>
          <p:cNvSpPr txBox="1"/>
          <p:nvPr/>
        </p:nvSpPr>
        <p:spPr>
          <a:xfrm>
            <a:off x="1959576" y="2643793"/>
            <a:ext cx="8462107" cy="200221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5400"/>
              <a:buFont typeface="Arial"/>
              <a:buNone/>
            </a:pPr>
            <a:r>
              <a:rPr b="0" i="0" lang="en-US" sz="5400" u="none" cap="none" strike="noStrike">
                <a:solidFill>
                  <a:srgbClr val="595959"/>
                </a:solidFill>
                <a:latin typeface="Arial"/>
                <a:ea typeface="Arial"/>
                <a:cs typeface="Arial"/>
                <a:sym typeface="Arial"/>
              </a:rPr>
              <a:t>Literature presentation</a:t>
            </a:r>
            <a:endParaRPr/>
          </a:p>
          <a:p>
            <a:pPr indent="0" lvl="0" marL="0" marR="0" rtl="0" algn="ctr">
              <a:lnSpc>
                <a:spcPct val="120000"/>
              </a:lnSpc>
              <a:spcBef>
                <a:spcPts val="0"/>
              </a:spcBef>
              <a:spcAft>
                <a:spcPts val="0"/>
              </a:spcAft>
              <a:buClr>
                <a:srgbClr val="CDA23D"/>
              </a:buClr>
              <a:buSzPts val="5400"/>
              <a:buFont typeface="Arial"/>
              <a:buNone/>
            </a:pPr>
            <a:r>
              <a:t/>
            </a:r>
            <a:endParaRPr b="0" i="0" sz="5400" u="none" cap="none" strike="noStrike">
              <a:solidFill>
                <a:srgbClr val="595959"/>
              </a:solidFill>
              <a:latin typeface="Arial"/>
              <a:ea typeface="Arial"/>
              <a:cs typeface="Arial"/>
              <a:sym typeface="Arial"/>
            </a:endParaRPr>
          </a:p>
        </p:txBody>
      </p:sp>
      <p:sp>
        <p:nvSpPr>
          <p:cNvPr id="95" name="Google Shape;95;p1"/>
          <p:cNvSpPr/>
          <p:nvPr/>
        </p:nvSpPr>
        <p:spPr>
          <a:xfrm>
            <a:off x="8155749" y="4800656"/>
            <a:ext cx="151676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595959"/>
                </a:solidFill>
                <a:latin typeface="Microsoft Yahei"/>
                <a:ea typeface="Microsoft Yahei"/>
                <a:cs typeface="Microsoft Yahei"/>
                <a:sym typeface="Microsoft Yahei"/>
              </a:rPr>
              <a:t>Yinuo Zhao </a:t>
            </a:r>
            <a:endParaRPr b="0" i="0" sz="1800" u="none" cap="none" strike="noStrike">
              <a:solidFill>
                <a:srgbClr val="595959"/>
              </a:solidFill>
              <a:latin typeface="Microsoft Yahei"/>
              <a:ea typeface="Microsoft Yahei"/>
              <a:cs typeface="Microsoft Yahei"/>
              <a:sym typeface="Microsoft Yahei"/>
            </a:endParaRPr>
          </a:p>
        </p:txBody>
      </p:sp>
      <p:grpSp>
        <p:nvGrpSpPr>
          <p:cNvPr id="96" name="Google Shape;96;p1"/>
          <p:cNvGrpSpPr/>
          <p:nvPr/>
        </p:nvGrpSpPr>
        <p:grpSpPr>
          <a:xfrm>
            <a:off x="7816011" y="4830250"/>
            <a:ext cx="339738" cy="339738"/>
            <a:chOff x="4354694" y="3701262"/>
            <a:chExt cx="339738" cy="339738"/>
          </a:xfrm>
        </p:grpSpPr>
        <p:sp>
          <p:nvSpPr>
            <p:cNvPr id="97" name="Google Shape;97;p1"/>
            <p:cNvSpPr/>
            <p:nvPr/>
          </p:nvSpPr>
          <p:spPr>
            <a:xfrm>
              <a:off x="4354694" y="3701262"/>
              <a:ext cx="339738" cy="339738"/>
            </a:xfrm>
            <a:prstGeom prst="ellipse">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595959"/>
                </a:solidFill>
                <a:latin typeface="Microsoft Yahei"/>
                <a:ea typeface="Microsoft Yahei"/>
                <a:cs typeface="Microsoft Yahei"/>
                <a:sym typeface="Microsoft Yahei"/>
              </a:endParaRPr>
            </a:p>
          </p:txBody>
        </p:sp>
        <p:sp>
          <p:nvSpPr>
            <p:cNvPr id="98" name="Google Shape;98;p1"/>
            <p:cNvSpPr/>
            <p:nvPr/>
          </p:nvSpPr>
          <p:spPr>
            <a:xfrm>
              <a:off x="4424477" y="3738438"/>
              <a:ext cx="201712" cy="240155"/>
            </a:xfrm>
            <a:custGeom>
              <a:rect b="b" l="l" r="r" t="t"/>
              <a:pathLst>
                <a:path extrusionOk="0" h="608344" w="510964">
                  <a:moveTo>
                    <a:pt x="172784" y="386345"/>
                  </a:moveTo>
                  <a:cubicBezTo>
                    <a:pt x="177217" y="386345"/>
                    <a:pt x="180960" y="389001"/>
                    <a:pt x="182733" y="392738"/>
                  </a:cubicBezTo>
                  <a:cubicBezTo>
                    <a:pt x="200169" y="421853"/>
                    <a:pt x="232480" y="506640"/>
                    <a:pt x="255039" y="508213"/>
                  </a:cubicBezTo>
                  <a:cubicBezTo>
                    <a:pt x="255236" y="508213"/>
                    <a:pt x="255334" y="508115"/>
                    <a:pt x="255531" y="508115"/>
                  </a:cubicBezTo>
                  <a:cubicBezTo>
                    <a:pt x="255630" y="508115"/>
                    <a:pt x="255827" y="508213"/>
                    <a:pt x="255925" y="508213"/>
                  </a:cubicBezTo>
                  <a:cubicBezTo>
                    <a:pt x="278484" y="506640"/>
                    <a:pt x="310795" y="421853"/>
                    <a:pt x="328231" y="392738"/>
                  </a:cubicBezTo>
                  <a:cubicBezTo>
                    <a:pt x="330004" y="389001"/>
                    <a:pt x="333846" y="386345"/>
                    <a:pt x="338278" y="386345"/>
                  </a:cubicBezTo>
                  <a:cubicBezTo>
                    <a:pt x="340249" y="386345"/>
                    <a:pt x="342120" y="386935"/>
                    <a:pt x="343795" y="387820"/>
                  </a:cubicBezTo>
                  <a:cubicBezTo>
                    <a:pt x="350099" y="391263"/>
                    <a:pt x="386942" y="413197"/>
                    <a:pt x="408023" y="420771"/>
                  </a:cubicBezTo>
                  <a:cubicBezTo>
                    <a:pt x="479047" y="446345"/>
                    <a:pt x="510964" y="472410"/>
                    <a:pt x="510964" y="490213"/>
                  </a:cubicBezTo>
                  <a:lnTo>
                    <a:pt x="510964" y="491984"/>
                  </a:lnTo>
                  <a:lnTo>
                    <a:pt x="510964" y="606672"/>
                  </a:lnTo>
                  <a:lnTo>
                    <a:pt x="510964" y="608344"/>
                  </a:lnTo>
                  <a:lnTo>
                    <a:pt x="255925" y="608344"/>
                  </a:lnTo>
                  <a:lnTo>
                    <a:pt x="255531" y="608344"/>
                  </a:lnTo>
                  <a:lnTo>
                    <a:pt x="255039" y="608344"/>
                  </a:lnTo>
                  <a:lnTo>
                    <a:pt x="0" y="608344"/>
                  </a:lnTo>
                  <a:lnTo>
                    <a:pt x="0" y="606672"/>
                  </a:lnTo>
                  <a:lnTo>
                    <a:pt x="0" y="491984"/>
                  </a:lnTo>
                  <a:lnTo>
                    <a:pt x="0" y="490213"/>
                  </a:lnTo>
                  <a:cubicBezTo>
                    <a:pt x="0" y="472410"/>
                    <a:pt x="31917" y="446345"/>
                    <a:pt x="102941" y="420771"/>
                  </a:cubicBezTo>
                  <a:cubicBezTo>
                    <a:pt x="124121" y="413197"/>
                    <a:pt x="160865" y="391263"/>
                    <a:pt x="167169" y="387820"/>
                  </a:cubicBezTo>
                  <a:cubicBezTo>
                    <a:pt x="168844" y="386935"/>
                    <a:pt x="170715" y="386345"/>
                    <a:pt x="172784" y="386345"/>
                  </a:cubicBezTo>
                  <a:close/>
                  <a:moveTo>
                    <a:pt x="255517" y="0"/>
                  </a:moveTo>
                  <a:cubicBezTo>
                    <a:pt x="258966" y="295"/>
                    <a:pt x="263005" y="1279"/>
                    <a:pt x="267931" y="3639"/>
                  </a:cubicBezTo>
                  <a:cubicBezTo>
                    <a:pt x="279260" y="9049"/>
                    <a:pt x="393933" y="65016"/>
                    <a:pt x="438857" y="87048"/>
                  </a:cubicBezTo>
                  <a:cubicBezTo>
                    <a:pt x="445162" y="90098"/>
                    <a:pt x="447526" y="93540"/>
                    <a:pt x="446935" y="96786"/>
                  </a:cubicBezTo>
                  <a:cubicBezTo>
                    <a:pt x="447427" y="99933"/>
                    <a:pt x="445162" y="102884"/>
                    <a:pt x="441024" y="105245"/>
                  </a:cubicBezTo>
                  <a:cubicBezTo>
                    <a:pt x="439448" y="106130"/>
                    <a:pt x="435605" y="108097"/>
                    <a:pt x="430483" y="110655"/>
                  </a:cubicBezTo>
                  <a:lnTo>
                    <a:pt x="430483" y="165736"/>
                  </a:lnTo>
                  <a:cubicBezTo>
                    <a:pt x="434325" y="167998"/>
                    <a:pt x="436985" y="172031"/>
                    <a:pt x="436985" y="176851"/>
                  </a:cubicBezTo>
                  <a:cubicBezTo>
                    <a:pt x="436985" y="181080"/>
                    <a:pt x="434817" y="184621"/>
                    <a:pt x="431665" y="186982"/>
                  </a:cubicBezTo>
                  <a:cubicBezTo>
                    <a:pt x="431665" y="186982"/>
                    <a:pt x="437576" y="220129"/>
                    <a:pt x="439054" y="227506"/>
                  </a:cubicBezTo>
                  <a:cubicBezTo>
                    <a:pt x="440630" y="234883"/>
                    <a:pt x="407036" y="236654"/>
                    <a:pt x="408809" y="227506"/>
                  </a:cubicBezTo>
                  <a:cubicBezTo>
                    <a:pt x="410582" y="218260"/>
                    <a:pt x="416198" y="186982"/>
                    <a:pt x="416198" y="186982"/>
                  </a:cubicBezTo>
                  <a:cubicBezTo>
                    <a:pt x="413045" y="184621"/>
                    <a:pt x="410878" y="181080"/>
                    <a:pt x="410878" y="176851"/>
                  </a:cubicBezTo>
                  <a:cubicBezTo>
                    <a:pt x="410878" y="172031"/>
                    <a:pt x="413636" y="167998"/>
                    <a:pt x="417479" y="165736"/>
                  </a:cubicBezTo>
                  <a:lnTo>
                    <a:pt x="417479" y="116950"/>
                  </a:lnTo>
                  <a:cubicBezTo>
                    <a:pt x="403588" y="123737"/>
                    <a:pt x="386938" y="131802"/>
                    <a:pt x="376397" y="136818"/>
                  </a:cubicBezTo>
                  <a:cubicBezTo>
                    <a:pt x="376299" y="144294"/>
                    <a:pt x="376200" y="157080"/>
                    <a:pt x="375905" y="157277"/>
                  </a:cubicBezTo>
                  <a:cubicBezTo>
                    <a:pt x="373836" y="175670"/>
                    <a:pt x="370191" y="196031"/>
                    <a:pt x="369107" y="201834"/>
                  </a:cubicBezTo>
                  <a:cubicBezTo>
                    <a:pt x="370880" y="202719"/>
                    <a:pt x="379845" y="208621"/>
                    <a:pt x="379845" y="226719"/>
                  </a:cubicBezTo>
                  <a:cubicBezTo>
                    <a:pt x="379845" y="226818"/>
                    <a:pt x="379747" y="226916"/>
                    <a:pt x="379747" y="227014"/>
                  </a:cubicBezTo>
                  <a:cubicBezTo>
                    <a:pt x="379845" y="227506"/>
                    <a:pt x="379845" y="227998"/>
                    <a:pt x="379845" y="228490"/>
                  </a:cubicBezTo>
                  <a:cubicBezTo>
                    <a:pt x="376003" y="278948"/>
                    <a:pt x="355906" y="257211"/>
                    <a:pt x="351768" y="279342"/>
                  </a:cubicBezTo>
                  <a:cubicBezTo>
                    <a:pt x="344872" y="316030"/>
                    <a:pt x="312263" y="342587"/>
                    <a:pt x="291969" y="351833"/>
                  </a:cubicBezTo>
                  <a:cubicBezTo>
                    <a:pt x="280245" y="357144"/>
                    <a:pt x="268128" y="359800"/>
                    <a:pt x="255517" y="360095"/>
                  </a:cubicBezTo>
                  <a:cubicBezTo>
                    <a:pt x="242809" y="359800"/>
                    <a:pt x="230790" y="357144"/>
                    <a:pt x="219066" y="351833"/>
                  </a:cubicBezTo>
                  <a:cubicBezTo>
                    <a:pt x="198772" y="342587"/>
                    <a:pt x="166163" y="316030"/>
                    <a:pt x="159267" y="279342"/>
                  </a:cubicBezTo>
                  <a:cubicBezTo>
                    <a:pt x="155129" y="257211"/>
                    <a:pt x="135032" y="278948"/>
                    <a:pt x="131190" y="228490"/>
                  </a:cubicBezTo>
                  <a:cubicBezTo>
                    <a:pt x="131190" y="227998"/>
                    <a:pt x="131190" y="227506"/>
                    <a:pt x="131190" y="227014"/>
                  </a:cubicBezTo>
                  <a:cubicBezTo>
                    <a:pt x="131190" y="226916"/>
                    <a:pt x="131190" y="226818"/>
                    <a:pt x="131190" y="226719"/>
                  </a:cubicBezTo>
                  <a:cubicBezTo>
                    <a:pt x="131190" y="208621"/>
                    <a:pt x="140056" y="202719"/>
                    <a:pt x="141830" y="201834"/>
                  </a:cubicBezTo>
                  <a:cubicBezTo>
                    <a:pt x="140844" y="196031"/>
                    <a:pt x="137199" y="175670"/>
                    <a:pt x="135032" y="157277"/>
                  </a:cubicBezTo>
                  <a:cubicBezTo>
                    <a:pt x="134835" y="157080"/>
                    <a:pt x="134638" y="144294"/>
                    <a:pt x="134539" y="136818"/>
                  </a:cubicBezTo>
                  <a:cubicBezTo>
                    <a:pt x="115427" y="127671"/>
                    <a:pt x="75824" y="108589"/>
                    <a:pt x="70011" y="105245"/>
                  </a:cubicBezTo>
                  <a:cubicBezTo>
                    <a:pt x="65775" y="102884"/>
                    <a:pt x="63608" y="99933"/>
                    <a:pt x="64002" y="96786"/>
                  </a:cubicBezTo>
                  <a:cubicBezTo>
                    <a:pt x="63509" y="93540"/>
                    <a:pt x="65775" y="90098"/>
                    <a:pt x="72080" y="87048"/>
                  </a:cubicBezTo>
                  <a:cubicBezTo>
                    <a:pt x="117102" y="65016"/>
                    <a:pt x="231677" y="9049"/>
                    <a:pt x="243006" y="3639"/>
                  </a:cubicBezTo>
                  <a:cubicBezTo>
                    <a:pt x="247932" y="1279"/>
                    <a:pt x="252069" y="295"/>
                    <a:pt x="255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slow" p14:dur="1500">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146751" y="299609"/>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Pretrained model &amp; Train from scratch Model</a:t>
            </a:r>
            <a:br>
              <a:rPr lang="en-US"/>
            </a:br>
            <a:endParaRPr/>
          </a:p>
        </p:txBody>
      </p:sp>
      <p:pic>
        <p:nvPicPr>
          <p:cNvPr descr="Diagram&#10;&#10;Description automatically generated" id="182" name="Google Shape;182;p10"/>
          <p:cNvPicPr preferRelativeResize="0"/>
          <p:nvPr>
            <p:ph idx="1" type="body"/>
          </p:nvPr>
        </p:nvPicPr>
        <p:blipFill rotWithShape="1">
          <a:blip r:embed="rId3">
            <a:alphaModFix/>
          </a:blip>
          <a:srcRect b="0" l="0" r="0" t="0"/>
          <a:stretch/>
        </p:blipFill>
        <p:spPr>
          <a:xfrm>
            <a:off x="868101" y="1027228"/>
            <a:ext cx="9207259" cy="5531163"/>
          </a:xfrm>
          <a:prstGeom prst="rect">
            <a:avLst/>
          </a:prstGeom>
          <a:noFill/>
          <a:ln>
            <a:noFill/>
          </a:ln>
        </p:spPr>
      </p:pic>
    </p:spTree>
  </p:cSld>
  <p:clrMapOvr>
    <a:masterClrMapping/>
  </p:clrMapOvr>
  <p:transition spd="slow" p14:dur="1500">
    <p:random/>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188" name="Google Shape;188;p11"/>
          <p:cNvSpPr/>
          <p:nvPr/>
        </p:nvSpPr>
        <p:spPr>
          <a:xfrm>
            <a:off x="562613" y="1408386"/>
            <a:ext cx="5713918"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1"/>
          <p:cNvSpPr/>
          <p:nvPr/>
        </p:nvSpPr>
        <p:spPr>
          <a:xfrm>
            <a:off x="6276532" y="1408386"/>
            <a:ext cx="5358420" cy="4608027"/>
          </a:xfrm>
          <a:prstGeom prst="rect">
            <a:avLst/>
          </a:prstGeom>
          <a:solidFill>
            <a:srgbClr val="C1D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90" name="Google Shape;190;p11"/>
          <p:cNvSpPr txBox="1"/>
          <p:nvPr/>
        </p:nvSpPr>
        <p:spPr>
          <a:xfrm>
            <a:off x="2663584" y="328363"/>
            <a:ext cx="6864831" cy="59933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 of the PCK </a:t>
            </a:r>
            <a:endParaRPr/>
          </a:p>
        </p:txBody>
      </p:sp>
      <p:pic>
        <p:nvPicPr>
          <p:cNvPr descr="Table&#10;&#10;Description automatically generated" id="191" name="Google Shape;191;p11"/>
          <p:cNvPicPr preferRelativeResize="0"/>
          <p:nvPr/>
        </p:nvPicPr>
        <p:blipFill rotWithShape="1">
          <a:blip r:embed="rId3">
            <a:alphaModFix/>
          </a:blip>
          <a:srcRect b="0" l="0" r="0" t="0"/>
          <a:stretch/>
        </p:blipFill>
        <p:spPr>
          <a:xfrm>
            <a:off x="738313" y="1823819"/>
            <a:ext cx="4511890" cy="3612812"/>
          </a:xfrm>
          <a:prstGeom prst="rect">
            <a:avLst/>
          </a:prstGeom>
          <a:noFill/>
          <a:ln>
            <a:noFill/>
          </a:ln>
        </p:spPr>
      </p:pic>
      <p:sp>
        <p:nvSpPr>
          <p:cNvPr id="192" name="Google Shape;192;p11"/>
          <p:cNvSpPr txBox="1"/>
          <p:nvPr/>
        </p:nvSpPr>
        <p:spPr>
          <a:xfrm>
            <a:off x="6424103" y="1743312"/>
            <a:ext cx="4980032"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all ImageNet-pretrained architectures exhibited strong performance on Horse-10 </a:t>
            </a:r>
            <a:r>
              <a:rPr b="1" lang="en-US" sz="1800">
                <a:solidFill>
                  <a:schemeClr val="dk1"/>
                </a:solidFill>
                <a:latin typeface="Times New Roman"/>
                <a:ea typeface="Times New Roman"/>
                <a:cs typeface="Times New Roman"/>
                <a:sym typeface="Times New Roman"/>
              </a:rPr>
              <a:t>within domain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（low average errors, and high aPCK)</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directly compared the ImageNet performance to model respective  performance on</a:t>
            </a:r>
            <a:r>
              <a:rPr b="1" lang="en-US" sz="1800">
                <a:solidFill>
                  <a:schemeClr val="dk1"/>
                </a:solidFill>
                <a:latin typeface="Times New Roman"/>
                <a:ea typeface="Times New Roman"/>
                <a:cs typeface="Times New Roman"/>
                <a:sym typeface="Times New Roman"/>
              </a:rPr>
              <a:t> pose estimation task --</a:t>
            </a:r>
            <a:r>
              <a:rPr lang="en-US" sz="1800">
                <a:solidFill>
                  <a:schemeClr val="dk1"/>
                </a:solidFill>
                <a:latin typeface="Arial"/>
                <a:ea typeface="Arial"/>
                <a:cs typeface="Arial"/>
                <a:sym typeface="Arial"/>
              </a:rPr>
              <a:t> </a:t>
            </a:r>
            <a:r>
              <a:rPr lang="en-US" sz="1800">
                <a:solidFill>
                  <a:schemeClr val="dk1"/>
                </a:solidFill>
                <a:latin typeface="Times New Roman"/>
                <a:ea typeface="Times New Roman"/>
                <a:cs typeface="Times New Roman"/>
                <a:sym typeface="Times New Roman"/>
              </a:rPr>
              <a:t>Top-1% ImageNet </a:t>
            </a:r>
            <a:r>
              <a:rPr b="1" lang="en-US" sz="1800">
                <a:solidFill>
                  <a:schemeClr val="dk1"/>
                </a:solidFill>
                <a:latin typeface="Times New Roman"/>
                <a:ea typeface="Times New Roman"/>
                <a:cs typeface="Times New Roman"/>
                <a:sym typeface="Times New Roman"/>
              </a:rPr>
              <a:t>accuracy</a:t>
            </a:r>
            <a:r>
              <a:rPr lang="en-US" sz="1800">
                <a:solidFill>
                  <a:schemeClr val="dk1"/>
                </a:solidFill>
                <a:latin typeface="Times New Roman"/>
                <a:ea typeface="Times New Roman"/>
                <a:cs typeface="Times New Roman"/>
                <a:sym typeface="Times New Roman"/>
              </a:rPr>
              <a:t> correlates with </a:t>
            </a:r>
            <a:r>
              <a:rPr b="1" lang="en-US" sz="1800">
                <a:solidFill>
                  <a:schemeClr val="dk1"/>
                </a:solidFill>
                <a:latin typeface="Times New Roman"/>
                <a:ea typeface="Times New Roman"/>
                <a:cs typeface="Times New Roman"/>
                <a:sym typeface="Times New Roman"/>
              </a:rPr>
              <a:t>pose estimation test error (Linear regression </a:t>
            </a:r>
            <a:r>
              <a:rPr lang="en-US" sz="1800">
                <a:solidFill>
                  <a:schemeClr val="dk1"/>
                </a:solidFill>
                <a:latin typeface="Arial"/>
                <a:ea typeface="Arial"/>
                <a:cs typeface="Arial"/>
                <a:sym typeface="Arial"/>
              </a:rPr>
              <a:t>slope −0.33%, R2 = 0.93, p=1.4 × 10−7 )</a:t>
            </a:r>
            <a:endParaRPr/>
          </a:p>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Tree>
  </p:cSld>
  <p:clrMapOvr>
    <a:masterClrMapping/>
  </p:clrMapOvr>
  <p:transition spd="slow" p14:dur="1500">
    <p:random/>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199" name="Google Shape;199;p12"/>
          <p:cNvSpPr/>
          <p:nvPr/>
        </p:nvSpPr>
        <p:spPr>
          <a:xfrm>
            <a:off x="562613" y="1408386"/>
            <a:ext cx="5713918"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2"/>
          <p:cNvSpPr/>
          <p:nvPr/>
        </p:nvSpPr>
        <p:spPr>
          <a:xfrm>
            <a:off x="6276532" y="1408386"/>
            <a:ext cx="5358420" cy="4608027"/>
          </a:xfrm>
          <a:prstGeom prst="rect">
            <a:avLst/>
          </a:prstGeom>
          <a:solidFill>
            <a:srgbClr val="C1D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01" name="Google Shape;201;p12"/>
          <p:cNvSpPr txBox="1"/>
          <p:nvPr/>
        </p:nvSpPr>
        <p:spPr>
          <a:xfrm>
            <a:off x="1556930" y="179863"/>
            <a:ext cx="8961422" cy="59939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 Baseline Performance on Horse30 </a:t>
            </a:r>
            <a:endParaRPr b="0" i="0" sz="3000" u="none" cap="none" strike="noStrike">
              <a:solidFill>
                <a:srgbClr val="595959"/>
              </a:solidFill>
              <a:latin typeface="Arial"/>
              <a:ea typeface="Arial"/>
              <a:cs typeface="Arial"/>
              <a:sym typeface="Arial"/>
            </a:endParaRPr>
          </a:p>
        </p:txBody>
      </p:sp>
      <p:sp>
        <p:nvSpPr>
          <p:cNvPr id="202" name="Google Shape;202;p12"/>
          <p:cNvSpPr txBox="1"/>
          <p:nvPr/>
        </p:nvSpPr>
        <p:spPr>
          <a:xfrm>
            <a:off x="6424103" y="1743312"/>
            <a:ext cx="4980032"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203" name="Google Shape;203;p12"/>
          <p:cNvSpPr txBox="1"/>
          <p:nvPr/>
        </p:nvSpPr>
        <p:spPr>
          <a:xfrm>
            <a:off x="843148" y="1603169"/>
            <a:ext cx="4975761"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In order to compare the Horse 10, it provide the train and test normalized errors for models on Horse 30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Train these models for twice as long (60,000 iterations) but with the same cross-validated cosine schedules from Horse-10 </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able&#10;&#10;Description automatically generated" id="204" name="Google Shape;204;p12"/>
          <p:cNvPicPr preferRelativeResize="0"/>
          <p:nvPr/>
        </p:nvPicPr>
        <p:blipFill rotWithShape="1">
          <a:blip r:embed="rId3">
            <a:alphaModFix/>
          </a:blip>
          <a:srcRect b="0" l="0" r="0" t="0"/>
          <a:stretch/>
        </p:blipFill>
        <p:spPr>
          <a:xfrm>
            <a:off x="-129431" y="4170902"/>
            <a:ext cx="8280400" cy="2730500"/>
          </a:xfrm>
          <a:prstGeom prst="rect">
            <a:avLst/>
          </a:prstGeom>
          <a:noFill/>
          <a:ln>
            <a:noFill/>
          </a:ln>
        </p:spPr>
      </p:pic>
      <p:sp>
        <p:nvSpPr>
          <p:cNvPr id="205" name="Google Shape;205;p12"/>
          <p:cNvSpPr txBox="1"/>
          <p:nvPr/>
        </p:nvSpPr>
        <p:spPr>
          <a:xfrm>
            <a:off x="6424103" y="1615044"/>
            <a:ext cx="49800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randomly initialized networks could closely match the performance of pretrained networks but not for smaller training sets (5% training data; 160 images)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211" name="Google Shape;211;p13"/>
          <p:cNvSpPr/>
          <p:nvPr/>
        </p:nvSpPr>
        <p:spPr>
          <a:xfrm>
            <a:off x="676972" y="1408385"/>
            <a:ext cx="5713918"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13"/>
          <p:cNvSpPr/>
          <p:nvPr/>
        </p:nvSpPr>
        <p:spPr>
          <a:xfrm>
            <a:off x="6276532" y="1408386"/>
            <a:ext cx="5358420" cy="4608027"/>
          </a:xfrm>
          <a:prstGeom prst="rect">
            <a:avLst/>
          </a:prstGeom>
          <a:solidFill>
            <a:srgbClr val="C1D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13" name="Google Shape;213;p13"/>
          <p:cNvSpPr txBox="1"/>
          <p:nvPr/>
        </p:nvSpPr>
        <p:spPr>
          <a:xfrm>
            <a:off x="3383574" y="401744"/>
            <a:ext cx="6081059" cy="59933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 Cross Validation</a:t>
            </a:r>
            <a:endParaRPr/>
          </a:p>
        </p:txBody>
      </p:sp>
      <p:sp>
        <p:nvSpPr>
          <p:cNvPr id="214" name="Google Shape;214;p13"/>
          <p:cNvSpPr txBox="1"/>
          <p:nvPr/>
        </p:nvSpPr>
        <p:spPr>
          <a:xfrm>
            <a:off x="6424103" y="1743312"/>
            <a:ext cx="4980032"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All cross validation experiments were performed on the three splits with 50% of the data for training.</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learning rate schedule </a:t>
            </a:r>
            <a:r>
              <a:rPr lang="en-US" sz="1800" u="sng">
                <a:solidFill>
                  <a:schemeClr val="dk1"/>
                </a:solidFill>
                <a:latin typeface="Times New Roman"/>
                <a:ea typeface="Times New Roman"/>
                <a:cs typeface="Times New Roman"/>
                <a:sym typeface="Times New Roman"/>
              </a:rPr>
              <a:t>without restarts </a:t>
            </a:r>
            <a:r>
              <a:rPr lang="en-US" sz="1800">
                <a:solidFill>
                  <a:schemeClr val="dk1"/>
                </a:solidFill>
                <a:latin typeface="Times New Roman"/>
                <a:ea typeface="Times New Roman"/>
                <a:cs typeface="Times New Roman"/>
                <a:sym typeface="Times New Roman"/>
              </a:rPr>
              <a:t>was optimal on </a:t>
            </a:r>
            <a:r>
              <a:rPr b="1" lang="en-US" sz="1800">
                <a:solidFill>
                  <a:schemeClr val="dk1"/>
                </a:solidFill>
                <a:latin typeface="Times New Roman"/>
                <a:ea typeface="Times New Roman"/>
                <a:cs typeface="Times New Roman"/>
                <a:sym typeface="Times New Roman"/>
              </a:rPr>
              <a:t>out of domain data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215" name="Google Shape;215;p13"/>
          <p:cNvSpPr txBox="1"/>
          <p:nvPr/>
        </p:nvSpPr>
        <p:spPr>
          <a:xfrm>
            <a:off x="676972" y="1958073"/>
            <a:ext cx="5308135"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started with the highest possible initial learning rate that was numerically stable for each model</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p:txBody>
      </p:sp>
      <p:pic>
        <p:nvPicPr>
          <p:cNvPr descr="Table&#10;&#10;Description automatically generated" id="216" name="Google Shape;216;p13"/>
          <p:cNvPicPr preferRelativeResize="0"/>
          <p:nvPr/>
        </p:nvPicPr>
        <p:blipFill rotWithShape="1">
          <a:blip r:embed="rId3">
            <a:alphaModFix/>
          </a:blip>
          <a:srcRect b="0" l="0" r="0" t="0"/>
          <a:stretch/>
        </p:blipFill>
        <p:spPr>
          <a:xfrm>
            <a:off x="676972" y="3503766"/>
            <a:ext cx="7889037" cy="3354234"/>
          </a:xfrm>
          <a:prstGeom prst="rect">
            <a:avLst/>
          </a:prstGeom>
          <a:noFill/>
          <a:ln>
            <a:noFill/>
          </a:ln>
        </p:spPr>
      </p:pic>
      <p:sp>
        <p:nvSpPr>
          <p:cNvPr id="217" name="Google Shape;217;p13"/>
          <p:cNvSpPr txBox="1"/>
          <p:nvPr/>
        </p:nvSpPr>
        <p:spPr>
          <a:xfrm>
            <a:off x="676972" y="1489315"/>
            <a:ext cx="47697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Learning Schedules</a:t>
            </a:r>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nvSpPr>
        <p:spPr>
          <a:xfrm>
            <a:off x="3966384" y="958893"/>
            <a:ext cx="425923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Normalized Error (RMSE)</a:t>
            </a:r>
            <a:endParaRPr b="0" i="0" sz="1400" u="none" cap="none" strike="noStrike">
              <a:solidFill>
                <a:srgbClr val="A5A5A5"/>
              </a:solidFill>
              <a:latin typeface="Microsoft Yahei"/>
              <a:ea typeface="Microsoft Yahei"/>
              <a:cs typeface="Microsoft Yahei"/>
              <a:sym typeface="Microsoft Yahei"/>
            </a:endParaRPr>
          </a:p>
        </p:txBody>
      </p:sp>
      <p:sp>
        <p:nvSpPr>
          <p:cNvPr id="224" name="Google Shape;224;p14"/>
          <p:cNvSpPr/>
          <p:nvPr/>
        </p:nvSpPr>
        <p:spPr>
          <a:xfrm>
            <a:off x="562613" y="1408386"/>
            <a:ext cx="5713918"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14"/>
          <p:cNvSpPr/>
          <p:nvPr/>
        </p:nvSpPr>
        <p:spPr>
          <a:xfrm>
            <a:off x="6276532" y="1408386"/>
            <a:ext cx="5358420" cy="4608027"/>
          </a:xfrm>
          <a:prstGeom prst="rect">
            <a:avLst/>
          </a:prstGeom>
          <a:solidFill>
            <a:srgbClr val="C1DC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26" name="Google Shape;226;p14"/>
          <p:cNvSpPr txBox="1"/>
          <p:nvPr/>
        </p:nvSpPr>
        <p:spPr>
          <a:xfrm>
            <a:off x="2065413" y="382228"/>
            <a:ext cx="8245813" cy="59933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Results-Generalization experiments</a:t>
            </a:r>
            <a:endParaRPr/>
          </a:p>
        </p:txBody>
      </p:sp>
      <p:sp>
        <p:nvSpPr>
          <p:cNvPr id="227" name="Google Shape;227;p14"/>
          <p:cNvSpPr txBox="1"/>
          <p:nvPr/>
        </p:nvSpPr>
        <p:spPr>
          <a:xfrm>
            <a:off x="6424103" y="1743312"/>
            <a:ext cx="4980032"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228" name="Google Shape;228;p14"/>
          <p:cNvSpPr txBox="1"/>
          <p:nvPr/>
        </p:nvSpPr>
        <p:spPr>
          <a:xfrm>
            <a:off x="787865" y="1743312"/>
            <a:ext cx="5042919"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Elevated Normalized Error , Calculated values between -1 and +1 are considered conforming or passing.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4"/>
          <p:cNvSpPr txBox="1"/>
          <p:nvPr/>
        </p:nvSpPr>
        <p:spPr>
          <a:xfrm>
            <a:off x="557048" y="2670770"/>
            <a:ext cx="3494091"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Times New Roman"/>
                <a:ea typeface="Times New Roman"/>
                <a:cs typeface="Times New Roman"/>
                <a:sym typeface="Times New Roman"/>
              </a:rPr>
              <a:t>novel horses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0" name="Google Shape;230;p14"/>
          <p:cNvSpPr txBox="1"/>
          <p:nvPr/>
        </p:nvSpPr>
        <p:spPr>
          <a:xfrm>
            <a:off x="717135" y="3503474"/>
            <a:ext cx="4788183"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comparing </a:t>
            </a:r>
            <a:r>
              <a:rPr b="1" lang="en-US" sz="1800">
                <a:solidFill>
                  <a:schemeClr val="dk1"/>
                </a:solidFill>
                <a:latin typeface="Times New Roman"/>
                <a:ea typeface="Times New Roman"/>
                <a:cs typeface="Times New Roman"/>
                <a:sym typeface="Times New Roman"/>
              </a:rPr>
              <a:t>the linear regression slope </a:t>
            </a:r>
            <a:r>
              <a:rPr lang="en-US" sz="1800">
                <a:solidFill>
                  <a:schemeClr val="dk1"/>
                </a:solidFill>
                <a:latin typeface="Times New Roman"/>
                <a:ea typeface="Times New Roman"/>
                <a:cs typeface="Times New Roman"/>
                <a:sym typeface="Times New Roman"/>
              </a:rPr>
              <a:t>for out- of-domain test data: −0.93% pose estimation improvement per percentage point of ImageNet performance, R2 = 0.93, p = 9 × 10−8 vs. within-domain test data −0.33%, R2 = 0.93, p = 1.4 × 10−7 (for 50% training data)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less powerful models overfit more on the training data.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4"/>
          <p:cNvSpPr txBox="1"/>
          <p:nvPr/>
        </p:nvSpPr>
        <p:spPr>
          <a:xfrm>
            <a:off x="6250691" y="1517799"/>
            <a:ext cx="18015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Across Species</a:t>
            </a:r>
            <a:endParaRPr sz="2000">
              <a:solidFill>
                <a:schemeClr val="dk1"/>
              </a:solidFill>
              <a:latin typeface="Times New Roman"/>
              <a:ea typeface="Times New Roman"/>
              <a:cs typeface="Times New Roman"/>
              <a:sym typeface="Times New Roman"/>
            </a:endParaRPr>
          </a:p>
        </p:txBody>
      </p:sp>
      <p:sp>
        <p:nvSpPr>
          <p:cNvPr id="232" name="Google Shape;232;p14"/>
          <p:cNvSpPr txBox="1"/>
          <p:nvPr/>
        </p:nvSpPr>
        <p:spPr>
          <a:xfrm>
            <a:off x="6188319" y="2027322"/>
            <a:ext cx="5352856"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For the in domain data, train on only 1 species and testing on another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for each out-of-domain test species (cow and sheep) we trained on 90% of the cow data and tested on 10% cow data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able&#10;&#10;Description automatically generated" id="233" name="Google Shape;233;p14"/>
          <p:cNvPicPr preferRelativeResize="0"/>
          <p:nvPr/>
        </p:nvPicPr>
        <p:blipFill rotWithShape="1">
          <a:blip r:embed="rId3">
            <a:alphaModFix/>
          </a:blip>
          <a:srcRect b="0" l="0" r="0" t="0"/>
          <a:stretch/>
        </p:blipFill>
        <p:spPr>
          <a:xfrm>
            <a:off x="6498256" y="3488931"/>
            <a:ext cx="5042919" cy="3369069"/>
          </a:xfrm>
          <a:prstGeom prst="rect">
            <a:avLst/>
          </a:prstGeom>
          <a:noFill/>
          <a:ln>
            <a:noFill/>
          </a:ln>
        </p:spPr>
      </p:pic>
    </p:spTree>
  </p:cSld>
  <p:clrMapOvr>
    <a:masterClrMapping/>
  </p:clrMapOvr>
  <p:transition spd="slow" p14:dur="1500">
    <p:random/>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239" name="Google Shape;239;p15"/>
          <p:cNvSpPr/>
          <p:nvPr/>
        </p:nvSpPr>
        <p:spPr>
          <a:xfrm>
            <a:off x="562613" y="1408386"/>
            <a:ext cx="10608970"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15"/>
          <p:cNvSpPr txBox="1"/>
          <p:nvPr/>
        </p:nvSpPr>
        <p:spPr>
          <a:xfrm>
            <a:off x="2065413" y="382228"/>
            <a:ext cx="8245813" cy="59933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 Similarity: CKA analysis</a:t>
            </a:r>
            <a:endParaRPr/>
          </a:p>
        </p:txBody>
      </p:sp>
      <p:sp>
        <p:nvSpPr>
          <p:cNvPr id="241" name="Google Shape;241;p15"/>
          <p:cNvSpPr txBox="1"/>
          <p:nvPr/>
        </p:nvSpPr>
        <p:spPr>
          <a:xfrm>
            <a:off x="6424103" y="1743312"/>
            <a:ext cx="4980032"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242" name="Google Shape;242;p15"/>
          <p:cNvSpPr txBox="1"/>
          <p:nvPr/>
        </p:nvSpPr>
        <p:spPr>
          <a:xfrm>
            <a:off x="787865" y="1743312"/>
            <a:ext cx="9523361"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To elucidate </a:t>
            </a:r>
            <a:r>
              <a:rPr b="1" lang="en-US" sz="1800">
                <a:solidFill>
                  <a:schemeClr val="dk1"/>
                </a:solidFill>
                <a:latin typeface="Times New Roman"/>
                <a:ea typeface="Times New Roman"/>
                <a:cs typeface="Times New Roman"/>
                <a:sym typeface="Times New Roman"/>
              </a:rPr>
              <a:t>the differences </a:t>
            </a:r>
            <a:r>
              <a:rPr lang="en-US" sz="1800">
                <a:solidFill>
                  <a:schemeClr val="dk1"/>
                </a:solidFill>
                <a:latin typeface="Times New Roman"/>
                <a:ea typeface="Times New Roman"/>
                <a:cs typeface="Times New Roman"/>
                <a:sym typeface="Times New Roman"/>
              </a:rPr>
              <a:t>between pretrained models and models trained from scratch, we analyze the </a:t>
            </a:r>
            <a:r>
              <a:rPr b="1" lang="en-US" sz="1800">
                <a:solidFill>
                  <a:schemeClr val="dk1"/>
                </a:solidFill>
                <a:latin typeface="Times New Roman"/>
                <a:ea typeface="Times New Roman"/>
                <a:cs typeface="Times New Roman"/>
                <a:sym typeface="Times New Roman"/>
              </a:rPr>
              <a:t>representational similarity</a:t>
            </a:r>
            <a:r>
              <a:rPr lang="en-US" sz="1800">
                <a:solidFill>
                  <a:schemeClr val="dk1"/>
                </a:solidFill>
                <a:latin typeface="Times New Roman"/>
                <a:ea typeface="Times New Roman"/>
                <a:cs typeface="Times New Roman"/>
                <a:sym typeface="Times New Roman"/>
              </a:rPr>
              <a:t> between the variants.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Use </a:t>
            </a:r>
            <a:r>
              <a:rPr b="1" lang="en-US" sz="1800">
                <a:solidFill>
                  <a:schemeClr val="dk1"/>
                </a:solidFill>
                <a:latin typeface="Times New Roman"/>
                <a:ea typeface="Times New Roman"/>
                <a:cs typeface="Times New Roman"/>
                <a:sym typeface="Times New Roman"/>
              </a:rPr>
              <a:t>linear CKA </a:t>
            </a:r>
            <a:r>
              <a:rPr lang="en-US" sz="1800">
                <a:solidFill>
                  <a:schemeClr val="dk1"/>
                </a:solidFill>
                <a:latin typeface="Times New Roman"/>
                <a:ea typeface="Times New Roman"/>
                <a:cs typeface="Times New Roman"/>
                <a:sym typeface="Times New Roman"/>
              </a:rPr>
              <a:t>to compare the image representations at </a:t>
            </a:r>
            <a:r>
              <a:rPr b="1" lang="en-US" sz="1800">
                <a:solidFill>
                  <a:schemeClr val="dk1"/>
                </a:solidFill>
                <a:latin typeface="Times New Roman"/>
                <a:ea typeface="Times New Roman"/>
                <a:cs typeface="Times New Roman"/>
                <a:sym typeface="Times New Roman"/>
              </a:rPr>
              <a:t>various depths</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Aggregate the within domain and out of domain data set, averaged over the </a:t>
            </a:r>
            <a:r>
              <a:rPr b="1" lang="en-US" sz="1800">
                <a:solidFill>
                  <a:schemeClr val="dk1"/>
                </a:solidFill>
                <a:latin typeface="Times New Roman"/>
                <a:ea typeface="Times New Roman"/>
                <a:cs typeface="Times New Roman"/>
                <a:sym typeface="Times New Roman"/>
              </a:rPr>
              <a:t>three shuffles </a:t>
            </a:r>
            <a:endParaRPr/>
          </a:p>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early blocks </a:t>
            </a:r>
            <a:r>
              <a:rPr lang="en-US" sz="1800">
                <a:solidFill>
                  <a:schemeClr val="dk1"/>
                </a:solidFill>
                <a:latin typeface="Times New Roman"/>
                <a:ea typeface="Times New Roman"/>
                <a:cs typeface="Times New Roman"/>
                <a:sym typeface="Times New Roman"/>
              </a:rPr>
              <a:t>are similar for from </a:t>
            </a:r>
            <a:r>
              <a:rPr b="1" lang="en-US" sz="1800">
                <a:solidFill>
                  <a:schemeClr val="dk1"/>
                </a:solidFill>
                <a:latin typeface="Times New Roman"/>
                <a:ea typeface="Times New Roman"/>
                <a:cs typeface="Times New Roman"/>
                <a:sym typeface="Times New Roman"/>
              </a:rPr>
              <a:t>scratch</a:t>
            </a:r>
            <a:r>
              <a:rPr lang="en-US" sz="1800">
                <a:solidFill>
                  <a:schemeClr val="dk1"/>
                </a:solidFill>
                <a:latin typeface="Times New Roman"/>
                <a:ea typeface="Times New Roman"/>
                <a:cs typeface="Times New Roman"/>
                <a:sym typeface="Times New Roman"/>
              </a:rPr>
              <a:t> vs </a:t>
            </a:r>
            <a:r>
              <a:rPr b="1" lang="en-US" sz="1800">
                <a:solidFill>
                  <a:schemeClr val="dk1"/>
                </a:solidFill>
                <a:latin typeface="Times New Roman"/>
                <a:ea typeface="Times New Roman"/>
                <a:cs typeface="Times New Roman"/>
                <a:sym typeface="Times New Roman"/>
              </a:rPr>
              <a:t>transfer learning </a:t>
            </a:r>
            <a:r>
              <a:rPr lang="en-US" sz="1800">
                <a:solidFill>
                  <a:schemeClr val="dk1"/>
                </a:solidFill>
                <a:latin typeface="Times New Roman"/>
                <a:ea typeface="Times New Roman"/>
                <a:cs typeface="Times New Roman"/>
                <a:sym typeface="Times New Roman"/>
              </a:rPr>
              <a:t>for both sets of horses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In </a:t>
            </a:r>
            <a:r>
              <a:rPr b="1" lang="en-US" sz="1800">
                <a:solidFill>
                  <a:schemeClr val="dk1"/>
                </a:solidFill>
                <a:latin typeface="Times New Roman"/>
                <a:ea typeface="Times New Roman"/>
                <a:cs typeface="Times New Roman"/>
                <a:sym typeface="Times New Roman"/>
              </a:rPr>
              <a:t>later layers</a:t>
            </a:r>
            <a:r>
              <a:rPr lang="en-US" sz="1800">
                <a:solidFill>
                  <a:schemeClr val="dk1"/>
                </a:solidFill>
                <a:latin typeface="Times New Roman"/>
                <a:ea typeface="Times New Roman"/>
                <a:cs typeface="Times New Roman"/>
                <a:sym typeface="Times New Roman"/>
              </a:rPr>
              <a:t>, comparisons between within-domain and out of domain trends were inconclusive as to why e.g., </a:t>
            </a:r>
            <a:r>
              <a:rPr b="1" lang="en-US" sz="1800">
                <a:solidFill>
                  <a:schemeClr val="dk1"/>
                </a:solidFill>
                <a:latin typeface="Times New Roman"/>
                <a:ea typeface="Times New Roman"/>
                <a:cs typeface="Times New Roman"/>
                <a:sym typeface="Times New Roman"/>
              </a:rPr>
              <a:t>EfficientNets</a:t>
            </a:r>
            <a:r>
              <a:rPr lang="en-US" sz="1800">
                <a:solidFill>
                  <a:schemeClr val="dk1"/>
                </a:solidFill>
                <a:latin typeface="Times New Roman"/>
                <a:ea typeface="Times New Roman"/>
                <a:cs typeface="Times New Roman"/>
                <a:sym typeface="Times New Roman"/>
              </a:rPr>
              <a:t> generalize better</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14:dur="1500">
    <p:random/>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248" name="Google Shape;248;p16"/>
          <p:cNvSpPr/>
          <p:nvPr/>
        </p:nvSpPr>
        <p:spPr>
          <a:xfrm>
            <a:off x="562613" y="1408386"/>
            <a:ext cx="10616268" cy="4578757"/>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16"/>
          <p:cNvSpPr txBox="1"/>
          <p:nvPr/>
        </p:nvSpPr>
        <p:spPr>
          <a:xfrm>
            <a:off x="2065413" y="382228"/>
            <a:ext cx="8245813" cy="59933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Results-Horse C: Robustness </a:t>
            </a:r>
            <a:endParaRPr/>
          </a:p>
        </p:txBody>
      </p:sp>
      <p:sp>
        <p:nvSpPr>
          <p:cNvPr id="250" name="Google Shape;250;p16"/>
          <p:cNvSpPr txBox="1"/>
          <p:nvPr/>
        </p:nvSpPr>
        <p:spPr>
          <a:xfrm>
            <a:off x="6424103" y="1743312"/>
            <a:ext cx="4980032" cy="92333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sp>
        <p:nvSpPr>
          <p:cNvPr id="251" name="Google Shape;251;p16"/>
          <p:cNvSpPr txBox="1"/>
          <p:nvPr/>
        </p:nvSpPr>
        <p:spPr>
          <a:xfrm>
            <a:off x="787865" y="1578429"/>
            <a:ext cx="10616269"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All models are either trained on Horse-10 from scratch or pre-trained on ImageNet and fine-tuned to Horse-10, using the three validation splits.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Results are </a:t>
            </a:r>
            <a:r>
              <a:rPr b="1" lang="en-US" sz="2000">
                <a:solidFill>
                  <a:schemeClr val="dk1"/>
                </a:solidFill>
                <a:latin typeface="Times New Roman"/>
                <a:ea typeface="Times New Roman"/>
                <a:cs typeface="Times New Roman"/>
                <a:sym typeface="Times New Roman"/>
              </a:rPr>
              <a:t>averaged</a:t>
            </a:r>
            <a:r>
              <a:rPr lang="en-US" sz="2000">
                <a:solidFill>
                  <a:schemeClr val="dk1"/>
                </a:solidFill>
                <a:latin typeface="Times New Roman"/>
                <a:ea typeface="Times New Roman"/>
                <a:cs typeface="Times New Roman"/>
                <a:sym typeface="Times New Roman"/>
              </a:rPr>
              <a:t> across all five severities and three validation splits of the data</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using batch norm adaptation yields slightly </a:t>
            </a:r>
            <a:r>
              <a:rPr b="1" lang="en-US" sz="2000">
                <a:solidFill>
                  <a:schemeClr val="dk1"/>
                </a:solidFill>
                <a:latin typeface="Times New Roman"/>
                <a:ea typeface="Times New Roman"/>
                <a:cs typeface="Times New Roman"/>
                <a:sym typeface="Times New Roman"/>
              </a:rPr>
              <a:t>improved performance for MobileNetV2s </a:t>
            </a:r>
            <a:r>
              <a:rPr lang="en-US" sz="2000">
                <a:solidFill>
                  <a:schemeClr val="dk1"/>
                </a:solidFill>
                <a:latin typeface="Times New Roman"/>
                <a:ea typeface="Times New Roman"/>
                <a:cs typeface="Times New Roman"/>
                <a:sym typeface="Times New Roman"/>
              </a:rPr>
              <a:t>on clean </a:t>
            </a:r>
            <a:r>
              <a:rPr lang="en-US" sz="2000" u="sng">
                <a:solidFill>
                  <a:schemeClr val="dk1"/>
                </a:solidFill>
                <a:latin typeface="Times New Roman"/>
                <a:ea typeface="Times New Roman"/>
                <a:cs typeface="Times New Roman"/>
                <a:sym typeface="Times New Roman"/>
              </a:rPr>
              <a:t>within- domain data </a:t>
            </a:r>
            <a:r>
              <a:rPr lang="en-US" sz="2000">
                <a:solidFill>
                  <a:schemeClr val="dk1"/>
                </a:solidFill>
                <a:latin typeface="Times New Roman"/>
                <a:ea typeface="Times New Roman"/>
                <a:cs typeface="Times New Roman"/>
                <a:sym typeface="Times New Roman"/>
              </a:rPr>
              <a:t>and </a:t>
            </a:r>
            <a:r>
              <a:rPr b="1" lang="en-US" sz="2000">
                <a:solidFill>
                  <a:schemeClr val="dk1"/>
                </a:solidFill>
                <a:latin typeface="Times New Roman"/>
                <a:ea typeface="Times New Roman"/>
                <a:cs typeface="Times New Roman"/>
                <a:sym typeface="Times New Roman"/>
              </a:rPr>
              <a:t>deteriorates performance for EfficientNet models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Performance on clean data is improved of </a:t>
            </a:r>
            <a:r>
              <a:rPr b="1" lang="en-US" sz="2000">
                <a:solidFill>
                  <a:schemeClr val="dk1"/>
                </a:solidFill>
                <a:latin typeface="Times New Roman"/>
                <a:ea typeface="Times New Roman"/>
                <a:cs typeface="Times New Roman"/>
                <a:sym typeface="Times New Roman"/>
              </a:rPr>
              <a:t>all model variants</a:t>
            </a:r>
            <a:r>
              <a:rPr lang="en-US" sz="2000">
                <a:solidFill>
                  <a:schemeClr val="dk1"/>
                </a:solidFill>
                <a:latin typeface="Times New Roman"/>
                <a:ea typeface="Times New Roman"/>
                <a:cs typeface="Times New Roman"/>
                <a:sym typeface="Times New Roman"/>
              </a:rPr>
              <a:t> when </a:t>
            </a:r>
            <a:r>
              <a:rPr b="1" lang="en-US" sz="2000">
                <a:solidFill>
                  <a:schemeClr val="dk1"/>
                </a:solidFill>
                <a:latin typeface="Times New Roman"/>
                <a:ea typeface="Times New Roman"/>
                <a:cs typeface="Times New Roman"/>
                <a:sym typeface="Times New Roman"/>
              </a:rPr>
              <a:t>training from scratch</a:t>
            </a:r>
            <a:r>
              <a:rPr lang="en-US" sz="2000">
                <a:solidFill>
                  <a:schemeClr val="dk1"/>
                </a:solidFill>
                <a:latin typeface="Times New Roman"/>
                <a:ea typeface="Times New Roman"/>
                <a:cs typeface="Times New Roman"/>
                <a:sym typeface="Times New Roman"/>
              </a:rPr>
              <a:t>, and </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Performance improved for</a:t>
            </a:r>
            <a:r>
              <a:rPr b="1" lang="en-US" sz="2000">
                <a:solidFill>
                  <a:schemeClr val="dk1"/>
                </a:solidFill>
                <a:latin typeface="Times New Roman"/>
                <a:ea typeface="Times New Roman"/>
                <a:cs typeface="Times New Roman"/>
                <a:sym typeface="Times New Roman"/>
              </a:rPr>
              <a:t> MobileNets and ResNets </a:t>
            </a:r>
            <a:r>
              <a:rPr lang="en-US" sz="2000">
                <a:solidFill>
                  <a:schemeClr val="dk1"/>
                </a:solidFill>
                <a:latin typeface="Times New Roman"/>
                <a:ea typeface="Times New Roman"/>
                <a:cs typeface="Times New Roman"/>
                <a:sym typeface="Times New Roman"/>
              </a:rPr>
              <a:t>when using</a:t>
            </a:r>
            <a:r>
              <a:rPr b="1" lang="en-US" sz="2000">
                <a:solidFill>
                  <a:schemeClr val="dk1"/>
                </a:solidFill>
                <a:latin typeface="Times New Roman"/>
                <a:ea typeface="Times New Roman"/>
                <a:cs typeface="Times New Roman"/>
                <a:sym typeface="Times New Roman"/>
              </a:rPr>
              <a:t> pre-trained weights.</a:t>
            </a:r>
            <a:endParaRPr/>
          </a:p>
          <a:p>
            <a:pPr indent="-158750" lvl="0" marL="285750" marR="0" rtl="0" algn="l">
              <a:spcBef>
                <a:spcPts val="0"/>
              </a:spcBef>
              <a:spcAft>
                <a:spcPts val="0"/>
              </a:spcAft>
              <a:buClr>
                <a:schemeClr val="dk1"/>
              </a:buClr>
              <a:buSzPts val="2000"/>
              <a:buFont typeface="Noto Sans Symbols"/>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transition spd="slow" p14:dur="1500">
    <p:random/>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7"/>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257" name="Google Shape;257;p17"/>
          <p:cNvSpPr/>
          <p:nvPr/>
        </p:nvSpPr>
        <p:spPr>
          <a:xfrm>
            <a:off x="901582" y="1337282"/>
            <a:ext cx="10573473"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7"/>
          <p:cNvSpPr txBox="1"/>
          <p:nvPr/>
        </p:nvSpPr>
        <p:spPr>
          <a:xfrm>
            <a:off x="2065413" y="382228"/>
            <a:ext cx="8245813" cy="599331"/>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Results-Speed </a:t>
            </a:r>
            <a:endParaRPr/>
          </a:p>
        </p:txBody>
      </p:sp>
      <p:sp>
        <p:nvSpPr>
          <p:cNvPr id="259" name="Google Shape;259;p17"/>
          <p:cNvSpPr txBox="1"/>
          <p:nvPr/>
        </p:nvSpPr>
        <p:spPr>
          <a:xfrm>
            <a:off x="1046559" y="1449367"/>
            <a:ext cx="8913869"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Use new DeepLabCut variants-----Better Accuracy and faster speed</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evaluated the inference speed for one video with 11, 178 frames at resolutions 512 × 512, 256 × 256 and 128 × 128.</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Used batch sizes: [1, 2, 4, 16, 32, 128, 256, 512], and ran all models for all 3 (training set shuffles) trained with 50% of the data in a pseudo random order on a NVIDIA Titan RTX.</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MobileNetV2</a:t>
            </a:r>
            <a:r>
              <a:rPr lang="en-US" sz="1800">
                <a:solidFill>
                  <a:schemeClr val="dk1"/>
                </a:solidFill>
                <a:latin typeface="Times New Roman"/>
                <a:ea typeface="Times New Roman"/>
                <a:cs typeface="Times New Roman"/>
                <a:sym typeface="Times New Roman"/>
              </a:rPr>
              <a:t> gives a more than 2X speed improvement (over </a:t>
            </a:r>
            <a:r>
              <a:rPr b="1" lang="en-US" sz="1800">
                <a:solidFill>
                  <a:schemeClr val="dk1"/>
                </a:solidFill>
                <a:latin typeface="Times New Roman"/>
                <a:ea typeface="Times New Roman"/>
                <a:cs typeface="Times New Roman"/>
                <a:sym typeface="Times New Roman"/>
              </a:rPr>
              <a:t>ResNet-50</a:t>
            </a:r>
            <a:r>
              <a:rPr lang="en-US" sz="1800">
                <a:solidFill>
                  <a:schemeClr val="dk1"/>
                </a:solidFill>
                <a:latin typeface="Times New Roman"/>
                <a:ea typeface="Times New Roman"/>
                <a:cs typeface="Times New Roman"/>
                <a:sym typeface="Times New Roman"/>
              </a:rPr>
              <a:t>) for offline processing and about 40% for batchsize=1 on a Titan RTX GPU.</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a:p>
        </p:txBody>
      </p:sp>
      <p:pic>
        <p:nvPicPr>
          <p:cNvPr descr="Chart&#10;&#10;Description automatically generated" id="260" name="Google Shape;260;p17"/>
          <p:cNvPicPr preferRelativeResize="0"/>
          <p:nvPr/>
        </p:nvPicPr>
        <p:blipFill rotWithShape="1">
          <a:blip r:embed="rId3">
            <a:alphaModFix/>
          </a:blip>
          <a:srcRect b="0" l="0" r="0" t="0"/>
          <a:stretch/>
        </p:blipFill>
        <p:spPr>
          <a:xfrm>
            <a:off x="901582" y="3757691"/>
            <a:ext cx="9373508" cy="2919782"/>
          </a:xfrm>
          <a:prstGeom prst="rect">
            <a:avLst/>
          </a:prstGeom>
          <a:noFill/>
          <a:ln>
            <a:noFill/>
          </a:ln>
        </p:spPr>
      </p:pic>
    </p:spTree>
  </p:cSld>
  <p:clrMapOvr>
    <a:masterClrMapping/>
  </p:clrMapOvr>
  <p:transition spd="slow" p14:dur="1500">
    <p:random/>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18"/>
          <p:cNvPicPr preferRelativeResize="0"/>
          <p:nvPr/>
        </p:nvPicPr>
        <p:blipFill rotWithShape="1">
          <a:blip r:embed="rId3">
            <a:alphaModFix/>
          </a:blip>
          <a:srcRect b="0" l="0" r="0" t="0"/>
          <a:stretch/>
        </p:blipFill>
        <p:spPr>
          <a:xfrm rot="5400000">
            <a:off x="-4740708" y="-2435836"/>
            <a:ext cx="10613606" cy="4227750"/>
          </a:xfrm>
          <a:prstGeom prst="rect">
            <a:avLst/>
          </a:prstGeom>
          <a:noFill/>
          <a:ln>
            <a:noFill/>
          </a:ln>
        </p:spPr>
      </p:pic>
      <p:pic>
        <p:nvPicPr>
          <p:cNvPr id="266" name="Google Shape;266;p18"/>
          <p:cNvPicPr preferRelativeResize="0"/>
          <p:nvPr/>
        </p:nvPicPr>
        <p:blipFill rotWithShape="1">
          <a:blip r:embed="rId4">
            <a:alphaModFix/>
          </a:blip>
          <a:srcRect b="0" l="0" r="0" t="0"/>
          <a:stretch/>
        </p:blipFill>
        <p:spPr>
          <a:xfrm rot="-5400000">
            <a:off x="6309488" y="5279665"/>
            <a:ext cx="10708901" cy="4265709"/>
          </a:xfrm>
          <a:prstGeom prst="rect">
            <a:avLst/>
          </a:prstGeom>
          <a:noFill/>
          <a:ln>
            <a:noFill/>
          </a:ln>
        </p:spPr>
      </p:pic>
      <p:pic>
        <p:nvPicPr>
          <p:cNvPr id="267" name="Google Shape;267;p18"/>
          <p:cNvPicPr preferRelativeResize="0"/>
          <p:nvPr/>
        </p:nvPicPr>
        <p:blipFill rotWithShape="1">
          <a:blip r:embed="rId5">
            <a:alphaModFix/>
          </a:blip>
          <a:srcRect b="0" l="0" r="0" t="0"/>
          <a:stretch/>
        </p:blipFill>
        <p:spPr>
          <a:xfrm rot="-1186505">
            <a:off x="-3981362" y="2352645"/>
            <a:ext cx="7382254" cy="1678300"/>
          </a:xfrm>
          <a:prstGeom prst="rect">
            <a:avLst/>
          </a:prstGeom>
          <a:noFill/>
          <a:ln>
            <a:noFill/>
          </a:ln>
        </p:spPr>
      </p:pic>
      <p:sp>
        <p:nvSpPr>
          <p:cNvPr id="268" name="Google Shape;268;p18"/>
          <p:cNvSpPr txBox="1"/>
          <p:nvPr/>
        </p:nvSpPr>
        <p:spPr>
          <a:xfrm>
            <a:off x="2342145" y="2688360"/>
            <a:ext cx="7501083" cy="1023037"/>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5400"/>
              <a:buFont typeface="Arial"/>
              <a:buNone/>
            </a:pPr>
            <a:r>
              <a:rPr b="0" i="0" lang="en-US" sz="5400" u="none" cap="none" strike="noStrike">
                <a:solidFill>
                  <a:srgbClr val="595959"/>
                </a:solidFill>
                <a:latin typeface="Arial"/>
                <a:ea typeface="Arial"/>
                <a:cs typeface="Arial"/>
                <a:sym typeface="Arial"/>
              </a:rPr>
              <a:t>Thank You For Listening</a:t>
            </a:r>
            <a:endParaRPr b="0" i="0" sz="5400" u="none" cap="none" strike="noStrike">
              <a:solidFill>
                <a:srgbClr val="595959"/>
              </a:solidFill>
              <a:latin typeface="Arial"/>
              <a:ea typeface="Arial"/>
              <a:cs typeface="Arial"/>
              <a:sym typeface="Arial"/>
            </a:endParaRPr>
          </a:p>
        </p:txBody>
      </p:sp>
    </p:spTree>
  </p:cSld>
  <p:clrMapOvr>
    <a:masterClrMapping/>
  </p:clrMapOvr>
  <p:transition spd="slow" p14:dur="1500">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Overall Outcome</a:t>
            </a:r>
            <a:endParaRPr/>
          </a:p>
        </p:txBody>
      </p:sp>
      <p:sp>
        <p:nvSpPr>
          <p:cNvPr id="105" name="Google Shape;10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better ImageNet-performing architectures perform better on both within- and out-of-domain data if they are first pretrained on ImageNet</a:t>
            </a:r>
            <a:endParaRPr/>
          </a:p>
          <a:p>
            <a:pPr indent="-228600" lvl="0" marL="228600" rtl="0" algn="l">
              <a:lnSpc>
                <a:spcPct val="90000"/>
              </a:lnSpc>
              <a:spcBef>
                <a:spcPts val="1000"/>
              </a:spcBef>
              <a:spcAft>
                <a:spcPts val="0"/>
              </a:spcAft>
              <a:buClr>
                <a:schemeClr val="dk1"/>
              </a:buClr>
              <a:buSzPts val="2800"/>
              <a:buChar char="•"/>
            </a:pPr>
            <a:r>
              <a:rPr i="1" lang="en-US"/>
              <a:t>better ImageNet models generalize better across animal species</a:t>
            </a:r>
            <a:endParaRPr/>
          </a:p>
          <a:p>
            <a:pPr indent="-228600" lvl="0" marL="228600" rtl="0" algn="l">
              <a:lnSpc>
                <a:spcPct val="90000"/>
              </a:lnSpc>
              <a:spcBef>
                <a:spcPts val="1000"/>
              </a:spcBef>
              <a:spcAft>
                <a:spcPts val="0"/>
              </a:spcAft>
              <a:buClr>
                <a:schemeClr val="dk1"/>
              </a:buClr>
              <a:buSzPts val="2800"/>
              <a:buChar char="•"/>
            </a:pPr>
            <a:r>
              <a:rPr i="1" lang="en-US"/>
              <a:t>pre-training increases pose estimation performance in the common corruptions background shift context as well</a:t>
            </a:r>
            <a:endParaRPr/>
          </a:p>
          <a:p>
            <a:pPr indent="-228600" lvl="0" marL="228600" rtl="0" algn="l">
              <a:lnSpc>
                <a:spcPct val="90000"/>
              </a:lnSpc>
              <a:spcBef>
                <a:spcPts val="1000"/>
              </a:spcBef>
              <a:spcAft>
                <a:spcPts val="0"/>
              </a:spcAft>
              <a:buClr>
                <a:schemeClr val="dk1"/>
              </a:buClr>
              <a:buSzPts val="2800"/>
              <a:buChar char="•"/>
            </a:pPr>
            <a:r>
              <a:rPr i="1" lang="en-US"/>
              <a:t>transfer learning is beneficial for out-of-domain robustness</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ransition spd="slow" p14:dur="1500">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Diagram&#10;&#10;Description automatically generated" id="111" name="Google Shape;111;p3"/>
          <p:cNvPicPr preferRelativeResize="0"/>
          <p:nvPr/>
        </p:nvPicPr>
        <p:blipFill rotWithShape="1">
          <a:blip r:embed="rId3">
            <a:alphaModFix/>
          </a:blip>
          <a:srcRect b="0" l="0" r="0" t="0"/>
          <a:stretch/>
        </p:blipFill>
        <p:spPr>
          <a:xfrm>
            <a:off x="518160" y="1797090"/>
            <a:ext cx="11084560" cy="4809370"/>
          </a:xfrm>
          <a:prstGeom prst="rect">
            <a:avLst/>
          </a:prstGeom>
          <a:noFill/>
          <a:ln>
            <a:noFill/>
          </a:ln>
        </p:spPr>
      </p:pic>
      <p:sp>
        <p:nvSpPr>
          <p:cNvPr id="112" name="Google Shape;112;p3"/>
          <p:cNvSpPr txBox="1"/>
          <p:nvPr/>
        </p:nvSpPr>
        <p:spPr>
          <a:xfrm>
            <a:off x="1427862" y="353140"/>
            <a:ext cx="977277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Summary Chart- Data Preprocessing，Models，Results</a:t>
            </a:r>
            <a:endParaRPr sz="2800">
              <a:solidFill>
                <a:schemeClr val="dk1"/>
              </a:solidFill>
              <a:latin typeface="Arial"/>
              <a:ea typeface="Arial"/>
              <a:cs typeface="Arial"/>
              <a:sym typeface="Arial"/>
            </a:endParaRPr>
          </a:p>
        </p:txBody>
      </p:sp>
      <p:sp>
        <p:nvSpPr>
          <p:cNvPr id="113" name="Google Shape;113;p3"/>
          <p:cNvSpPr/>
          <p:nvPr/>
        </p:nvSpPr>
        <p:spPr>
          <a:xfrm>
            <a:off x="346212" y="1407230"/>
            <a:ext cx="2489200" cy="598978"/>
          </a:xfrm>
          <a:prstGeom prst="rect">
            <a:avLst/>
          </a:prstGeom>
          <a:solidFill>
            <a:srgbClr val="BBD6EE"/>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Data Preprocessing Steps</a:t>
            </a:r>
            <a:endParaRPr/>
          </a:p>
        </p:txBody>
      </p:sp>
      <p:sp>
        <p:nvSpPr>
          <p:cNvPr id="114" name="Google Shape;114;p3"/>
          <p:cNvSpPr/>
          <p:nvPr/>
        </p:nvSpPr>
        <p:spPr>
          <a:xfrm>
            <a:off x="3386687" y="914470"/>
            <a:ext cx="2600960" cy="985520"/>
          </a:xfrm>
          <a:prstGeom prst="flowChartDecision">
            <a:avLst/>
          </a:prstGeom>
          <a:solidFill>
            <a:srgbClr val="FBE4D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Model used</a:t>
            </a:r>
            <a:endParaRPr/>
          </a:p>
        </p:txBody>
      </p:sp>
      <p:sp>
        <p:nvSpPr>
          <p:cNvPr id="115" name="Google Shape;115;p3"/>
          <p:cNvSpPr/>
          <p:nvPr/>
        </p:nvSpPr>
        <p:spPr>
          <a:xfrm>
            <a:off x="4664307" y="1963143"/>
            <a:ext cx="45719" cy="412901"/>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3"/>
          <p:cNvSpPr/>
          <p:nvPr/>
        </p:nvSpPr>
        <p:spPr>
          <a:xfrm>
            <a:off x="1590812" y="2006208"/>
            <a:ext cx="45719" cy="574946"/>
          </a:xfrm>
          <a:prstGeom prst="down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6736465" y="984203"/>
            <a:ext cx="4722471" cy="630273"/>
          </a:xfrm>
          <a:prstGeom prst="roundRect">
            <a:avLst>
              <a:gd fmla="val 16667" name="adj"/>
            </a:avLst>
          </a:prstGeom>
          <a:solidFill>
            <a:srgbClr val="C2A0DB"/>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Key metrics &amp; Result</a:t>
            </a:r>
            <a:endParaRPr sz="1800">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176165" y="211969"/>
            <a:ext cx="384898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Times New Roman"/>
                <a:ea typeface="Times New Roman"/>
                <a:cs typeface="Times New Roman"/>
                <a:sym typeface="Times New Roman"/>
              </a:rPr>
              <a:t>Data Generation </a:t>
            </a:r>
            <a:endParaRPr sz="4000">
              <a:solidFill>
                <a:schemeClr val="dk1"/>
              </a:solidFill>
              <a:latin typeface="Arial"/>
              <a:ea typeface="Arial"/>
              <a:cs typeface="Arial"/>
              <a:sym typeface="Arial"/>
            </a:endParaRPr>
          </a:p>
        </p:txBody>
      </p:sp>
      <p:pic>
        <p:nvPicPr>
          <p:cNvPr descr="Diagram&#10;&#10;Description automatically generated" id="124" name="Google Shape;124;p4"/>
          <p:cNvPicPr preferRelativeResize="0"/>
          <p:nvPr/>
        </p:nvPicPr>
        <p:blipFill rotWithShape="1">
          <a:blip r:embed="rId3">
            <a:alphaModFix/>
          </a:blip>
          <a:srcRect b="0" l="0" r="0" t="0"/>
          <a:stretch/>
        </p:blipFill>
        <p:spPr>
          <a:xfrm>
            <a:off x="1111348" y="723719"/>
            <a:ext cx="10044332" cy="6324713"/>
          </a:xfrm>
          <a:prstGeom prst="rect">
            <a:avLst/>
          </a:prstGeom>
          <a:noFill/>
          <a:ln>
            <a:noFill/>
          </a:ln>
        </p:spPr>
      </p:pic>
    </p:spTree>
  </p:cSld>
  <p:clrMapOvr>
    <a:masterClrMapping/>
  </p:clrMapOvr>
  <p:transition spd="slow" p14:dur="1500">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40659" y="19031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Generation &amp; Data Cleaning</a:t>
            </a:r>
            <a:endParaRPr/>
          </a:p>
        </p:txBody>
      </p:sp>
      <p:pic>
        <p:nvPicPr>
          <p:cNvPr descr="A screenshot of a computer&#10;&#10;Description automatically generated with low confidence" id="131" name="Google Shape;131;p5"/>
          <p:cNvPicPr preferRelativeResize="0"/>
          <p:nvPr>
            <p:ph idx="1" type="body"/>
          </p:nvPr>
        </p:nvPicPr>
        <p:blipFill rotWithShape="1">
          <a:blip r:embed="rId3">
            <a:alphaModFix/>
          </a:blip>
          <a:srcRect b="0" l="0" r="0" t="0"/>
          <a:stretch/>
        </p:blipFill>
        <p:spPr>
          <a:xfrm>
            <a:off x="515006" y="1020133"/>
            <a:ext cx="9627695" cy="5563471"/>
          </a:xfrm>
          <a:prstGeom prst="rect">
            <a:avLst/>
          </a:prstGeom>
          <a:noFill/>
          <a:ln>
            <a:noFill/>
          </a:ln>
        </p:spPr>
      </p:pic>
    </p:spTree>
  </p:cSld>
  <p:clrMapOvr>
    <a:masterClrMapping/>
  </p:clrMapOvr>
  <p:transition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6"/>
          <p:cNvSpPr txBox="1"/>
          <p:nvPr>
            <p:ph type="title"/>
          </p:nvPr>
        </p:nvSpPr>
        <p:spPr>
          <a:xfrm>
            <a:off x="139407" y="603882"/>
            <a:ext cx="5405971" cy="16257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600"/>
              <a:buFont typeface="Arial"/>
              <a:buNone/>
            </a:pPr>
            <a:r>
              <a:rPr lang="en-US" sz="4600">
                <a:solidFill>
                  <a:schemeClr val="dk1"/>
                </a:solidFill>
                <a:latin typeface="Arial"/>
                <a:ea typeface="Arial"/>
                <a:cs typeface="Arial"/>
                <a:sym typeface="Arial"/>
              </a:rPr>
              <a:t>In domain data and out of domain data </a:t>
            </a:r>
            <a:endParaRPr/>
          </a:p>
        </p:txBody>
      </p:sp>
      <p:sp>
        <p:nvSpPr>
          <p:cNvPr id="139" name="Google Shape;139;p6"/>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6"/>
          <p:cNvSpPr txBox="1"/>
          <p:nvPr/>
        </p:nvSpPr>
        <p:spPr>
          <a:xfrm>
            <a:off x="6028898" y="1134797"/>
            <a:ext cx="1893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Horse 30</a:t>
            </a:r>
            <a:endParaRPr/>
          </a:p>
        </p:txBody>
      </p:sp>
      <p:cxnSp>
        <p:nvCxnSpPr>
          <p:cNvPr id="141" name="Google Shape;141;p6"/>
          <p:cNvCxnSpPr/>
          <p:nvPr/>
        </p:nvCxnSpPr>
        <p:spPr>
          <a:xfrm>
            <a:off x="6379361" y="1416770"/>
            <a:ext cx="489397" cy="399245"/>
          </a:xfrm>
          <a:prstGeom prst="straightConnector1">
            <a:avLst/>
          </a:prstGeom>
          <a:noFill/>
          <a:ln cap="flat" cmpd="sng" w="12700">
            <a:solidFill>
              <a:schemeClr val="accent1"/>
            </a:solidFill>
            <a:prstDash val="solid"/>
            <a:miter lim="800000"/>
            <a:headEnd len="sm" w="sm" type="none"/>
            <a:tailEnd len="med" w="med" type="triangle"/>
          </a:ln>
        </p:spPr>
      </p:cxnSp>
      <p:pic>
        <p:nvPicPr>
          <p:cNvPr descr="A picture containing electronics, compact disk&#10;&#10;Description automatically generated" id="142" name="Google Shape;142;p6"/>
          <p:cNvPicPr preferRelativeResize="0"/>
          <p:nvPr>
            <p:ph idx="1" type="body"/>
          </p:nvPr>
        </p:nvPicPr>
        <p:blipFill rotWithShape="1">
          <a:blip r:embed="rId3">
            <a:alphaModFix/>
          </a:blip>
          <a:srcRect b="0" l="0" r="0" t="0"/>
          <a:stretch/>
        </p:blipFill>
        <p:spPr>
          <a:xfrm>
            <a:off x="5952943" y="1297624"/>
            <a:ext cx="5253300" cy="4452611"/>
          </a:xfrm>
          <a:prstGeom prst="rect">
            <a:avLst/>
          </a:prstGeom>
          <a:noFill/>
          <a:ln>
            <a:noFill/>
          </a:ln>
        </p:spPr>
      </p:pic>
      <p:sp>
        <p:nvSpPr>
          <p:cNvPr id="143" name="Google Shape;143;p6"/>
          <p:cNvSpPr txBox="1"/>
          <p:nvPr/>
        </p:nvSpPr>
        <p:spPr>
          <a:xfrm>
            <a:off x="7229197" y="4124095"/>
            <a:ext cx="25454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Out of domain data</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6"/>
          <p:cNvSpPr txBox="1"/>
          <p:nvPr/>
        </p:nvSpPr>
        <p:spPr>
          <a:xfrm>
            <a:off x="95910" y="2923766"/>
            <a:ext cx="4871276"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whole big circle is the dataset Horse 30</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white circle inside the big circle is the in-domain data Horse 10</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blue part is the out-of-domain data </a:t>
            </a:r>
            <a:endParaRPr/>
          </a:p>
        </p:txBody>
      </p:sp>
      <p:sp>
        <p:nvSpPr>
          <p:cNvPr id="145" name="Google Shape;145;p6"/>
          <p:cNvSpPr txBox="1"/>
          <p:nvPr/>
        </p:nvSpPr>
        <p:spPr>
          <a:xfrm>
            <a:off x="139407" y="4614041"/>
            <a:ext cx="4684841"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Train on a subset of individuals (10) and evaluate on held-out “out-of-domain” horses (20).</a:t>
            </a:r>
            <a:endParaRPr/>
          </a:p>
        </p:txBody>
      </p:sp>
    </p:spTree>
  </p:cSld>
  <p:clrMapOvr>
    <a:masterClrMapping/>
  </p:clrMapOvr>
  <p:transition spd="slow" p14:dur="1500">
    <p:random/>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nvSpPr>
        <p:spPr>
          <a:xfrm>
            <a:off x="3966384" y="958893"/>
            <a:ext cx="425923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400"/>
              <a:buFont typeface="Microsoft Yahei"/>
              <a:buNone/>
            </a:pPr>
            <a:r>
              <a:rPr b="0" i="0" lang="en-US" sz="1400" u="none" cap="none" strike="noStrike">
                <a:solidFill>
                  <a:srgbClr val="A5A5A5"/>
                </a:solidFill>
                <a:latin typeface="Microsoft Yahei"/>
                <a:ea typeface="Microsoft Yahei"/>
                <a:cs typeface="Microsoft Yahei"/>
                <a:sym typeface="Microsoft Yahei"/>
              </a:rPr>
              <a:t>Research process and methods</a:t>
            </a:r>
            <a:endParaRPr/>
          </a:p>
        </p:txBody>
      </p:sp>
      <p:sp>
        <p:nvSpPr>
          <p:cNvPr id="152" name="Google Shape;152;p7"/>
          <p:cNvSpPr txBox="1"/>
          <p:nvPr/>
        </p:nvSpPr>
        <p:spPr>
          <a:xfrm>
            <a:off x="3383575" y="401744"/>
            <a:ext cx="5140314" cy="59939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595959"/>
              </a:buClr>
              <a:buSzPts val="3000"/>
              <a:buFont typeface="Arial"/>
              <a:buNone/>
            </a:pPr>
            <a:r>
              <a:rPr b="0" i="0" lang="en-US" sz="3000" u="none" cap="none" strike="noStrike">
                <a:solidFill>
                  <a:srgbClr val="595959"/>
                </a:solidFill>
                <a:latin typeface="Arial"/>
                <a:ea typeface="Arial"/>
                <a:cs typeface="Arial"/>
                <a:sym typeface="Arial"/>
              </a:rPr>
              <a:t>ML Models – Introduction </a:t>
            </a:r>
            <a:endParaRPr b="0" i="0" sz="3000" u="none" cap="none" strike="noStrike">
              <a:solidFill>
                <a:srgbClr val="595959"/>
              </a:solidFill>
              <a:latin typeface="Arial"/>
              <a:ea typeface="Arial"/>
              <a:cs typeface="Arial"/>
              <a:sym typeface="Arial"/>
            </a:endParaRPr>
          </a:p>
        </p:txBody>
      </p:sp>
      <p:sp>
        <p:nvSpPr>
          <p:cNvPr id="153" name="Google Shape;153;p7"/>
          <p:cNvSpPr/>
          <p:nvPr/>
        </p:nvSpPr>
        <p:spPr>
          <a:xfrm>
            <a:off x="735723" y="1408386"/>
            <a:ext cx="10499835" cy="4608028"/>
          </a:xfrm>
          <a:prstGeom prst="rect">
            <a:avLst/>
          </a:prstGeom>
          <a:solidFill>
            <a:srgbClr val="82A7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7"/>
          <p:cNvSpPr txBox="1"/>
          <p:nvPr/>
        </p:nvSpPr>
        <p:spPr>
          <a:xfrm>
            <a:off x="956442" y="1408386"/>
            <a:ext cx="9885730" cy="59093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ResNets: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Strong model</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ResNet-50 is </a:t>
            </a:r>
            <a:r>
              <a:rPr b="1" i="0" lang="en-US" sz="1800" u="none" cap="none" strike="noStrike">
                <a:solidFill>
                  <a:schemeClr val="dk1"/>
                </a:solidFill>
                <a:latin typeface="Times New Roman"/>
                <a:ea typeface="Times New Roman"/>
                <a:cs typeface="Times New Roman"/>
                <a:sym typeface="Times New Roman"/>
              </a:rPr>
              <a:t>a pretrained Deep Learning model for image classification</a:t>
            </a:r>
            <a:r>
              <a:rPr b="0" i="0" lang="en-US" sz="1800" u="none" cap="none" strike="noStrike">
                <a:solidFill>
                  <a:schemeClr val="dk1"/>
                </a:solidFill>
                <a:latin typeface="Times New Roman"/>
                <a:ea typeface="Times New Roman"/>
                <a:cs typeface="Times New Roman"/>
                <a:sym typeface="Times New Roman"/>
              </a:rPr>
              <a:t> of the Convolutional Neural Network(CNN)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MobileNetV2 Nets: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lightweight model</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pre-trained model for </a:t>
            </a:r>
            <a:r>
              <a:rPr b="1" i="0" lang="en-US" sz="1800" u="none" cap="none" strike="noStrike">
                <a:solidFill>
                  <a:schemeClr val="dk1"/>
                </a:solidFill>
                <a:latin typeface="Times New Roman"/>
                <a:ea typeface="Times New Roman"/>
                <a:cs typeface="Times New Roman"/>
                <a:sym typeface="Times New Roman"/>
              </a:rPr>
              <a:t>image-based classification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Pre-train the ImageNet</a:t>
            </a:r>
            <a:endParaRPr b="1"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utilized </a:t>
            </a:r>
            <a:r>
              <a:rPr b="1" i="0" lang="en-US" sz="1800" u="none" cap="none" strike="noStrike">
                <a:solidFill>
                  <a:schemeClr val="dk1"/>
                </a:solidFill>
                <a:latin typeface="Times New Roman"/>
                <a:ea typeface="Times New Roman"/>
                <a:cs typeface="Times New Roman"/>
                <a:sym typeface="Times New Roman"/>
              </a:rPr>
              <a:t>four variants </a:t>
            </a:r>
            <a:r>
              <a:rPr b="0" i="0" lang="en-US" sz="1800" u="none" cap="none" strike="noStrike">
                <a:solidFill>
                  <a:schemeClr val="dk1"/>
                </a:solidFill>
                <a:latin typeface="Times New Roman"/>
                <a:ea typeface="Times New Roman"/>
                <a:cs typeface="Times New Roman"/>
                <a:sym typeface="Times New Roman"/>
              </a:rPr>
              <a:t>of MobileNetV2 with different </a:t>
            </a:r>
            <a:r>
              <a:rPr b="1" i="0" lang="en-US" sz="1800" u="none" cap="none" strike="noStrike">
                <a:solidFill>
                  <a:schemeClr val="dk1"/>
                </a:solidFill>
                <a:latin typeface="Times New Roman"/>
                <a:ea typeface="Times New Roman"/>
                <a:cs typeface="Times New Roman"/>
                <a:sym typeface="Times New Roman"/>
              </a:rPr>
              <a:t>expansion ratios</a:t>
            </a:r>
            <a:r>
              <a:rPr b="0" i="0" lang="en-US" sz="1800" u="none" cap="none" strike="noStrike">
                <a:solidFill>
                  <a:schemeClr val="dk1"/>
                </a:solidFill>
                <a:latin typeface="Times New Roman"/>
                <a:ea typeface="Times New Roman"/>
                <a:cs typeface="Times New Roman"/>
                <a:sym typeface="Times New Roman"/>
              </a:rPr>
              <a:t> (0.35, 0.5, 0.75 and 1) </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EfficientNet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Powerful model</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convolutional neural network architecture and scaling method that uniformly scales all dimensions of depth/width/resolution using a compound coefficient.</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Faster training speed and better parameter efficiency</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From B0 to B6, compound scaling is used </a:t>
            </a:r>
            <a:r>
              <a:rPr b="1" i="0" lang="en-US" sz="1800" u="none" cap="none" strike="noStrike">
                <a:solidFill>
                  <a:schemeClr val="dk1"/>
                </a:solidFill>
                <a:latin typeface="Times New Roman"/>
                <a:ea typeface="Times New Roman"/>
                <a:cs typeface="Times New Roman"/>
                <a:sym typeface="Times New Roman"/>
              </a:rPr>
              <a:t>to increase the width, depth, and resolution</a:t>
            </a:r>
            <a:r>
              <a:rPr b="0" i="0" lang="en-US" sz="1800" u="none" cap="none" strike="noStrike">
                <a:solidFill>
                  <a:schemeClr val="dk1"/>
                </a:solidFill>
                <a:latin typeface="Times New Roman"/>
                <a:ea typeface="Times New Roman"/>
                <a:cs typeface="Times New Roman"/>
                <a:sym typeface="Times New Roman"/>
              </a:rPr>
              <a:t> of the network, which directly corresponds to </a:t>
            </a:r>
            <a:r>
              <a:rPr b="1" i="0" lang="en-US" sz="1800" u="none" cap="none" strike="noStrike">
                <a:solidFill>
                  <a:schemeClr val="dk1"/>
                </a:solidFill>
                <a:latin typeface="Times New Roman"/>
                <a:ea typeface="Times New Roman"/>
                <a:cs typeface="Times New Roman"/>
                <a:sym typeface="Times New Roman"/>
              </a:rPr>
              <a:t>an increase in ImageNet performance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Arial"/>
              <a:ea typeface="Arial"/>
              <a:cs typeface="Arial"/>
              <a:sym typeface="Arial"/>
            </a:endParaRPr>
          </a:p>
        </p:txBody>
      </p:sp>
    </p:spTree>
  </p:cSld>
  <p:clrMapOvr>
    <a:masterClrMapping/>
  </p:clrMapOvr>
  <p:transition spd="slow" p14:dur="1500">
    <p:random/>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8"/>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8"/>
          <p:cNvSpPr txBox="1"/>
          <p:nvPr>
            <p:ph type="title"/>
          </p:nvPr>
        </p:nvSpPr>
        <p:spPr>
          <a:xfrm>
            <a:off x="630935" y="249384"/>
            <a:ext cx="3429000" cy="17190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lang="en-US" sz="5400"/>
              <a:t>Training Process</a:t>
            </a:r>
            <a:endParaRPr sz="5400"/>
          </a:p>
        </p:txBody>
      </p:sp>
      <p:sp>
        <p:nvSpPr>
          <p:cNvPr id="162" name="Google Shape;162;p8"/>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8"/>
          <p:cNvSpPr txBox="1"/>
          <p:nvPr>
            <p:ph idx="1" type="body"/>
          </p:nvPr>
        </p:nvSpPr>
        <p:spPr>
          <a:xfrm>
            <a:off x="630935" y="2807208"/>
            <a:ext cx="4697809" cy="34107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Horse 10 is main training dataset</a:t>
            </a:r>
            <a:endParaRPr sz="2200"/>
          </a:p>
          <a:p>
            <a:pPr indent="-228600" lvl="0" marL="228600" rtl="0" algn="l">
              <a:lnSpc>
                <a:spcPct val="90000"/>
              </a:lnSpc>
              <a:spcBef>
                <a:spcPts val="0"/>
              </a:spcBef>
              <a:spcAft>
                <a:spcPts val="0"/>
              </a:spcAft>
              <a:buSzPts val="2200"/>
              <a:buChar char="•"/>
            </a:pPr>
            <a:r>
              <a:rPr lang="en-US" sz="2200"/>
              <a:t>two </a:t>
            </a:r>
            <a:r>
              <a:rPr lang="en-US" sz="2200"/>
              <a:t>training datasets: </a:t>
            </a:r>
            <a:endParaRPr sz="2200"/>
          </a:p>
          <a:p>
            <a:pPr indent="-254000" lvl="1" marL="685800" rtl="0" algn="l">
              <a:lnSpc>
                <a:spcPct val="100000"/>
              </a:lnSpc>
              <a:spcBef>
                <a:spcPts val="0"/>
              </a:spcBef>
              <a:spcAft>
                <a:spcPts val="0"/>
              </a:spcAft>
              <a:buSzPts val="2200"/>
              <a:buFont typeface="Times New Roman"/>
              <a:buChar char="•"/>
            </a:pPr>
            <a:r>
              <a:rPr lang="en-US" sz="2200">
                <a:latin typeface="Calibri"/>
                <a:ea typeface="Calibri"/>
                <a:cs typeface="Calibri"/>
                <a:sym typeface="Calibri"/>
              </a:rPr>
              <a:t>5% (≈ 160 frames)</a:t>
            </a:r>
            <a:endParaRPr sz="2200">
              <a:latin typeface="Calibri"/>
              <a:ea typeface="Calibri"/>
              <a:cs typeface="Calibri"/>
              <a:sym typeface="Calibri"/>
            </a:endParaRPr>
          </a:p>
          <a:p>
            <a:pPr indent="-254000" lvl="1" marL="685800" rtl="0" algn="l">
              <a:lnSpc>
                <a:spcPct val="100000"/>
              </a:lnSpc>
              <a:spcBef>
                <a:spcPts val="0"/>
              </a:spcBef>
              <a:spcAft>
                <a:spcPts val="0"/>
              </a:spcAft>
              <a:buSzPts val="2200"/>
              <a:buFont typeface="Calibri"/>
              <a:buChar char="•"/>
            </a:pPr>
            <a:r>
              <a:rPr lang="en-US" sz="2200">
                <a:latin typeface="Calibri"/>
                <a:ea typeface="Calibri"/>
                <a:cs typeface="Calibri"/>
                <a:sym typeface="Calibri"/>
              </a:rPr>
              <a:t>50% (≈ 1,470 frames)</a:t>
            </a:r>
            <a:endParaRPr sz="2200"/>
          </a:p>
          <a:p>
            <a:pPr indent="-254000" lvl="0" marL="228600" rtl="0" algn="l">
              <a:lnSpc>
                <a:spcPct val="100000"/>
              </a:lnSpc>
              <a:spcBef>
                <a:spcPts val="0"/>
              </a:spcBef>
              <a:spcAft>
                <a:spcPts val="0"/>
              </a:spcAft>
              <a:buSzPts val="2200"/>
              <a:buChar char="•"/>
            </a:pPr>
            <a:r>
              <a:rPr lang="en-US" sz="2200">
                <a:latin typeface="Calibri"/>
                <a:ea typeface="Calibri"/>
                <a:cs typeface="Calibri"/>
                <a:sym typeface="Calibri"/>
              </a:rPr>
              <a:t>Input: images </a:t>
            </a:r>
            <a:endParaRPr sz="2200">
              <a:latin typeface="Calibri"/>
              <a:ea typeface="Calibri"/>
              <a:cs typeface="Calibri"/>
              <a:sym typeface="Calibri"/>
            </a:endParaRPr>
          </a:p>
          <a:p>
            <a:pPr indent="-254000" lvl="0" marL="228600" rtl="0" algn="l">
              <a:lnSpc>
                <a:spcPct val="100000"/>
              </a:lnSpc>
              <a:spcBef>
                <a:spcPts val="0"/>
              </a:spcBef>
              <a:spcAft>
                <a:spcPts val="0"/>
              </a:spcAft>
              <a:buSzPts val="2200"/>
              <a:buChar char="•"/>
            </a:pPr>
            <a:r>
              <a:rPr lang="en-US" sz="2200">
                <a:latin typeface="Calibri"/>
                <a:ea typeface="Calibri"/>
                <a:cs typeface="Calibri"/>
                <a:sym typeface="Calibri"/>
              </a:rPr>
              <a:t>Output: images with estimate label </a:t>
            </a:r>
            <a:endParaRPr sz="2200">
              <a:latin typeface="Calibri"/>
              <a:ea typeface="Calibri"/>
              <a:cs typeface="Calibri"/>
              <a:sym typeface="Calibri"/>
            </a:endParaRPr>
          </a:p>
          <a:p>
            <a:pPr indent="-254000" lvl="0" marL="228600" rtl="0" algn="l">
              <a:lnSpc>
                <a:spcPct val="100000"/>
              </a:lnSpc>
              <a:spcBef>
                <a:spcPts val="0"/>
              </a:spcBef>
              <a:spcAft>
                <a:spcPts val="0"/>
              </a:spcAft>
              <a:buSzPts val="2200"/>
              <a:buFont typeface="Calibri"/>
              <a:buChar char="•"/>
            </a:pPr>
            <a:r>
              <a:rPr lang="en-US" sz="2200">
                <a:latin typeface="Calibri"/>
                <a:ea typeface="Calibri"/>
                <a:cs typeface="Calibri"/>
                <a:sym typeface="Calibri"/>
              </a:rPr>
              <a:t>labels equal to 22 labeled body parts</a:t>
            </a:r>
            <a:endParaRPr sz="2200">
              <a:latin typeface="Calibri"/>
              <a:ea typeface="Calibri"/>
              <a:cs typeface="Calibri"/>
              <a:sym typeface="Calibri"/>
            </a:endParaRPr>
          </a:p>
          <a:p>
            <a:pPr indent="0" lvl="0" marL="0" rtl="0" algn="l">
              <a:lnSpc>
                <a:spcPct val="100000"/>
              </a:lnSpc>
              <a:spcBef>
                <a:spcPts val="0"/>
              </a:spcBef>
              <a:spcAft>
                <a:spcPts val="0"/>
              </a:spcAft>
              <a:buNone/>
            </a:pPr>
            <a:r>
              <a:t/>
            </a:r>
            <a:endParaRPr sz="2200">
              <a:latin typeface="Calibri"/>
              <a:ea typeface="Calibri"/>
              <a:cs typeface="Calibri"/>
              <a:sym typeface="Calibri"/>
            </a:endParaRPr>
          </a:p>
          <a:p>
            <a:pPr indent="0" lvl="0" marL="0" rtl="0" algn="l">
              <a:lnSpc>
                <a:spcPct val="100000"/>
              </a:lnSpc>
              <a:spcBef>
                <a:spcPts val="0"/>
              </a:spcBef>
              <a:spcAft>
                <a:spcPts val="0"/>
              </a:spcAft>
              <a:buNone/>
            </a:pPr>
            <a:r>
              <a:t/>
            </a:r>
            <a:endParaRPr sz="2200">
              <a:latin typeface="Calibri"/>
              <a:ea typeface="Calibri"/>
              <a:cs typeface="Calibri"/>
              <a:sym typeface="Calibri"/>
            </a:endParaRPr>
          </a:p>
        </p:txBody>
      </p:sp>
      <p:pic>
        <p:nvPicPr>
          <p:cNvPr id="164" name="Google Shape;164;p8"/>
          <p:cNvPicPr preferRelativeResize="0"/>
          <p:nvPr/>
        </p:nvPicPr>
        <p:blipFill>
          <a:blip r:embed="rId3">
            <a:alphaModFix/>
          </a:blip>
          <a:stretch>
            <a:fillRect/>
          </a:stretch>
        </p:blipFill>
        <p:spPr>
          <a:xfrm>
            <a:off x="4308488" y="96500"/>
            <a:ext cx="4067175" cy="2495550"/>
          </a:xfrm>
          <a:prstGeom prst="rect">
            <a:avLst/>
          </a:prstGeom>
          <a:noFill/>
          <a:ln>
            <a:noFill/>
          </a:ln>
        </p:spPr>
      </p:pic>
      <p:pic>
        <p:nvPicPr>
          <p:cNvPr id="165" name="Google Shape;165;p8"/>
          <p:cNvPicPr preferRelativeResize="0"/>
          <p:nvPr/>
        </p:nvPicPr>
        <p:blipFill>
          <a:blip r:embed="rId4">
            <a:alphaModFix/>
          </a:blip>
          <a:stretch>
            <a:fillRect/>
          </a:stretch>
        </p:blipFill>
        <p:spPr>
          <a:xfrm>
            <a:off x="7425375" y="2432513"/>
            <a:ext cx="4552950" cy="4295775"/>
          </a:xfrm>
          <a:prstGeom prst="rect">
            <a:avLst/>
          </a:prstGeom>
          <a:noFill/>
          <a:ln>
            <a:noFill/>
          </a:ln>
        </p:spPr>
      </p:pic>
    </p:spTree>
  </p:cSld>
  <p:clrMapOvr>
    <a:masterClrMapping/>
  </p:clrMapOvr>
  <p:transition spd="slow" p14:dur="1500">
    <p:random/>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type="title"/>
          </p:nvPr>
        </p:nvSpPr>
        <p:spPr>
          <a:xfrm>
            <a:off x="272934" y="37369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Architectures</a:t>
            </a:r>
            <a:br>
              <a:rPr lang="en-US"/>
            </a:br>
            <a:endParaRPr/>
          </a:p>
        </p:txBody>
      </p:sp>
      <p:pic>
        <p:nvPicPr>
          <p:cNvPr descr="Diagram&#10;&#10;Description automatically generated" id="172" name="Google Shape;172;p9"/>
          <p:cNvPicPr preferRelativeResize="0"/>
          <p:nvPr>
            <p:ph idx="1" type="body"/>
          </p:nvPr>
        </p:nvPicPr>
        <p:blipFill rotWithShape="1">
          <a:blip r:embed="rId3">
            <a:alphaModFix/>
          </a:blip>
          <a:srcRect b="0" l="0" r="0" t="0"/>
          <a:stretch/>
        </p:blipFill>
        <p:spPr>
          <a:xfrm>
            <a:off x="272932" y="1056306"/>
            <a:ext cx="8165700" cy="5801700"/>
          </a:xfrm>
          <a:prstGeom prst="rect">
            <a:avLst/>
          </a:prstGeom>
          <a:noFill/>
          <a:ln>
            <a:noFill/>
          </a:ln>
        </p:spPr>
      </p:pic>
      <p:sp>
        <p:nvSpPr>
          <p:cNvPr id="173" name="Google Shape;173;p9"/>
          <p:cNvSpPr txBox="1"/>
          <p:nvPr/>
        </p:nvSpPr>
        <p:spPr>
          <a:xfrm>
            <a:off x="8663325" y="1155850"/>
            <a:ext cx="1442100" cy="615600"/>
          </a:xfrm>
          <a:prstGeom prst="rect">
            <a:avLst/>
          </a:prstGeom>
          <a:solidFill>
            <a:srgbClr val="FCE5CD"/>
          </a:solidFill>
          <a:ln cap="flat" cmpd="sng" w="9525">
            <a:solidFill>
              <a:srgbClr val="FBE4D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model names</a:t>
            </a:r>
            <a:endParaRPr/>
          </a:p>
          <a:p>
            <a:pPr indent="0" lvl="0" marL="0" rtl="0" algn="l">
              <a:spcBef>
                <a:spcPts val="0"/>
              </a:spcBef>
              <a:spcAft>
                <a:spcPts val="0"/>
              </a:spcAft>
              <a:buNone/>
            </a:pPr>
            <a:r>
              <a:t/>
            </a:r>
            <a:endParaRPr/>
          </a:p>
        </p:txBody>
      </p:sp>
      <p:sp>
        <p:nvSpPr>
          <p:cNvPr id="174" name="Google Shape;174;p9"/>
          <p:cNvSpPr txBox="1"/>
          <p:nvPr/>
        </p:nvSpPr>
        <p:spPr>
          <a:xfrm>
            <a:off x="8740375" y="2102525"/>
            <a:ext cx="2994300" cy="400200"/>
          </a:xfrm>
          <a:prstGeom prst="rect">
            <a:avLst/>
          </a:prstGeom>
          <a:solidFill>
            <a:srgbClr val="CFE2F3"/>
          </a:solidFill>
          <a:ln cap="flat" cmpd="sng" w="9525">
            <a:solidFill>
              <a:srgbClr val="FBE4D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Function during the process</a:t>
            </a:r>
            <a:endParaRPr/>
          </a:p>
        </p:txBody>
      </p:sp>
      <p:sp>
        <p:nvSpPr>
          <p:cNvPr id="175" name="Google Shape;175;p9"/>
          <p:cNvSpPr txBox="1"/>
          <p:nvPr/>
        </p:nvSpPr>
        <p:spPr>
          <a:xfrm>
            <a:off x="8850450" y="2917125"/>
            <a:ext cx="2631000" cy="400200"/>
          </a:xfrm>
          <a:prstGeom prst="rect">
            <a:avLst/>
          </a:prstGeom>
          <a:solidFill>
            <a:srgbClr val="C2A0D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Results of the models</a:t>
            </a:r>
            <a:endParaRPr/>
          </a:p>
        </p:txBody>
      </p:sp>
    </p:spTree>
  </p:cSld>
  <p:clrMapOvr>
    <a:masterClrMapping/>
  </p:clrMapOvr>
  <p:transition spd="slow" p14:dur="1500">
    <p:random/>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2021-05-22T11:37:30Z</dcterms:created>
  <dc:creator>BMI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2052-2.3.2.3823</vt:lpwstr>
  </property>
  <property fmtid="{D5CDD505-2E9C-101B-9397-08002B2CF9AE}" pid="3" name="KSOTemplateUUID">
    <vt:lpwstr>v1.0_mb_oJda0plwjk2EiiKaWs6TwQ==</vt:lpwstr>
  </property>
</Properties>
</file>