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Chiv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7.xml"/><Relationship Id="rId22" Type="http://schemas.openxmlformats.org/officeDocument/2006/relationships/font" Target="fonts/Chivo-bold.fntdata"/><Relationship Id="rId10" Type="http://schemas.openxmlformats.org/officeDocument/2006/relationships/slide" Target="slides/slide6.xml"/><Relationship Id="rId21" Type="http://schemas.openxmlformats.org/officeDocument/2006/relationships/font" Target="fonts/Chivo-regular.fntdata"/><Relationship Id="rId13" Type="http://schemas.openxmlformats.org/officeDocument/2006/relationships/slide" Target="slides/slide9.xml"/><Relationship Id="rId24" Type="http://schemas.openxmlformats.org/officeDocument/2006/relationships/font" Target="fonts/Chivo-boldItalic.fntdata"/><Relationship Id="rId12" Type="http://schemas.openxmlformats.org/officeDocument/2006/relationships/slide" Target="slides/slide8.xml"/><Relationship Id="rId23" Type="http://schemas.openxmlformats.org/officeDocument/2006/relationships/font" Target="fonts/Chiv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6c62c9aba_1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6c62c9aba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6c62c9aba_1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6c62c9aba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cc2fa6589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cc2fa658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eigenvalue </a:t>
            </a:r>
            <a:r>
              <a:rPr lang="en"/>
              <a:t>accounts</a:t>
            </a:r>
            <a:r>
              <a:rPr lang="en"/>
              <a:t> for the market </a:t>
            </a:r>
            <a:r>
              <a:rPr lang="en"/>
              <a:t>variation</a:t>
            </a:r>
            <a:r>
              <a:rPr lang="en"/>
              <a:t>, which influences all stocks in the market.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total 70 stocks could explain 70% of the variation, thus we reduce the variable number from 504 to 70 and keep 70% information 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6c62c9aba_1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6c62c9ab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6c62c9aba_1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6c62c9aba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6c62c9aba_1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6c62c9aba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left side is more stable and the right side soared from 2017 to 2018 and fluctuates a lot recently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Thus， but real esate to lower risk and get less return。 With information </a:t>
            </a:r>
            <a:r>
              <a:rPr lang="en"/>
              <a:t>technology</a:t>
            </a:r>
            <a:r>
              <a:rPr lang="en"/>
              <a:t> and communication services to get higher return but with ｈｉｇｈ risk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rect b="b" l="l" r="r" t="t"/>
              <a:pathLst>
                <a:path extrusionOk="0" h="635496" w="2856819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rect b="b" l="l" r="r" t="t"/>
              <a:pathLst>
                <a:path extrusionOk="0" h="385464" w="642784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rect b="b" l="l" r="r" t="t"/>
              <a:pathLst>
                <a:path extrusionOk="0" h="314027" w="1781048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rect b="b" l="l" r="r" t="t"/>
              <a:pathLst>
                <a:path extrusionOk="0" h="455414" w="104006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rect b="b" l="l" r="r" t="t"/>
              <a:pathLst>
                <a:path extrusionOk="0" h="461367" w="1077258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rect b="b" l="l" r="r" t="t"/>
              <a:pathLst>
                <a:path extrusionOk="0" h="324445" w="299073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rect b="b" l="l" r="r" t="t"/>
              <a:pathLst>
                <a:path extrusionOk="0" h="370582" w="557972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rect b="b" l="l" r="r" t="t"/>
              <a:pathLst>
                <a:path extrusionOk="0" h="305097" w="19343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/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rect b="b" l="l" r="r" t="t"/>
              <a:pathLst>
                <a:path extrusionOk="0" h="506015" w="2856819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rect b="b" l="l" r="r" t="t"/>
              <a:pathLst>
                <a:path extrusionOk="0" h="253007" w="1434361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rect b="b" l="l" r="r" t="t"/>
              <a:pathLst>
                <a:path extrusionOk="0" h="342304" w="989471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rect b="b" l="l" r="r" t="t"/>
              <a:pathLst>
                <a:path extrusionOk="0" h="218777" w="288657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rect b="b" l="l" r="r" t="t"/>
              <a:pathLst>
                <a:path extrusionOk="0" h="254496" w="493991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rect b="b" l="l" r="r" t="t"/>
              <a:pathLst>
                <a:path extrusionOk="0" h="193476" w="144328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rect b="b" l="l" r="r" t="t"/>
              <a:pathLst>
                <a:path extrusionOk="0" h="334863" w="949297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rect b="b" l="l" r="r" t="t"/>
              <a:pathLst>
                <a:path extrusionOk="0" h="278308" w="629392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rect b="b" l="l" r="r" t="t"/>
              <a:pathLst>
                <a:path extrusionOk="0" h="297656" w="735035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rect b="b" l="l" r="r" t="t"/>
              <a:pathLst>
                <a:path extrusionOk="0" h="250031" w="470184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rect b="b" l="l" r="r" t="t"/>
              <a:pathLst>
                <a:path extrusionOk="0" h="1055191" w="2856819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rect b="b" l="l" r="r" t="t"/>
              <a:pathLst>
                <a:path extrusionOk="0" h="250031" w="471672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rect b="b" l="l" r="r" t="t"/>
              <a:pathLst>
                <a:path extrusionOk="0" h="349746" w="1029645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rect b="b" l="l" r="r" t="t"/>
              <a:pathLst>
                <a:path extrusionOk="0" h="319980" w="868949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rect b="b" l="l" r="r" t="t"/>
              <a:pathLst>
                <a:path extrusionOk="0" h="209847" w="23658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rect b="b" l="l" r="r" t="t"/>
              <a:pathLst>
                <a:path extrusionOk="0" h="324445" w="886804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rect b="b" l="l" r="r" t="t"/>
              <a:pathLst>
                <a:path extrusionOk="0" h="284261" w="660639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rect b="b" l="l" r="r" t="t"/>
              <a:pathLst>
                <a:path extrusionOk="0" h="253007" w="1438825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b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1" name="Google Shape;81;p7"/>
          <p:cNvSpPr txBox="1"/>
          <p:nvPr>
            <p:ph idx="2" type="body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3" name="Google Shape;93;p8"/>
          <p:cNvSpPr txBox="1"/>
          <p:nvPr>
            <p:ph idx="2" type="body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4" name="Google Shape;94;p8"/>
          <p:cNvSpPr txBox="1"/>
          <p:nvPr>
            <p:ph idx="3" type="body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rect b="b" l="l" r="r" t="t"/>
              <a:pathLst>
                <a:path extrusionOk="0" h="1439167" w="2856819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rect b="b" l="l" r="r" t="t"/>
              <a:pathLst>
                <a:path extrusionOk="0" h="211335" w="249971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rect b="b" l="l" r="r" t="t"/>
              <a:pathLst>
                <a:path extrusionOk="0" h="272355" w="592194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rect b="b" l="l" r="r" t="t"/>
              <a:pathLst>
                <a:path extrusionOk="0" h="235148" w="383885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rect b="b" l="l" r="r" t="t"/>
              <a:pathLst>
                <a:path extrusionOk="0" h="315515" w="837702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rect b="b" l="l" r="r" t="t"/>
              <a:pathLst>
                <a:path extrusionOk="0" h="1607343" w="2856819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rect b="b" l="l" r="r" t="t"/>
              <a:pathLst>
                <a:path extrusionOk="0" h="223242" w="319904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rect b="b" l="l" r="r" t="t"/>
              <a:pathLst>
                <a:path extrusionOk="0" h="242589" w="1380795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rect b="b" l="l" r="r" t="t"/>
              <a:pathLst>
                <a:path extrusionOk="0" h="202406" w="202358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rect b="b" l="l" r="r" t="t"/>
              <a:pathLst>
                <a:path extrusionOk="0" h="211335" w="1203732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/>
          <p:nvPr>
            <p:ph idx="1" type="body"/>
          </p:nvPr>
        </p:nvSpPr>
        <p:spPr>
          <a:xfrm>
            <a:off x="457200" y="1844275"/>
            <a:ext cx="2190000" cy="2709300"/>
          </a:xfrm>
          <a:prstGeom prst="rect">
            <a:avLst/>
          </a:prstGeom>
        </p:spPr>
        <p:txBody>
          <a:bodyPr anchorCtr="0" anchor="t" bIns="0" lIns="0" spcFirstLastPara="1" rIns="0" wrap="square" tIns="0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gradFill>
          <a:gsLst>
            <a:gs pos="0">
              <a:srgbClr val="2CA388"/>
            </a:gs>
            <a:gs pos="100000">
              <a:srgbClr val="A6D683"/>
            </a:gs>
          </a:gsLst>
          <a:lin ang="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0" lIns="0" spcFirstLastPara="1" rIns="0" wrap="square" tIns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oboto Slab"/>
              <a:buNone/>
              <a:defRPr b="1" sz="32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/>
          <a:lstStyle>
            <a:lvl1pPr indent="-3810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6D683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B3C2"/>
              </a:buClr>
              <a:buSzPts val="2400"/>
              <a:buFont typeface="Chivo"/>
              <a:buChar char="▰"/>
              <a:defRPr sz="24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rgbClr val="9EB3C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ctrTitle"/>
          </p:nvPr>
        </p:nvSpPr>
        <p:spPr>
          <a:xfrm>
            <a:off x="305525" y="275275"/>
            <a:ext cx="8602500" cy="3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the stocks in S&amp;P 500 Index by PCA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669 Final Project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Ying Zhang 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30" name="Google Shape;230;p22"/>
          <p:cNvSpPr txBox="1"/>
          <p:nvPr>
            <p:ph idx="4294967295" type="title"/>
          </p:nvPr>
        </p:nvSpPr>
        <p:spPr>
          <a:xfrm>
            <a:off x="0" y="0"/>
            <a:ext cx="5486400" cy="130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３</a:t>
            </a:r>
            <a:r>
              <a:rPr lang="en"/>
              <a:t>rd Principal Component</a:t>
            </a:r>
            <a:endParaRPr/>
          </a:p>
        </p:txBody>
      </p:sp>
      <p:pic>
        <p:nvPicPr>
          <p:cNvPr id="231" name="Google Shape;2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850" y="994450"/>
            <a:ext cx="5486400" cy="405733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2"/>
          <p:cNvSpPr txBox="1"/>
          <p:nvPr/>
        </p:nvSpPr>
        <p:spPr>
          <a:xfrm>
            <a:off x="192525" y="1300675"/>
            <a:ext cx="3036900" cy="3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  <a:latin typeface="Chivo"/>
                <a:ea typeface="Chivo"/>
                <a:cs typeface="Chivo"/>
                <a:sym typeface="Chivo"/>
              </a:rPr>
              <a:t>Left upper corner:</a:t>
            </a:r>
            <a:endParaRPr b="1" sz="1800">
              <a:solidFill>
                <a:srgbClr val="1155CC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  <a:latin typeface="Chivo"/>
                <a:ea typeface="Chivo"/>
                <a:cs typeface="Chivo"/>
                <a:sym typeface="Chivo"/>
              </a:rPr>
              <a:t>	</a:t>
            </a:r>
            <a:r>
              <a:rPr b="1" lang="en" sz="1800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energy </a:t>
            </a:r>
            <a:endParaRPr b="1" sz="1800">
              <a:solidFill>
                <a:srgbClr val="1155CC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  <a:latin typeface="Roboto Slab"/>
                <a:ea typeface="Roboto Slab"/>
                <a:cs typeface="Roboto Slab"/>
                <a:sym typeface="Roboto Slab"/>
              </a:rPr>
              <a:t>materials</a:t>
            </a:r>
            <a:endParaRPr b="1" sz="1800">
              <a:solidFill>
                <a:srgbClr val="1155CC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  <a:latin typeface="Chivo"/>
                <a:ea typeface="Chivo"/>
                <a:cs typeface="Chivo"/>
                <a:sym typeface="Chivo"/>
              </a:rPr>
              <a:t>right lower corner:</a:t>
            </a:r>
            <a:endParaRPr b="1" sz="1800">
              <a:solidFill>
                <a:srgbClr val="741B47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and Airlines</a:t>
            </a:r>
            <a:endParaRPr b="1" sz="1800">
              <a:solidFill>
                <a:srgbClr val="741B47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3825325" y="1197425"/>
            <a:ext cx="650400" cy="1170900"/>
          </a:xfrm>
          <a:prstGeom prst="ellipse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8361675" y="3070925"/>
            <a:ext cx="403800" cy="8982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40" name="Google Shape;240;p23"/>
          <p:cNvSpPr txBox="1"/>
          <p:nvPr>
            <p:ph idx="4294967295" type="title"/>
          </p:nvPr>
        </p:nvSpPr>
        <p:spPr>
          <a:xfrm>
            <a:off x="0" y="0"/>
            <a:ext cx="5486400" cy="130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３rd Principal Component</a:t>
            </a:r>
            <a:endParaRPr/>
          </a:p>
        </p:txBody>
      </p:sp>
      <p:pic>
        <p:nvPicPr>
          <p:cNvPr id="241" name="Google Shape;2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5875" y="1346300"/>
            <a:ext cx="4766875" cy="368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425" y="1346300"/>
            <a:ext cx="4945399" cy="377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48" name="Google Shape;248;p24"/>
          <p:cNvSpPr txBox="1"/>
          <p:nvPr>
            <p:ph idx="4294967295" type="title"/>
          </p:nvPr>
        </p:nvSpPr>
        <p:spPr>
          <a:xfrm>
            <a:off x="0" y="0"/>
            <a:ext cx="5486400" cy="130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３rd Principal Component</a:t>
            </a:r>
            <a:endParaRPr/>
          </a:p>
        </p:txBody>
      </p:sp>
      <p:pic>
        <p:nvPicPr>
          <p:cNvPr id="249" name="Google Shape;2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4675" y="1735549"/>
            <a:ext cx="4481075" cy="34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6400" y="1735550"/>
            <a:ext cx="4637462" cy="34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4"/>
          <p:cNvSpPr txBox="1"/>
          <p:nvPr/>
        </p:nvSpPr>
        <p:spPr>
          <a:xfrm>
            <a:off x="5357175" y="191450"/>
            <a:ext cx="3542100" cy="13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❖"/>
            </a:pPr>
            <a:r>
              <a:rPr b="1" lang="en">
                <a:latin typeface="Chivo"/>
                <a:ea typeface="Chivo"/>
                <a:cs typeface="Chivo"/>
                <a:sym typeface="Chivo"/>
              </a:rPr>
              <a:t>The Airlines and </a:t>
            </a:r>
            <a:r>
              <a:rPr b="1" lang="en">
                <a:latin typeface="Chivo"/>
                <a:ea typeface="Chivo"/>
                <a:cs typeface="Chivo"/>
                <a:sym typeface="Chivo"/>
              </a:rPr>
              <a:t>pharmaceutical companies increased more</a:t>
            </a:r>
            <a:endParaRPr b="1">
              <a:latin typeface="Chivo"/>
              <a:ea typeface="Chivo"/>
              <a:cs typeface="Chivo"/>
              <a:sym typeface="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hivo"/>
              <a:ea typeface="Chivo"/>
              <a:cs typeface="Chivo"/>
              <a:sym typeface="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❖"/>
            </a:pPr>
            <a:r>
              <a:rPr b="1" lang="en">
                <a:latin typeface="Chivo"/>
                <a:ea typeface="Chivo"/>
                <a:cs typeface="Chivo"/>
                <a:sym typeface="Chivo"/>
              </a:rPr>
              <a:t>Change in opposite direction</a:t>
            </a:r>
            <a:endParaRPr b="1">
              <a:latin typeface="Chivo"/>
              <a:ea typeface="Chivo"/>
              <a:cs typeface="Chivo"/>
              <a:sym typeface="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title"/>
          </p:nvPr>
        </p:nvSpPr>
        <p:spPr>
          <a:xfrm>
            <a:off x="195175" y="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Limitation</a:t>
            </a:r>
            <a:endParaRPr/>
          </a:p>
        </p:txBody>
      </p:sp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349550" y="1909300"/>
            <a:ext cx="83373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Roboto Slab"/>
              <a:buChar char="▰"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PCA could separate stocks by similarity variation between sectors </a:t>
            </a:r>
            <a:endParaRPr>
              <a:solidFill>
                <a:srgbClr val="2CA38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CA38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Slab"/>
              <a:buChar char="▰"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Lack of knowledge in finance to fully explain results</a:t>
            </a:r>
            <a:endParaRPr>
              <a:solidFill>
                <a:srgbClr val="2CA38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8" name="Google Shape;258;p2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25"/>
          <p:cNvSpPr txBox="1"/>
          <p:nvPr/>
        </p:nvSpPr>
        <p:spPr>
          <a:xfrm>
            <a:off x="6302725" y="26496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👍</a:t>
            </a:r>
            <a:endParaRPr/>
          </a:p>
        </p:txBody>
      </p:sp>
      <p:sp>
        <p:nvSpPr>
          <p:cNvPr id="260" name="Google Shape;260;p25"/>
          <p:cNvSpPr txBox="1"/>
          <p:nvPr/>
        </p:nvSpPr>
        <p:spPr>
          <a:xfrm>
            <a:off x="8348450" y="3730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📖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lin ang="5400012" scaled="0"/>
        </a:gra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66" name="Google Shape;266;p26"/>
          <p:cNvSpPr txBox="1"/>
          <p:nvPr>
            <p:ph idx="1" type="body"/>
          </p:nvPr>
        </p:nvSpPr>
        <p:spPr>
          <a:xfrm>
            <a:off x="6021250" y="2815050"/>
            <a:ext cx="2743200" cy="21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 b="1"/>
          </a:p>
        </p:txBody>
      </p:sp>
      <p:sp>
        <p:nvSpPr>
          <p:cNvPr id="267" name="Google Shape;267;p2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ctrTitle"/>
          </p:nvPr>
        </p:nvSpPr>
        <p:spPr>
          <a:xfrm>
            <a:off x="483950" y="81150"/>
            <a:ext cx="54864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AutoNum type="arabicPeriod"/>
            </a:pPr>
            <a:r>
              <a:rPr lang="en"/>
              <a:t>Download Data</a:t>
            </a:r>
            <a:endParaRPr/>
          </a:p>
        </p:txBody>
      </p:sp>
      <p:sp>
        <p:nvSpPr>
          <p:cNvPr id="146" name="Google Shape;146;p14"/>
          <p:cNvSpPr txBox="1"/>
          <p:nvPr>
            <p:ph idx="1" type="subTitle"/>
          </p:nvPr>
        </p:nvSpPr>
        <p:spPr>
          <a:xfrm>
            <a:off x="123775" y="796475"/>
            <a:ext cx="8196900" cy="37431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pandas_datareader 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pdr.get_data_yahoo(stock_name, start="2009-03-30", end="2019-04-15")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Benefit: </a:t>
            </a:r>
            <a:endParaRPr b="1">
              <a:solidFill>
                <a:srgbClr val="FF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data directly 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Yahoo Finance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3600">
                <a:solidFill>
                  <a:srgbClr val="FF0000"/>
                </a:solidFill>
              </a:rPr>
              <a:t>FAST!!!</a:t>
            </a:r>
            <a:endParaRPr sz="3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626" y="2351700"/>
            <a:ext cx="3992100" cy="26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S&amp;P 500 Index </a:t>
            </a:r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149775" y="2088550"/>
            <a:ext cx="5486400" cy="27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Percentage of Industrials, Information Technology, Financials, Consumer Discretionary and Health Care &gt;10%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Total 504 stocks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550" y="1337575"/>
            <a:ext cx="3978625" cy="36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idx="4294967295" type="ctrTitle"/>
          </p:nvPr>
        </p:nvSpPr>
        <p:spPr>
          <a:xfrm>
            <a:off x="595500" y="1197650"/>
            <a:ext cx="5896500" cy="177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PCA part</a:t>
            </a:r>
            <a:endParaRPr sz="7200"/>
          </a:p>
        </p:txBody>
      </p:sp>
      <p:sp>
        <p:nvSpPr>
          <p:cNvPr id="161" name="Google Shape;161;p16"/>
          <p:cNvSpPr/>
          <p:nvPr/>
        </p:nvSpPr>
        <p:spPr>
          <a:xfrm>
            <a:off x="7570680" y="2247629"/>
            <a:ext cx="283836" cy="2710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16"/>
          <p:cNvGrpSpPr/>
          <p:nvPr/>
        </p:nvGrpSpPr>
        <p:grpSpPr>
          <a:xfrm>
            <a:off x="7218453" y="725678"/>
            <a:ext cx="1216091" cy="1216410"/>
            <a:chOff x="6654650" y="3665275"/>
            <a:chExt cx="409100" cy="409125"/>
          </a:xfrm>
        </p:grpSpPr>
        <p:sp>
          <p:nvSpPr>
            <p:cNvPr id="163" name="Google Shape;163;p16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16"/>
          <p:cNvGrpSpPr/>
          <p:nvPr/>
        </p:nvGrpSpPr>
        <p:grpSpPr>
          <a:xfrm rot="1056970">
            <a:off x="6046093" y="1682069"/>
            <a:ext cx="803433" cy="803550"/>
            <a:chOff x="570875" y="4322250"/>
            <a:chExt cx="443300" cy="443325"/>
          </a:xfrm>
        </p:grpSpPr>
        <p:sp>
          <p:nvSpPr>
            <p:cNvPr id="166" name="Google Shape;166;p16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8575" rotWithShape="0" algn="bl" dir="5400000" dist="9525">
                <a:srgbClr val="00001A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16"/>
          <p:cNvSpPr/>
          <p:nvPr/>
        </p:nvSpPr>
        <p:spPr>
          <a:xfrm rot="2466685">
            <a:off x="6136548" y="961352"/>
            <a:ext cx="394362" cy="37655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 rot="-1609489">
            <a:off x="6713312" y="1198287"/>
            <a:ext cx="283826" cy="2710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 rot="2926195">
            <a:off x="8434174" y="1412981"/>
            <a:ext cx="212540" cy="20294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 rot="-1609101">
            <a:off x="7513412" y="329101"/>
            <a:ext cx="191497" cy="18284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8575" rotWithShape="0" algn="bl" dir="5400000" dist="9525">
              <a:srgbClr val="00001A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idx="1" type="body"/>
          </p:nvPr>
        </p:nvSpPr>
        <p:spPr>
          <a:xfrm>
            <a:off x="4374850" y="0"/>
            <a:ext cx="3931800" cy="19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 txBox="1"/>
          <p:nvPr>
            <p:ph type="title"/>
          </p:nvPr>
        </p:nvSpPr>
        <p:spPr>
          <a:xfrm>
            <a:off x="137538" y="-246450"/>
            <a:ext cx="3110100" cy="181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Eigenvalues </a:t>
            </a:r>
            <a:endParaRPr sz="3600"/>
          </a:p>
        </p:txBody>
      </p:sp>
      <p:sp>
        <p:nvSpPr>
          <p:cNvPr id="181" name="Google Shape;181;p17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025" y="1719250"/>
            <a:ext cx="4642500" cy="34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50" y="2856300"/>
            <a:ext cx="3448425" cy="20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7"/>
          <p:cNvSpPr txBox="1"/>
          <p:nvPr/>
        </p:nvSpPr>
        <p:spPr>
          <a:xfrm>
            <a:off x="948950" y="1567950"/>
            <a:ext cx="30117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06666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06666"/>
                </a:solidFill>
                <a:latin typeface="Chivo"/>
                <a:ea typeface="Chivo"/>
                <a:cs typeface="Chivo"/>
                <a:sym typeface="Chivo"/>
              </a:rPr>
              <a:t>The first eigenvalue really explains most </a:t>
            </a:r>
            <a:r>
              <a:rPr b="1" lang="en" sz="1800">
                <a:solidFill>
                  <a:srgbClr val="E06666"/>
                </a:solidFill>
                <a:latin typeface="Chivo"/>
                <a:ea typeface="Chivo"/>
                <a:cs typeface="Chivo"/>
                <a:sym typeface="Chivo"/>
              </a:rPr>
              <a:t>variation</a:t>
            </a:r>
            <a:r>
              <a:rPr b="1" lang="en" sz="1800">
                <a:solidFill>
                  <a:srgbClr val="E06666"/>
                </a:solidFill>
                <a:latin typeface="Chivo"/>
                <a:ea typeface="Chivo"/>
                <a:cs typeface="Chivo"/>
                <a:sym typeface="Chivo"/>
              </a:rPr>
              <a:t>.</a:t>
            </a:r>
            <a:endParaRPr b="1" sz="1800">
              <a:solidFill>
                <a:srgbClr val="E06666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idx="4294967295" type="title"/>
          </p:nvPr>
        </p:nvSpPr>
        <p:spPr>
          <a:xfrm>
            <a:off x="0" y="0"/>
            <a:ext cx="5486400" cy="130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Principal Component</a:t>
            </a:r>
            <a:endParaRPr/>
          </a:p>
        </p:txBody>
      </p:sp>
      <p:sp>
        <p:nvSpPr>
          <p:cNvPr id="190" name="Google Shape;190;p18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EB3C2"/>
                </a:solidFill>
              </a:rPr>
              <a:t>‹#›</a:t>
            </a:fld>
            <a:endParaRPr>
              <a:solidFill>
                <a:srgbClr val="9EB3C2"/>
              </a:solidFill>
            </a:endParaRPr>
          </a:p>
        </p:txBody>
      </p:sp>
      <p:pic>
        <p:nvPicPr>
          <p:cNvPr id="191" name="Google Shape;1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425" y="1225125"/>
            <a:ext cx="5054410" cy="35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8"/>
          <p:cNvSpPr txBox="1"/>
          <p:nvPr/>
        </p:nvSpPr>
        <p:spPr>
          <a:xfrm>
            <a:off x="0" y="1829100"/>
            <a:ext cx="4290900" cy="29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Chivo"/>
                <a:ea typeface="Chivo"/>
                <a:cs typeface="Chivo"/>
                <a:sym typeface="Chivo"/>
              </a:rPr>
              <a:t>							   </a:t>
            </a:r>
            <a:endParaRPr b="1" sz="1800">
              <a:solidFill>
                <a:srgbClr val="3C78D8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Chivo"/>
                <a:ea typeface="Chivo"/>
                <a:cs typeface="Chivo"/>
                <a:sym typeface="Chivo"/>
              </a:rPr>
              <a:t>   All positive coefficients</a:t>
            </a:r>
            <a:endParaRPr b="1" sz="1800">
              <a:solidFill>
                <a:srgbClr val="3C78D8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C78D8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C78D8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Chivo"/>
                <a:ea typeface="Chivo"/>
                <a:cs typeface="Chivo"/>
                <a:sym typeface="Chivo"/>
              </a:rPr>
              <a:t>	   Symmetric distribution</a:t>
            </a:r>
            <a:endParaRPr b="1" sz="1800">
              <a:solidFill>
                <a:srgbClr val="3C78D8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C78D8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C78D8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Chivo"/>
                <a:ea typeface="Chivo"/>
                <a:cs typeface="Chivo"/>
                <a:sym typeface="Chivo"/>
              </a:rPr>
              <a:t>   Stands for the market effect</a:t>
            </a:r>
            <a:endParaRPr b="1" sz="1800">
              <a:solidFill>
                <a:srgbClr val="3C78D8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Chivo"/>
                <a:ea typeface="Chivo"/>
                <a:cs typeface="Chivo"/>
                <a:sym typeface="Chivo"/>
              </a:rPr>
              <a:t>96.6% correlation with S&amp;p 500 Index</a:t>
            </a:r>
            <a:endParaRPr b="1" sz="1800">
              <a:solidFill>
                <a:srgbClr val="3C78D8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137525" y="2159175"/>
            <a:ext cx="398700" cy="3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137525" y="3017875"/>
            <a:ext cx="398700" cy="3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137525" y="3845988"/>
            <a:ext cx="398700" cy="33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idx="4294967295" type="title"/>
          </p:nvPr>
        </p:nvSpPr>
        <p:spPr>
          <a:xfrm>
            <a:off x="0" y="0"/>
            <a:ext cx="5486400" cy="130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</a:t>
            </a:r>
            <a:r>
              <a:rPr lang="en"/>
              <a:t> Principal Component</a:t>
            </a:r>
            <a:endParaRPr/>
          </a:p>
        </p:txBody>
      </p:sp>
      <p:sp>
        <p:nvSpPr>
          <p:cNvPr id="201" name="Google Shape;201;p19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EB3C2"/>
                </a:solidFill>
              </a:rPr>
              <a:t>‹#›</a:t>
            </a:fld>
            <a:endParaRPr>
              <a:solidFill>
                <a:srgbClr val="9EB3C2"/>
              </a:solidFill>
            </a:endParaRPr>
          </a:p>
        </p:txBody>
      </p:sp>
      <p:pic>
        <p:nvPicPr>
          <p:cNvPr id="202" name="Google Shape;2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875" y="1023750"/>
            <a:ext cx="5643949" cy="39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9"/>
          <p:cNvSpPr txBox="1"/>
          <p:nvPr/>
        </p:nvSpPr>
        <p:spPr>
          <a:xfrm>
            <a:off x="192525" y="1774100"/>
            <a:ext cx="3036900" cy="3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Chivo"/>
                <a:ea typeface="Chivo"/>
                <a:cs typeface="Chivo"/>
                <a:sym typeface="Chivo"/>
              </a:rPr>
              <a:t>Left upper corner:</a:t>
            </a:r>
            <a:endParaRPr b="1" sz="1800">
              <a:solidFill>
                <a:schemeClr val="accent6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Chivo"/>
                <a:ea typeface="Chivo"/>
                <a:cs typeface="Chivo"/>
                <a:sym typeface="Chivo"/>
              </a:rPr>
              <a:t>	</a:t>
            </a:r>
            <a:r>
              <a:rPr b="1"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real estate </a:t>
            </a:r>
            <a:endParaRPr b="1" sz="18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finance</a:t>
            </a:r>
            <a:endParaRPr b="1" sz="1800">
              <a:solidFill>
                <a:schemeClr val="accent6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Chivo"/>
                <a:ea typeface="Chivo"/>
                <a:cs typeface="Chivo"/>
                <a:sym typeface="Chivo"/>
              </a:rPr>
              <a:t>right lower corner:</a:t>
            </a:r>
            <a:endParaRPr b="1" sz="1800">
              <a:solidFill>
                <a:schemeClr val="accent3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technology communication services</a:t>
            </a:r>
            <a:endParaRPr b="1" sz="1800">
              <a:solidFill>
                <a:srgbClr val="38761D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3823250" y="1210225"/>
            <a:ext cx="1045200" cy="1141500"/>
          </a:xfrm>
          <a:prstGeom prst="ellipse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7775625" y="2912725"/>
            <a:ext cx="1045200" cy="11415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idx="4294967295" type="title"/>
          </p:nvPr>
        </p:nvSpPr>
        <p:spPr>
          <a:xfrm>
            <a:off x="0" y="0"/>
            <a:ext cx="5486400" cy="130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Principal Component</a:t>
            </a:r>
            <a:endParaRPr/>
          </a:p>
        </p:txBody>
      </p:sp>
      <p:sp>
        <p:nvSpPr>
          <p:cNvPr id="211" name="Google Shape;211;p20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EB3C2"/>
                </a:solidFill>
              </a:rPr>
              <a:t>‹#›</a:t>
            </a:fld>
            <a:endParaRPr>
              <a:solidFill>
                <a:srgbClr val="9EB3C2"/>
              </a:solidFill>
            </a:endParaRPr>
          </a:p>
        </p:txBody>
      </p:sp>
      <p:pic>
        <p:nvPicPr>
          <p:cNvPr id="212" name="Google Shape;2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3700" y="1611300"/>
            <a:ext cx="4928450" cy="353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100" y="1611300"/>
            <a:ext cx="4828202" cy="35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idx="4294967295" type="title"/>
          </p:nvPr>
        </p:nvSpPr>
        <p:spPr>
          <a:xfrm>
            <a:off x="0" y="0"/>
            <a:ext cx="5486400" cy="130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2rd Principal Component</a:t>
            </a:r>
            <a:endParaRPr/>
          </a:p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9EB3C2"/>
                </a:solidFill>
              </a:rPr>
              <a:t>‹#›</a:t>
            </a:fld>
            <a:endParaRPr>
              <a:solidFill>
                <a:srgbClr val="9EB3C2"/>
              </a:solidFill>
            </a:endParaRPr>
          </a:p>
        </p:txBody>
      </p:sp>
      <p:pic>
        <p:nvPicPr>
          <p:cNvPr id="220" name="Google Shape;2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2673" y="1641500"/>
            <a:ext cx="4894698" cy="37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6675" y="1641500"/>
            <a:ext cx="4657326" cy="330871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 txBox="1"/>
          <p:nvPr/>
        </p:nvSpPr>
        <p:spPr>
          <a:xfrm>
            <a:off x="5225525" y="609250"/>
            <a:ext cx="34329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●"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Range is different</a:t>
            </a:r>
            <a:endParaRPr>
              <a:latin typeface="Chivo"/>
              <a:ea typeface="Chivo"/>
              <a:cs typeface="Chivo"/>
              <a:sym typeface="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●"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Trend of right side is higher</a:t>
            </a:r>
            <a:endParaRPr>
              <a:latin typeface="Chivo"/>
              <a:ea typeface="Chivo"/>
              <a:cs typeface="Chivo"/>
              <a:sym typeface="Chiv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hivo"/>
              <a:buChar char="●"/>
            </a:pPr>
            <a:r>
              <a:rPr b="1" lang="en">
                <a:solidFill>
                  <a:srgbClr val="FF0000"/>
                </a:solidFill>
                <a:latin typeface="Chivo"/>
                <a:ea typeface="Chivo"/>
                <a:cs typeface="Chivo"/>
                <a:sym typeface="Chivo"/>
              </a:rPr>
              <a:t>Buying Netflix is a good deal</a:t>
            </a:r>
            <a:endParaRPr b="1">
              <a:solidFill>
                <a:srgbClr val="FF0000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7501750" y="20096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😉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morri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