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  <p:sldMasterId id="2147483741" r:id="rId3"/>
  </p:sldMasterIdLst>
  <p:notesMasterIdLst>
    <p:notesMasterId r:id="rId21"/>
  </p:notesMasterIdLst>
  <p:sldIdLst>
    <p:sldId id="256" r:id="rId4"/>
    <p:sldId id="257" r:id="rId5"/>
    <p:sldId id="289" r:id="rId6"/>
    <p:sldId id="287" r:id="rId7"/>
    <p:sldId id="281" r:id="rId8"/>
    <p:sldId id="259" r:id="rId9"/>
    <p:sldId id="277" r:id="rId10"/>
    <p:sldId id="258" r:id="rId11"/>
    <p:sldId id="274" r:id="rId12"/>
    <p:sldId id="262" r:id="rId13"/>
    <p:sldId id="263" r:id="rId14"/>
    <p:sldId id="288" r:id="rId15"/>
    <p:sldId id="266" r:id="rId16"/>
    <p:sldId id="265" r:id="rId17"/>
    <p:sldId id="270" r:id="rId18"/>
    <p:sldId id="269" r:id="rId19"/>
    <p:sldId id="268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22A"/>
    <a:srgbClr val="003399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129" autoAdjust="0"/>
    <p:restoredTop sz="94660"/>
  </p:normalViewPr>
  <p:slideViewPr>
    <p:cSldViewPr>
      <p:cViewPr varScale="1">
        <p:scale>
          <a:sx n="64" d="100"/>
          <a:sy n="64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C5EB4B-CB8B-4CC4-902A-5D52B89B129E}" type="datetimeFigureOut">
              <a:rPr lang="uk-UA"/>
              <a:pPr>
                <a:defRPr/>
              </a:pPr>
              <a:t>15.05.2018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uk-UA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73263F-FCF8-4245-8BEA-658E74C8A80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dirty="0" smtClean="0"/>
          </a:p>
        </p:txBody>
      </p:sp>
      <p:sp>
        <p:nvSpPr>
          <p:cNvPr id="25603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F494FE0-82DF-4871-ACD8-C20E268629C1}" type="slidenum">
              <a:rPr lang="uk-UA" sz="1200">
                <a:latin typeface="+mn-lt"/>
              </a:rPr>
              <a:pPr algn="r">
                <a:defRPr/>
              </a:pPr>
              <a:t>12</a:t>
            </a:fld>
            <a:endParaRPr lang="uk-UA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4BB59B-505C-4546-8611-451EC674625A}" type="slidenum">
              <a:rPr lang="uk-U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uk-UA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C2706-7EEA-4070-987E-DFB7895692B8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7C5-EA59-4CF6-8079-05EE23DF14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993E9-05BE-4919-9BEF-AF911070F58F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3578-66B1-492B-A540-A7F9F90064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3FD8-AD7F-4281-AAF9-8056043BF374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A34A6-3476-442B-B736-A8029CA67B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200CA-1E6A-49A1-AE6D-F43DB6B5DB0D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CE349-8129-4C0C-A74E-A020B3636F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BE7A-816D-4BD9-A739-377074F32E5D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43DAD-470F-4F66-A684-994D7BAE3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22E19-7913-4D54-AF22-8792AFC862A9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579CA-9B2F-44A9-8A6D-68428C6484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0973B-7E7E-4A56-95AE-5AB9B303AC14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63438-1837-47C2-A372-E0CD50B14F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98FAF-CBE2-4FD2-AFA0-40B3C9D26FBD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169A-ECAA-496C-92BC-E395C071A3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C3F16-8C40-4DEF-AA24-E8A07B0551B4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989BA-F8BD-47E2-8CEA-87B8259F33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E7FC3-6890-4F10-B60C-D976C5E7EB55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F695-CA65-4D1D-9BCB-0096FA7928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43BF5-CD58-4950-AD6F-58A2EC2015D8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CB8FB-115D-40C9-B2E1-0F5C7F5881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771C0-23AC-4880-A473-5F2B38B76D48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D3FCB-C609-452F-BE76-1024A2CE9B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BE381-C773-4F86-96CC-290A01D0A7CE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5237-A8EB-419B-BDCB-C3C26E6C81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5B40-4FA5-42FD-AB24-53B22E47DD3A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F7414-49E1-4F6A-A166-EBC475CE51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0BF51-FBA5-40AE-8AE7-D00814B80802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8C1D-CAB7-401C-8E2C-F1483AB996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D72A4-40FD-41AF-A6D3-079ED0173AC1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56EAA-B7ED-4C98-B9EC-6457F48F1D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5E48-A9EA-4DA3-9B0A-3946E0AD6082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DA40-C9B0-4E8C-99EE-4A5A1B3B94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2969-6F8A-4CCA-9521-7F3DFD9B93F7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EB1A-F909-4B4C-9834-8C202929E1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5D2B-6263-436B-9A0F-2C3A545DCE42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06617-ED69-4C3C-A077-87B4AF65A8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BA7B8-0DF7-4483-99B5-A5A0E27D9208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BE1EC-97E4-4DC8-8582-1CF5ED7D70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79994-4B16-4EE7-AFD5-98BEEF6F7E99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B1669-B701-470E-9E82-DD1F403182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3A550-528D-481D-ABAD-7190588B45F2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458F-0F2B-4DF7-9650-DD76E0B975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B3C24-40AB-4FA0-BFCF-EA2258043EA8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B9739-A714-4808-B8B8-889CB07FC8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D76E5-232C-4BD6-A6B4-A9216414695B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5893-A924-4EAA-A5AB-E372855202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848D-9BCB-4F1A-A36A-AED0A9032A52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56D21-EA80-4589-89D1-A4DA1ED840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8B3CA-1924-47B8-A27A-3B4F6C1B0558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295C-3749-41F1-9FB9-ABF2C1F65E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86ADF-01D7-42C3-8800-543DC440B0F9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34F93-1819-40CE-B3DA-C871FA19A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CCA96-2998-4277-BCBF-D5A3199E258A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228ED-FC04-440C-91A0-393C954251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80B18-1F68-4DB0-8D7E-B23BEC690233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00276-E655-4B95-A133-428CD80F4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27D82-1658-486C-AEE8-909113346CB2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42B3F-9484-4166-A9CE-26FF4A1D58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12805-0CBD-4C24-91FC-7EB616B76BD4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2C61D-DD78-41BF-8FA6-21D6B5C02E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8DB3A-4000-440B-982D-7A16B7B18421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EEE61-809D-4090-9409-73675EA120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E2623-7E79-4BB0-8A48-DCC02BEC280D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64E0B-5D88-4218-BED4-F820645952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173D42-D59B-4735-B8A0-2371DF2994C3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01932C-206A-47C3-B14F-22DB37ED62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31" name="Рисунок 14" descr="5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31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DF0B96-A7E0-424B-9C1C-E696FDEF4480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5F6E32-B868-4643-9E8B-74060C5F0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3319" name="Рисунок 14" descr="6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560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96E002-EB5B-4D5B-9631-38452FDE0162}" type="datetimeFigureOut">
              <a:rPr lang="ru-RU"/>
              <a:pPr>
                <a:defRPr/>
              </a:pPr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156C6C-1928-4442-842F-C60FC22342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25607" name="Рисунок 14" descr="6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.u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dantatiana@i.ua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ymailbox@i.ua" TargetMode="External"/><Relationship Id="rId2" Type="http://schemas.openxmlformats.org/officeDocument/2006/relationships/hyperlink" Target="mailto:My_mailbox@ukr.net" TargetMode="Externa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 bwMode="gray">
          <a:xfrm>
            <a:off x="-101600" y="48046"/>
            <a:ext cx="5638800" cy="3744416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r" eaLnBrk="1" hangingPunct="1">
              <a:defRPr/>
            </a:pPr>
            <a:r>
              <a:rPr lang="uk-UA" sz="5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Робота з електронною поштою через веб-інтерфейс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900113" y="5949950"/>
            <a:ext cx="5672137" cy="749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0" indent="0" algn="r" eaLnBrk="1" hangingPunct="1">
              <a:buFont typeface="Arial" charset="0"/>
              <a:buNone/>
              <a:defRPr/>
            </a:pPr>
            <a:r>
              <a:rPr lang="uk-UA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Бінарний у</a:t>
            </a:r>
            <a:r>
              <a:rPr lang="uk-UA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рок інформатики</a:t>
            </a:r>
            <a:r>
              <a:rPr lang="uk-UA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uk-UA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 англійською мовою 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611188" y="4868863"/>
            <a:ext cx="72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" y="0"/>
            <a:ext cx="8820150" cy="954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uk-UA" sz="28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>
                <a:solidFill>
                  <a:srgbClr val="000000"/>
                </a:solidFill>
                <a:cs typeface="Arial" charset="0"/>
              </a:rPr>
              <a:t>Match English and Ukrainian buttons</a:t>
            </a:r>
            <a:r>
              <a:rPr lang="uk-UA" sz="2800">
                <a:solidFill>
                  <a:srgbClr val="000000"/>
                </a:solidFill>
                <a:cs typeface="Arial" charset="0"/>
              </a:rPr>
              <a:t> / Співставте англійські та українські назви кнопок.</a:t>
            </a:r>
          </a:p>
        </p:txBody>
      </p:sp>
      <p:grpSp>
        <p:nvGrpSpPr>
          <p:cNvPr id="48130" name="Группа 33"/>
          <p:cNvGrpSpPr>
            <a:grpSpLocks/>
          </p:cNvGrpSpPr>
          <p:nvPr/>
        </p:nvGrpSpPr>
        <p:grpSpPr bwMode="auto">
          <a:xfrm>
            <a:off x="611188" y="1484313"/>
            <a:ext cx="8353425" cy="5184775"/>
            <a:chOff x="611560" y="1484784"/>
            <a:chExt cx="8352928" cy="518457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11560" y="1916567"/>
              <a:ext cx="3239894" cy="360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SEND</a:t>
              </a:r>
              <a:endParaRPr lang="uk-UA" sz="2800" b="1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11560" y="2348351"/>
              <a:ext cx="3239894" cy="360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SENT MAIL</a:t>
              </a:r>
              <a:endParaRPr lang="uk-UA" sz="28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11560" y="2781721"/>
              <a:ext cx="3239894" cy="35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DRAFTS</a:t>
              </a:r>
              <a:endParaRPr lang="uk-UA" sz="2800" b="1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11560" y="3213505"/>
              <a:ext cx="3239894" cy="35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TRASH</a:t>
              </a:r>
              <a:endParaRPr lang="uk-UA" sz="2800" b="1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611560" y="3645288"/>
              <a:ext cx="3239894" cy="360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DOWNLOAD</a:t>
              </a:r>
              <a:endParaRPr lang="uk-UA" sz="2800" b="1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11560" y="4077072"/>
              <a:ext cx="3239894" cy="360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REPLY</a:t>
              </a:r>
              <a:endParaRPr lang="uk-UA" sz="2800" b="1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11560" y="4508855"/>
              <a:ext cx="3239894" cy="360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/>
                <a:t>COMPOSE  MAIL</a:t>
              </a:r>
              <a:endParaRPr lang="uk-UA" sz="2400" b="1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1560" y="4940638"/>
              <a:ext cx="3239894" cy="360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Add Cc</a:t>
              </a:r>
              <a:endParaRPr lang="uk-UA" sz="2800" b="1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11560" y="5374010"/>
              <a:ext cx="3239894" cy="35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Add Bcc</a:t>
              </a:r>
              <a:endParaRPr lang="uk-UA" sz="2800" b="1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11560" y="5805793"/>
              <a:ext cx="3239894" cy="35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/>
                <a:t>ATTACH A FILE</a:t>
              </a:r>
              <a:endParaRPr lang="uk-UA" sz="2400" b="1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11560" y="6237577"/>
              <a:ext cx="3239894" cy="360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/>
                <a:t>SIGN OUT</a:t>
              </a:r>
              <a:endParaRPr lang="uk-UA" sz="2400" b="1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11560" y="1484784"/>
              <a:ext cx="3239894" cy="360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INBOX</a:t>
              </a:r>
              <a:endParaRPr lang="uk-UA" sz="2800" b="1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651572" y="1916567"/>
              <a:ext cx="3312916" cy="360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400" b="1" dirty="0"/>
                <a:t>Додати копію</a:t>
              </a: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651572" y="2348351"/>
              <a:ext cx="3312916" cy="360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Кошик</a:t>
              </a: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5651572" y="2781721"/>
              <a:ext cx="3312916" cy="35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Відповісти</a:t>
              </a: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651572" y="3213505"/>
              <a:ext cx="3312916" cy="35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Вхідні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651572" y="3645288"/>
              <a:ext cx="3312916" cy="360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Завантажити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51572" y="4077072"/>
              <a:ext cx="3312916" cy="360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Вкласти файл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5651572" y="4508855"/>
              <a:ext cx="3312916" cy="360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Вийти </a:t>
              </a: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651572" y="4940638"/>
              <a:ext cx="3312916" cy="360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Надіслати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651572" y="5374010"/>
              <a:ext cx="3312916" cy="35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Чернетки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651572" y="5805793"/>
              <a:ext cx="3312916" cy="35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800" b="1" dirty="0"/>
                <a:t>Надіслані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5651572" y="6237577"/>
              <a:ext cx="3312916" cy="4317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000" b="1" dirty="0"/>
                <a:t>Додати приховану копію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651572" y="1484784"/>
              <a:ext cx="3312916" cy="360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2400" b="1" dirty="0"/>
                <a:t>Написати листа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" y="0"/>
            <a:ext cx="8820150" cy="954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uk-UA" sz="28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>
                <a:solidFill>
                  <a:srgbClr val="000000"/>
                </a:solidFill>
                <a:cs typeface="Arial" charset="0"/>
              </a:rPr>
              <a:t>Match English and Ukrainian buttons</a:t>
            </a:r>
            <a:r>
              <a:rPr lang="uk-UA" sz="2800">
                <a:solidFill>
                  <a:srgbClr val="000000"/>
                </a:solidFill>
                <a:cs typeface="Arial" charset="0"/>
              </a:rPr>
              <a:t> / Співставте англійські та українські назви кнопок.</a:t>
            </a:r>
          </a:p>
        </p:txBody>
      </p:sp>
      <p:grpSp>
        <p:nvGrpSpPr>
          <p:cNvPr id="49154" name="Группа 39"/>
          <p:cNvGrpSpPr>
            <a:grpSpLocks/>
          </p:cNvGrpSpPr>
          <p:nvPr/>
        </p:nvGrpSpPr>
        <p:grpSpPr bwMode="auto">
          <a:xfrm>
            <a:off x="611188" y="1484313"/>
            <a:ext cx="8353425" cy="5184775"/>
            <a:chOff x="611560" y="1484784"/>
            <a:chExt cx="8352928" cy="5184576"/>
          </a:xfrm>
        </p:grpSpPr>
        <p:grpSp>
          <p:nvGrpSpPr>
            <p:cNvPr id="49155" name="Группа 33"/>
            <p:cNvGrpSpPr>
              <a:grpSpLocks/>
            </p:cNvGrpSpPr>
            <p:nvPr/>
          </p:nvGrpSpPr>
          <p:grpSpPr bwMode="auto">
            <a:xfrm>
              <a:off x="611560" y="1484784"/>
              <a:ext cx="8352928" cy="5184576"/>
              <a:chOff x="611560" y="1484784"/>
              <a:chExt cx="8352928" cy="5184576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611560" y="1916567"/>
                <a:ext cx="3239894" cy="360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SEND</a:t>
                </a:r>
                <a:endParaRPr lang="uk-UA" sz="2800" b="1" dirty="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611560" y="2348351"/>
                <a:ext cx="3239894" cy="360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SENT MAIL</a:t>
                </a:r>
                <a:endParaRPr lang="uk-UA" sz="2800" b="1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611560" y="2781721"/>
                <a:ext cx="3239894" cy="358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DRAFTS</a:t>
                </a:r>
                <a:endParaRPr lang="uk-UA" sz="2800" b="1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611560" y="3213505"/>
                <a:ext cx="3239894" cy="358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TRASH</a:t>
                </a:r>
                <a:endParaRPr lang="uk-UA" sz="2800" b="1" dirty="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611560" y="3645288"/>
                <a:ext cx="3239894" cy="3603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DOWNLOAD</a:t>
                </a:r>
                <a:endParaRPr lang="uk-UA" sz="2800" b="1" dirty="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611560" y="4077072"/>
                <a:ext cx="3239894" cy="3603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REPLY</a:t>
                </a:r>
                <a:endParaRPr lang="uk-UA" sz="2800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611560" y="4508855"/>
                <a:ext cx="3239894" cy="3603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dirty="0"/>
                  <a:t>COMPOSE  MAIL</a:t>
                </a:r>
                <a:endParaRPr lang="uk-UA" sz="2400" b="1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611560" y="4940638"/>
                <a:ext cx="3239894" cy="3603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Add Cc</a:t>
                </a:r>
                <a:endParaRPr lang="uk-UA" sz="2800" b="1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611560" y="5374010"/>
                <a:ext cx="3239894" cy="358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Add Bcc</a:t>
                </a:r>
                <a:endParaRPr lang="uk-UA" sz="2800" b="1" dirty="0"/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611560" y="5805793"/>
                <a:ext cx="3239894" cy="358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dirty="0"/>
                  <a:t>ATTACH A FILE</a:t>
                </a:r>
                <a:endParaRPr lang="uk-UA" sz="2400" b="1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611560" y="6237577"/>
                <a:ext cx="3239894" cy="360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dirty="0"/>
                  <a:t>SIGN OUT</a:t>
                </a:r>
                <a:endParaRPr lang="uk-UA" sz="2400" b="1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611560" y="1484784"/>
                <a:ext cx="3239894" cy="360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INBOX</a:t>
                </a:r>
                <a:endParaRPr lang="uk-UA" sz="2800" b="1" dirty="0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5651572" y="1916567"/>
                <a:ext cx="3312916" cy="360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400" b="1" dirty="0"/>
                  <a:t>Додати копію</a:t>
                </a:r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5651572" y="2348351"/>
                <a:ext cx="3312916" cy="360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Кошик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651572" y="2781721"/>
                <a:ext cx="3312916" cy="358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Відповісти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5651572" y="3213505"/>
                <a:ext cx="3312916" cy="358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Вхідні</a:t>
                </a: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5651572" y="3645288"/>
                <a:ext cx="3312916" cy="3603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Завантажити</a:t>
                </a:r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5651572" y="4077072"/>
                <a:ext cx="3312916" cy="3603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Вкласти файл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5651572" y="4508855"/>
                <a:ext cx="3312916" cy="3603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Вийти </a:t>
                </a:r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5651572" y="4940638"/>
                <a:ext cx="3312916" cy="3603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Надіслати</a:t>
                </a:r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5651572" y="5374010"/>
                <a:ext cx="3312916" cy="358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Чернетки</a:t>
                </a:r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5651572" y="5805793"/>
                <a:ext cx="3312916" cy="358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800" b="1" dirty="0"/>
                  <a:t>Надіслані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5651572" y="6237577"/>
                <a:ext cx="3312916" cy="4317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000" b="1" dirty="0"/>
                  <a:t>Додати приховану копію</a:t>
                </a: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5651572" y="1484784"/>
                <a:ext cx="3312916" cy="360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400" b="1" dirty="0"/>
                  <a:t>Написати листа</a:t>
                </a:r>
              </a:p>
            </p:txBody>
          </p:sp>
        </p:grpSp>
        <p:cxnSp>
          <p:nvCxnSpPr>
            <p:cNvPr id="35" name="Прямая со стрелкой 34"/>
            <p:cNvCxnSpPr>
              <a:stCxn id="21" idx="3"/>
              <a:endCxn id="25" idx="1"/>
            </p:cNvCxnSpPr>
            <p:nvPr/>
          </p:nvCxnSpPr>
          <p:spPr>
            <a:xfrm>
              <a:off x="3851454" y="1664164"/>
              <a:ext cx="1800118" cy="1728722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6" idx="3"/>
              <a:endCxn id="29" idx="1"/>
            </p:cNvCxnSpPr>
            <p:nvPr/>
          </p:nvCxnSpPr>
          <p:spPr>
            <a:xfrm>
              <a:off x="3851454" y="2097535"/>
              <a:ext cx="1800118" cy="3024071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endCxn id="31" idx="1"/>
            </p:cNvCxnSpPr>
            <p:nvPr/>
          </p:nvCxnSpPr>
          <p:spPr>
            <a:xfrm rot="16200000" flipH="1">
              <a:off x="3005331" y="3338931"/>
              <a:ext cx="3492366" cy="1800118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endCxn id="30" idx="1"/>
            </p:cNvCxnSpPr>
            <p:nvPr/>
          </p:nvCxnSpPr>
          <p:spPr>
            <a:xfrm rot="16200000" flipH="1">
              <a:off x="3437114" y="3338931"/>
              <a:ext cx="2628799" cy="1800118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endCxn id="23" idx="1"/>
            </p:cNvCxnSpPr>
            <p:nvPr/>
          </p:nvCxnSpPr>
          <p:spPr>
            <a:xfrm flipV="1">
              <a:off x="3851454" y="2529319"/>
              <a:ext cx="1800118" cy="827055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endCxn id="26" idx="1"/>
            </p:cNvCxnSpPr>
            <p:nvPr/>
          </p:nvCxnSpPr>
          <p:spPr>
            <a:xfrm>
              <a:off x="3851454" y="3824669"/>
              <a:ext cx="1800118" cy="1587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endCxn id="24" idx="1"/>
            </p:cNvCxnSpPr>
            <p:nvPr/>
          </p:nvCxnSpPr>
          <p:spPr>
            <a:xfrm flipV="1">
              <a:off x="3851454" y="2961102"/>
              <a:ext cx="1800118" cy="1295350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endCxn id="33" idx="1"/>
            </p:cNvCxnSpPr>
            <p:nvPr/>
          </p:nvCxnSpPr>
          <p:spPr>
            <a:xfrm rot="5400000" flipH="1" flipV="1">
              <a:off x="3221222" y="2294396"/>
              <a:ext cx="3060583" cy="1800118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rot="5400000" flipH="1" flipV="1">
              <a:off x="3221222" y="2762691"/>
              <a:ext cx="3060583" cy="1800118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endCxn id="32" idx="1"/>
            </p:cNvCxnSpPr>
            <p:nvPr/>
          </p:nvCxnSpPr>
          <p:spPr>
            <a:xfrm>
              <a:off x="3851454" y="5516879"/>
              <a:ext cx="1800118" cy="936589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endCxn id="27" idx="1"/>
            </p:cNvCxnSpPr>
            <p:nvPr/>
          </p:nvCxnSpPr>
          <p:spPr>
            <a:xfrm rot="5400000" flipH="1" flipV="1">
              <a:off x="3851435" y="4256472"/>
              <a:ext cx="1800156" cy="1800118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 rot="5400000" flipH="1" flipV="1">
              <a:off x="3851435" y="4653331"/>
              <a:ext cx="1800156" cy="1800118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ChangeArrowheads="1"/>
          </p:cNvSpPr>
          <p:nvPr/>
        </p:nvSpPr>
        <p:spPr bwMode="auto">
          <a:xfrm>
            <a:off x="663575" y="2335213"/>
            <a:ext cx="7880350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tabLst>
                <a:tab pos="457200" algn="l"/>
              </a:tabLst>
            </a:pPr>
            <a:endParaRPr lang="ru-RU" dirty="0"/>
          </a:p>
          <a:p>
            <a:pPr algn="ctr">
              <a:tabLst>
                <a:tab pos="457200" algn="l"/>
              </a:tabLst>
            </a:pPr>
            <a:r>
              <a:rPr lang="en-US" sz="2000" dirty="0"/>
              <a:t>Never sit to close to a computer screen.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The window should be on your right.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Rest your hand on sometimes.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Keep your elbows not at the same height as the keyboard.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Stop sometimes and exercise your hands in a different way.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You should sit with your back straight.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The top part of the screen should be on the left of your eyes.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Your eyes and your hands will be safe if you work near the window.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A computer screen may injure your eyes if you give your eyes a rest.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Don’t think about your back.</a:t>
            </a:r>
          </a:p>
        </p:txBody>
      </p:sp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692275" y="981075"/>
            <a:ext cx="6408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400" b="1">
                <a:solidFill>
                  <a:srgbClr val="003399"/>
                </a:solidFill>
              </a:rPr>
              <a:t>Say if it is true or false</a:t>
            </a:r>
            <a:endParaRPr lang="en-US" sz="2400" b="1">
              <a:solidFill>
                <a:srgbClr val="003399"/>
              </a:solidFill>
            </a:endParaRPr>
          </a:p>
          <a:p>
            <a:endParaRPr lang="en-US" sz="2400" b="1">
              <a:solidFill>
                <a:srgbClr val="003399"/>
              </a:solidFill>
            </a:endParaRPr>
          </a:p>
        </p:txBody>
      </p:sp>
      <p:pic>
        <p:nvPicPr>
          <p:cNvPr id="50179" name="Picture 5" descr="j03981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484313"/>
            <a:ext cx="1974850" cy="213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11188" y="277813"/>
            <a:ext cx="700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/>
          <p:cNvSpPr>
            <a:spLocks noChangeArrowheads="1"/>
          </p:cNvSpPr>
          <p:nvPr/>
        </p:nvSpPr>
        <p:spPr bwMode="auto">
          <a:xfrm>
            <a:off x="684213" y="2133600"/>
            <a:ext cx="8274050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tabLst>
                <a:tab pos="457200" algn="l"/>
              </a:tabLst>
            </a:pPr>
            <a:endParaRPr lang="ru-RU" dirty="0"/>
          </a:p>
          <a:p>
            <a:pPr algn="ctr">
              <a:tabLst>
                <a:tab pos="457200" algn="l"/>
              </a:tabLst>
            </a:pPr>
            <a:r>
              <a:rPr lang="en-US" sz="2000" dirty="0"/>
              <a:t>Never sit to close to a computer screen.</a:t>
            </a:r>
            <a:r>
              <a:rPr lang="uk-UA" sz="2000" dirty="0"/>
              <a:t>  </a:t>
            </a:r>
            <a:r>
              <a:rPr lang="en-US" sz="2000" dirty="0"/>
              <a:t>T)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The </a:t>
            </a:r>
            <a:r>
              <a:rPr lang="en-US" sz="2000" dirty="0" smtClean="0"/>
              <a:t>window light  </a:t>
            </a:r>
            <a:r>
              <a:rPr lang="en-US" sz="2000" dirty="0"/>
              <a:t>should be on your right.</a:t>
            </a:r>
            <a:r>
              <a:rPr lang="uk-UA" sz="2000" dirty="0"/>
              <a:t> </a:t>
            </a:r>
            <a:r>
              <a:rPr lang="en-US" sz="2000" dirty="0"/>
              <a:t>(F)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Rest your hand on sometimes.(</a:t>
            </a:r>
            <a:r>
              <a:rPr lang="uk-UA" sz="2000" dirty="0"/>
              <a:t> </a:t>
            </a:r>
            <a:r>
              <a:rPr lang="en-US" sz="2000" dirty="0"/>
              <a:t>T)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Keep your elbows not at the same height as the keyboard.</a:t>
            </a:r>
            <a:r>
              <a:rPr lang="uk-UA" sz="2000" dirty="0"/>
              <a:t> </a:t>
            </a:r>
            <a:r>
              <a:rPr lang="en-US" sz="2000" dirty="0"/>
              <a:t>(F)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Stop sometimes and exercise your hands in a different way.</a:t>
            </a:r>
            <a:r>
              <a:rPr lang="uk-UA" sz="2000" dirty="0"/>
              <a:t> </a:t>
            </a:r>
            <a:r>
              <a:rPr lang="en-US" sz="2000" dirty="0"/>
              <a:t>(T)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You should sit with your back straight.</a:t>
            </a:r>
            <a:r>
              <a:rPr lang="uk-UA" sz="2000" dirty="0"/>
              <a:t> </a:t>
            </a:r>
            <a:r>
              <a:rPr lang="en-US" sz="2000" dirty="0"/>
              <a:t>(T)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The top part of the screen should be on the left of your eyes.</a:t>
            </a:r>
            <a:r>
              <a:rPr lang="uk-UA" sz="2000" dirty="0"/>
              <a:t> (</a:t>
            </a:r>
            <a:r>
              <a:rPr lang="en-US" sz="2000" dirty="0"/>
              <a:t>F)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Your eyes and your hands will be safe if you work near the window.</a:t>
            </a:r>
            <a:r>
              <a:rPr lang="uk-UA" sz="2000" dirty="0"/>
              <a:t> </a:t>
            </a:r>
            <a:r>
              <a:rPr lang="en-US" sz="2000" dirty="0"/>
              <a:t>(F)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A computer screen may injure your eyes if you give your eyes a rest.</a:t>
            </a:r>
            <a:r>
              <a:rPr lang="uk-UA" sz="2000" dirty="0"/>
              <a:t> </a:t>
            </a:r>
            <a:r>
              <a:rPr lang="en-US" sz="2000" dirty="0"/>
              <a:t>(F)</a:t>
            </a:r>
          </a:p>
          <a:p>
            <a:pPr algn="ctr">
              <a:tabLst>
                <a:tab pos="457200" algn="l"/>
              </a:tabLst>
            </a:pPr>
            <a:r>
              <a:rPr lang="en-US" sz="2000" dirty="0"/>
              <a:t>Don’t think about your back.</a:t>
            </a:r>
            <a:r>
              <a:rPr lang="uk-UA" sz="2000" dirty="0"/>
              <a:t> (</a:t>
            </a:r>
            <a:r>
              <a:rPr lang="en-US" sz="2000" dirty="0"/>
              <a:t>F)</a:t>
            </a:r>
          </a:p>
        </p:txBody>
      </p:sp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692275" y="981075"/>
            <a:ext cx="6408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400" b="1">
                <a:solidFill>
                  <a:srgbClr val="003399"/>
                </a:solidFill>
              </a:rPr>
              <a:t>Say if it is true or false</a:t>
            </a:r>
            <a:endParaRPr lang="en-US" sz="2400" b="1">
              <a:solidFill>
                <a:srgbClr val="003399"/>
              </a:solidFill>
            </a:endParaRPr>
          </a:p>
          <a:p>
            <a:endParaRPr lang="en-US" sz="2400" b="1">
              <a:solidFill>
                <a:srgbClr val="003399"/>
              </a:solidFill>
            </a:endParaRPr>
          </a:p>
        </p:txBody>
      </p:sp>
      <p:pic>
        <p:nvPicPr>
          <p:cNvPr id="52227" name="Picture 5" descr="j03981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484313"/>
            <a:ext cx="1974850" cy="213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611188" y="404813"/>
            <a:ext cx="574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55650" y="3573463"/>
            <a:ext cx="7772400" cy="2232025"/>
          </a:xfrm>
        </p:spPr>
        <p:txBody>
          <a:bodyPr anchor="t"/>
          <a:lstStyle/>
          <a:p>
            <a:pPr eaLnBrk="1" hangingPunct="1"/>
            <a:r>
              <a:rPr lang="uk-UA" i="1" smtClean="0"/>
              <a:t>«ЕЛЕКТРОННЕ ЛИСТУВАННЯ ЧЕРЕЗ </a:t>
            </a:r>
            <a:br>
              <a:rPr lang="uk-UA" i="1" smtClean="0"/>
            </a:br>
            <a:r>
              <a:rPr lang="uk-UA" i="1" smtClean="0"/>
              <a:t>ВЕБ-ІНТЕРФЕЙС»</a:t>
            </a:r>
            <a:r>
              <a:rPr lang="uk-UA" sz="4000" smtClean="0"/>
              <a:t/>
            </a:r>
            <a:br>
              <a:rPr lang="uk-UA" sz="4000" smtClean="0"/>
            </a:br>
            <a:endParaRPr lang="uk-UA" sz="4000" smtClean="0"/>
          </a:p>
        </p:txBody>
      </p:sp>
      <p:sp>
        <p:nvSpPr>
          <p:cNvPr id="54274" name="Текст 2"/>
          <p:cNvSpPr>
            <a:spLocks noGrp="1"/>
          </p:cNvSpPr>
          <p:nvPr>
            <p:ph type="body" idx="4294967295"/>
          </p:nvPr>
        </p:nvSpPr>
        <p:spPr>
          <a:xfrm>
            <a:off x="827088" y="1412875"/>
            <a:ext cx="7772400" cy="1500188"/>
          </a:xfrm>
        </p:spPr>
        <p:txBody>
          <a:bodyPr anchor="b"/>
          <a:lstStyle/>
          <a:p>
            <a:pPr marL="0" indent="0" algn="ctr" eaLnBrk="1" hangingPunct="1">
              <a:buFont typeface="Arial" charset="0"/>
              <a:buNone/>
            </a:pPr>
            <a:r>
              <a:rPr lang="uk-UA" sz="4800" b="1" smtClean="0"/>
              <a:t>Виконання практичної роботи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539750" y="404813"/>
            <a:ext cx="700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19250" y="115888"/>
            <a:ext cx="7127875" cy="1192212"/>
          </a:xfrm>
        </p:spPr>
        <p:txBody>
          <a:bodyPr/>
          <a:lstStyle/>
          <a:p>
            <a:pPr eaLnBrk="1" hangingPunct="1"/>
            <a:r>
              <a:rPr lang="uk-UA" sz="2400" b="1" smtClean="0"/>
              <a:t>Реєстрація електронної поштової скриньки на безкоштовному сервері </a:t>
            </a:r>
            <a:r>
              <a:rPr lang="en-US" sz="2400" b="1" smtClean="0">
                <a:solidFill>
                  <a:schemeClr val="accent1"/>
                </a:solidFill>
              </a:rPr>
              <a:t>i.ua</a:t>
            </a:r>
            <a:endParaRPr lang="uk-UA" sz="2400" b="1" smtClean="0">
              <a:solidFill>
                <a:schemeClr val="accent1"/>
              </a:solidFill>
            </a:endParaRPr>
          </a:p>
        </p:txBody>
      </p:sp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346200"/>
            <a:ext cx="6119813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732588" y="2133600"/>
            <a:ext cx="216058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hlink"/>
                </a:solidFill>
              </a:rPr>
              <a:t>www.ukr.net</a:t>
            </a:r>
          </a:p>
          <a:p>
            <a:pPr algn="ctr"/>
            <a:r>
              <a:rPr lang="en-US" sz="2000" b="1">
                <a:solidFill>
                  <a:schemeClr val="hlink"/>
                </a:solidFill>
              </a:rPr>
              <a:t>www.i.ua</a:t>
            </a:r>
            <a:endParaRPr lang="uk-UA" sz="2000" b="1">
              <a:solidFill>
                <a:schemeClr val="hlink"/>
              </a:solidFill>
            </a:endParaRPr>
          </a:p>
          <a:p>
            <a:pPr algn="ctr"/>
            <a:r>
              <a:rPr lang="en-US" sz="2000">
                <a:solidFill>
                  <a:schemeClr val="hlink"/>
                </a:solidFill>
              </a:rPr>
              <a:t>www.meta.ua</a:t>
            </a:r>
            <a:endParaRPr lang="uk-UA" sz="2000">
              <a:solidFill>
                <a:schemeClr val="hlink"/>
              </a:solidFill>
            </a:endParaRPr>
          </a:p>
          <a:p>
            <a:pPr algn="ctr"/>
            <a:r>
              <a:rPr lang="en-US" sz="2000">
                <a:solidFill>
                  <a:schemeClr val="hlink"/>
                </a:solidFill>
                <a:hlinkClick r:id="rId3"/>
              </a:rPr>
              <a:t>www.online.ua</a:t>
            </a:r>
            <a:endParaRPr lang="en-US" sz="2000">
              <a:solidFill>
                <a:schemeClr val="hlink"/>
              </a:solidFill>
            </a:endParaRPr>
          </a:p>
          <a:p>
            <a:pPr algn="ctr"/>
            <a:r>
              <a:rPr lang="en-US" sz="2000">
                <a:solidFill>
                  <a:schemeClr val="hlink"/>
                </a:solidFill>
              </a:rPr>
              <a:t>Gmail.com</a:t>
            </a:r>
          </a:p>
          <a:p>
            <a:pPr algn="ctr"/>
            <a:r>
              <a:rPr lang="en-US" sz="2000">
                <a:solidFill>
                  <a:schemeClr val="hlink"/>
                </a:solidFill>
              </a:rPr>
              <a:t>Hotmail.com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971550" y="6035675"/>
            <a:ext cx="777557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i="1">
                <a:solidFill>
                  <a:srgbClr val="003399"/>
                </a:solidFill>
              </a:rPr>
              <a:t>Ваша електронна адреса виглядатиме так:</a:t>
            </a:r>
          </a:p>
          <a:p>
            <a:pPr algn="ctr"/>
            <a:r>
              <a:rPr lang="ru-RU" sz="2400"/>
              <a:t> </a:t>
            </a:r>
            <a:r>
              <a:rPr lang="ru-RU" sz="2800" b="1" i="1">
                <a:solidFill>
                  <a:schemeClr val="hlink"/>
                </a:solidFill>
              </a:rPr>
              <a:t>ваш логін@i.ua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539750" y="404813"/>
            <a:ext cx="700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Текст 2"/>
          <p:cNvSpPr>
            <a:spLocks noGrp="1"/>
          </p:cNvSpPr>
          <p:nvPr>
            <p:ph type="body" idx="4294967295"/>
          </p:nvPr>
        </p:nvSpPr>
        <p:spPr>
          <a:xfrm>
            <a:off x="1042988" y="0"/>
            <a:ext cx="7129462" cy="1009650"/>
          </a:xfrm>
        </p:spPr>
        <p:txBody>
          <a:bodyPr anchor="b"/>
          <a:lstStyle/>
          <a:p>
            <a:pPr marL="0" indent="0" algn="ctr" eaLnBrk="1" hangingPunct="1">
              <a:buFont typeface="Arial" charset="0"/>
              <a:buNone/>
            </a:pPr>
            <a:r>
              <a:rPr lang="uk-UA" b="1" i="1" smtClean="0">
                <a:solidFill>
                  <a:srgbClr val="003399"/>
                </a:solidFill>
              </a:rPr>
              <a:t>Хід роботи:</a:t>
            </a:r>
          </a:p>
        </p:txBody>
      </p: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684213" y="854075"/>
            <a:ext cx="7632700" cy="57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uk-UA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uk-UA"/>
              <a:t>Завантажте </a:t>
            </a:r>
            <a:r>
              <a:rPr lang="en-US" b="1" i="1"/>
              <a:t>Opera</a:t>
            </a:r>
            <a:r>
              <a:rPr lang="en-US"/>
              <a:t> </a:t>
            </a:r>
            <a:r>
              <a:rPr lang="uk-UA"/>
              <a:t>або інший браузер.</a:t>
            </a:r>
            <a:endParaRPr lang="en-US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uk-UA"/>
              <a:t>Створити власну електронну поштову скриньку на сервері </a:t>
            </a:r>
            <a:r>
              <a:rPr lang="en-US" b="1" i="1"/>
              <a:t>i.ua</a:t>
            </a:r>
            <a:r>
              <a:rPr lang="uk-UA" b="1" i="1"/>
              <a:t>.</a:t>
            </a:r>
            <a:endParaRPr lang="en-US" b="1" i="1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uk-UA"/>
              <a:t>Виконати завдання з англійської мови ( див. файл </a:t>
            </a:r>
            <a:r>
              <a:rPr lang="uk-UA" b="1" i="1"/>
              <a:t>Мої Документи\ </a:t>
            </a:r>
            <a:r>
              <a:rPr lang="en-US" b="1" i="1"/>
              <a:t>English\</a:t>
            </a:r>
            <a:r>
              <a:rPr lang="uk-UA" b="1" i="1"/>
              <a:t> </a:t>
            </a:r>
            <a:r>
              <a:rPr lang="ru-RU" b="1" i="1"/>
              <a:t>exercise1.</a:t>
            </a:r>
            <a:r>
              <a:rPr lang="en-US" b="1" i="1"/>
              <a:t>doc</a:t>
            </a:r>
            <a:r>
              <a:rPr lang="uk-UA" b="1" i="1"/>
              <a:t>.</a:t>
            </a:r>
            <a:r>
              <a:rPr lang="uk-UA"/>
              <a:t>) Зберегти файл із виконаним завданням.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uk-UA"/>
              <a:t>Створіть лист, у якому дайте відповідь на запитання: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uk-UA"/>
              <a:t>З якими стандартними папками працюють поштові служби? Яке призначення цих папок?</a:t>
            </a:r>
          </a:p>
          <a:p>
            <a:pPr marL="800100" lvl="1" indent="-342900">
              <a:spcBef>
                <a:spcPct val="50000"/>
              </a:spcBef>
            </a:pPr>
            <a:r>
              <a:rPr lang="uk-UA"/>
              <a:t>Підписати лист: вказати  своє Прізвище, ім’я та групу.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uk-UA"/>
              <a:t>До створеного листа приєднайте файл </a:t>
            </a:r>
            <a:r>
              <a:rPr lang="ru-RU" b="1" i="1"/>
              <a:t>exercise1.</a:t>
            </a:r>
            <a:r>
              <a:rPr lang="en-US" b="1" i="1"/>
              <a:t>doc</a:t>
            </a:r>
            <a:r>
              <a:rPr lang="uk-UA"/>
              <a:t> з виконаним завданням та  відправте викладачам за адресою </a:t>
            </a:r>
            <a:r>
              <a:rPr lang="en-US" i="1">
                <a:solidFill>
                  <a:srgbClr val="003399"/>
                </a:solidFill>
              </a:rPr>
              <a:t>dantatiana@i.ua</a:t>
            </a:r>
          </a:p>
          <a:p>
            <a:pPr marL="342900" indent="-342900">
              <a:spcBef>
                <a:spcPct val="50000"/>
              </a:spcBef>
            </a:pPr>
            <a:r>
              <a:rPr lang="uk-UA" b="1" i="1"/>
              <a:t>Додаткове завдання:</a:t>
            </a:r>
          </a:p>
          <a:p>
            <a:pPr marL="342900" indent="-342900">
              <a:spcBef>
                <a:spcPct val="50000"/>
              </a:spcBef>
            </a:pPr>
            <a:r>
              <a:rPr lang="uk-UA"/>
              <a:t>Створіть лист, у якому запишіть відомі Вам правила етикету електронного спілкування. Відправте листа за адресою </a:t>
            </a:r>
            <a:r>
              <a:rPr lang="uk-UA">
                <a:hlinkClick r:id="rId2"/>
              </a:rPr>
              <a:t>dantatiana@i.ua</a:t>
            </a:r>
            <a:r>
              <a:rPr lang="uk-UA"/>
              <a:t> </a:t>
            </a:r>
            <a:endParaRPr lang="ru-RU"/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2771775" y="4581525"/>
            <a:ext cx="2087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5867400" y="6237288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2400">
                <a:solidFill>
                  <a:schemeClr val="hlink"/>
                </a:solidFill>
              </a:rPr>
              <a:t>Бажаємо успіхів)</a:t>
            </a:r>
            <a:endParaRPr lang="ru-RU" sz="2400">
              <a:solidFill>
                <a:schemeClr val="hlink"/>
              </a:solidFill>
            </a:endParaRP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539750" y="476250"/>
            <a:ext cx="700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smtClean="0">
                <a:solidFill>
                  <a:schemeClr val="hlink"/>
                </a:solidFill>
              </a:rPr>
              <a:t>Домашнє завдання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4294967295"/>
          </p:nvPr>
        </p:nvSpPr>
        <p:spPr>
          <a:xfrm>
            <a:off x="250825" y="1412875"/>
            <a:ext cx="8893175" cy="2016125"/>
          </a:xfrm>
        </p:spPr>
        <p:txBody>
          <a:bodyPr/>
          <a:lstStyle/>
          <a:p>
            <a:pPr eaLnBrk="1" hangingPunct="1"/>
            <a:r>
              <a:rPr lang="uk-UA" sz="2400" smtClean="0"/>
              <a:t>Повторити матеріал з теми: </a:t>
            </a:r>
            <a:r>
              <a:rPr lang="en-US" sz="2400" smtClean="0"/>
              <a:t>“</a:t>
            </a:r>
            <a:r>
              <a:rPr lang="uk-UA" sz="2400" b="1" i="1" smtClean="0"/>
              <a:t>Електронна пошта</a:t>
            </a:r>
            <a:r>
              <a:rPr lang="en-US" sz="2400" b="1" i="1" smtClean="0"/>
              <a:t>”</a:t>
            </a:r>
            <a:r>
              <a:rPr lang="en-US" sz="2400" smtClean="0"/>
              <a:t>.</a:t>
            </a:r>
            <a:endParaRPr lang="uk-UA" sz="2400" smtClean="0"/>
          </a:p>
          <a:p>
            <a:pPr eaLnBrk="1" hangingPunct="1"/>
            <a:r>
              <a:rPr lang="uk-UA" sz="2400" smtClean="0"/>
              <a:t>Підготувати невеличку доповідь в парі (на українській та англійській мові) про одну із служб обміну миттєвими повідомленнями: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uk-UA" smtClean="0"/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611188" y="3068638"/>
            <a:ext cx="4032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3600"/>
              <a:t> </a:t>
            </a:r>
            <a:r>
              <a:rPr lang="en-US" sz="3600">
                <a:solidFill>
                  <a:schemeClr val="hlink"/>
                </a:solidFill>
              </a:rPr>
              <a:t>Talky, </a:t>
            </a:r>
          </a:p>
          <a:p>
            <a:pPr lvl="1">
              <a:buFont typeface="Arial" charset="0"/>
              <a:buChar char="•"/>
            </a:pPr>
            <a:r>
              <a:rPr lang="en-US" sz="3600">
                <a:solidFill>
                  <a:schemeClr val="hlink"/>
                </a:solidFill>
              </a:rPr>
              <a:t> ICQ</a:t>
            </a:r>
          </a:p>
          <a:p>
            <a:pPr lvl="1">
              <a:buFont typeface="Arial" charset="0"/>
              <a:buChar char="•"/>
            </a:pPr>
            <a:r>
              <a:rPr lang="en-US" sz="3600">
                <a:solidFill>
                  <a:schemeClr val="hlink"/>
                </a:solidFill>
              </a:rPr>
              <a:t> Meebo</a:t>
            </a:r>
          </a:p>
          <a:p>
            <a:pPr lvl="1">
              <a:buFont typeface="Arial" charset="0"/>
              <a:buChar char="•"/>
            </a:pPr>
            <a:r>
              <a:rPr lang="en-US" sz="3600">
                <a:solidFill>
                  <a:schemeClr val="hlink"/>
                </a:solidFill>
              </a:rPr>
              <a:t> Yahoo</a:t>
            </a:r>
          </a:p>
          <a:p>
            <a:pPr lvl="1">
              <a:buFont typeface="Arial" charset="0"/>
              <a:buChar char="•"/>
            </a:pPr>
            <a:endParaRPr lang="uk-UA" sz="3600">
              <a:solidFill>
                <a:schemeClr val="hlink"/>
              </a:solidFill>
            </a:endParaRP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3924300" y="3141663"/>
            <a:ext cx="5003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3600">
                <a:solidFill>
                  <a:schemeClr val="hlink"/>
                </a:solidFill>
              </a:rPr>
              <a:t>Skype</a:t>
            </a:r>
          </a:p>
          <a:p>
            <a:pPr lvl="1">
              <a:buFont typeface="Arial" charset="0"/>
              <a:buChar char="•"/>
            </a:pPr>
            <a:r>
              <a:rPr lang="en-US" sz="3600">
                <a:solidFill>
                  <a:schemeClr val="hlink"/>
                </a:solidFill>
              </a:rPr>
              <a:t>QIP</a:t>
            </a:r>
            <a:endParaRPr lang="uk-UA" sz="3600">
              <a:solidFill>
                <a:schemeClr val="hlink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3600">
                <a:solidFill>
                  <a:schemeClr val="hlink"/>
                </a:solidFill>
              </a:rPr>
              <a:t>Google Talk</a:t>
            </a:r>
            <a:endParaRPr lang="en-US" sz="3200">
              <a:solidFill>
                <a:schemeClr val="hlink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3600">
                <a:solidFill>
                  <a:schemeClr val="hlink"/>
                </a:solidFill>
              </a:rPr>
              <a:t>Trillian </a:t>
            </a:r>
            <a:endParaRPr lang="uk-UA" sz="36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19250" y="404813"/>
            <a:ext cx="7524750" cy="914400"/>
          </a:xfrm>
        </p:spPr>
        <p:txBody>
          <a:bodyPr/>
          <a:lstStyle/>
          <a:p>
            <a:pPr eaLnBrk="1" hangingPunct="1"/>
            <a:r>
              <a:rPr lang="uk-UA" smtClean="0"/>
              <a:t>Мета та завдання уроку:</a:t>
            </a:r>
          </a:p>
        </p:txBody>
      </p:sp>
      <p:sp>
        <p:nvSpPr>
          <p:cNvPr id="39938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algn="just" eaLnBrk="1" hangingPunct="1"/>
            <a:r>
              <a:rPr lang="uk-UA" smtClean="0"/>
              <a:t>засвоїти способи роботи з електронною поштою на безкоштовних поштових серверах Інтернет;</a:t>
            </a:r>
          </a:p>
          <a:p>
            <a:pPr algn="just" eaLnBrk="1" hangingPunct="1">
              <a:spcBef>
                <a:spcPts val="1800"/>
              </a:spcBef>
            </a:pPr>
            <a:r>
              <a:rPr lang="uk-UA" smtClean="0"/>
              <a:t>закріпити навички ефективної роботи з комп’ютерними та Інтернет-технологіями;</a:t>
            </a:r>
          </a:p>
          <a:p>
            <a:pPr algn="just" eaLnBrk="1" hangingPunct="1">
              <a:spcBef>
                <a:spcPts val="1800"/>
              </a:spcBef>
            </a:pPr>
            <a:r>
              <a:rPr lang="uk-UA" smtClean="0"/>
              <a:t>застосовувати знання англійської мови при роботі з основними сервісами Інтернет.</a:t>
            </a:r>
          </a:p>
          <a:p>
            <a:pPr eaLnBrk="1" hangingPunct="1"/>
            <a:endParaRPr lang="uk-UA" smtClean="0"/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539750" y="404813"/>
            <a:ext cx="935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uk-UA" dirty="0" smtClean="0">
              <a:solidFill>
                <a:schemeClr val="hlink"/>
              </a:solidFill>
            </a:endParaRPr>
          </a:p>
          <a:p>
            <a:pPr algn="ctr">
              <a:buFont typeface="Arial" charset="0"/>
              <a:buNone/>
            </a:pPr>
            <a:r>
              <a:rPr lang="uk-UA" dirty="0" smtClean="0">
                <a:solidFill>
                  <a:schemeClr val="hlink"/>
                </a:solidFill>
              </a:rPr>
              <a:t>Проекти (</a:t>
            </a:r>
            <a:r>
              <a:rPr lang="en-US" dirty="0" smtClean="0">
                <a:solidFill>
                  <a:schemeClr val="hlink"/>
                </a:solidFill>
              </a:rPr>
              <a:t>projects)</a:t>
            </a:r>
            <a:r>
              <a:rPr lang="uk-UA" dirty="0" smtClean="0">
                <a:solidFill>
                  <a:schemeClr val="hlink"/>
                </a:solidFill>
              </a:rPr>
              <a:t>:</a:t>
            </a:r>
          </a:p>
          <a:p>
            <a:r>
              <a:rPr lang="uk-UA" dirty="0" smtClean="0">
                <a:solidFill>
                  <a:schemeClr val="accent1"/>
                </a:solidFill>
              </a:rPr>
              <a:t>Історія виникнення символу </a:t>
            </a:r>
            <a:r>
              <a:rPr lang="en-US" dirty="0" smtClean="0">
                <a:solidFill>
                  <a:schemeClr val="accent1"/>
                </a:solidFill>
              </a:rPr>
              <a:t>@;</a:t>
            </a:r>
          </a:p>
          <a:p>
            <a:r>
              <a:rPr lang="uk-UA" dirty="0" smtClean="0">
                <a:solidFill>
                  <a:schemeClr val="accent1"/>
                </a:solidFill>
              </a:rPr>
              <a:t>Стилі листування</a:t>
            </a:r>
            <a:r>
              <a:rPr lang="en-US" dirty="0" smtClean="0">
                <a:solidFill>
                  <a:schemeClr val="accent1"/>
                </a:solidFill>
              </a:rPr>
              <a:t> (Formal and Informal style in emailing) </a:t>
            </a:r>
            <a:r>
              <a:rPr lang="uk-UA" dirty="0" smtClean="0">
                <a:solidFill>
                  <a:schemeClr val="accent1"/>
                </a:solidFill>
              </a:rPr>
              <a:t>;</a:t>
            </a:r>
          </a:p>
          <a:p>
            <a:r>
              <a:rPr lang="uk-UA" dirty="0" smtClean="0">
                <a:solidFill>
                  <a:schemeClr val="accent1"/>
                </a:solidFill>
              </a:rPr>
              <a:t>Використання </a:t>
            </a:r>
            <a:r>
              <a:rPr lang="uk-UA" dirty="0" err="1" smtClean="0">
                <a:solidFill>
                  <a:schemeClr val="accent1"/>
                </a:solidFill>
              </a:rPr>
              <a:t>смайликів</a:t>
            </a:r>
            <a:r>
              <a:rPr lang="uk-UA" dirty="0" smtClean="0">
                <a:solidFill>
                  <a:schemeClr val="accent1"/>
                </a:solidFill>
              </a:rPr>
              <a:t> при електронному листуванні.</a:t>
            </a:r>
          </a:p>
          <a:p>
            <a:endParaRPr lang="ru-RU" dirty="0" smtClean="0">
              <a:solidFill>
                <a:schemeClr val="accent1"/>
              </a:solidFill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1143000"/>
          </a:xfrm>
          <a:prstGeom prst="roundRect">
            <a:avLst>
              <a:gd name="adj" fmla="val 21667"/>
            </a:avLst>
          </a:prstGeom>
        </p:spPr>
        <p:txBody>
          <a:bodyPr/>
          <a:lstStyle/>
          <a:p>
            <a:pPr marL="914400" indent="-914400"/>
            <a:r>
              <a:rPr lang="uk-UA" dirty="0" smtClean="0">
                <a:solidFill>
                  <a:schemeClr val="hlink"/>
                </a:solidFill>
              </a:rPr>
              <a:t>Перевірка домашнього завдання</a:t>
            </a:r>
            <a:r>
              <a:rPr lang="uk-UA" dirty="0" smtClean="0"/>
              <a:t> </a:t>
            </a:r>
            <a:endParaRPr lang="ru-RU" dirty="0" smtClean="0"/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1412875"/>
            <a:ext cx="142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0" y="2214554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5445125"/>
            <a:ext cx="172878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1412875"/>
            <a:ext cx="1428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316538"/>
            <a:ext cx="164465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8" name="Rectangle 11"/>
          <p:cNvSpPr>
            <a:spLocks noChangeArrowheads="1"/>
          </p:cNvSpPr>
          <p:nvPr/>
        </p:nvSpPr>
        <p:spPr bwMode="auto">
          <a:xfrm>
            <a:off x="611188" y="404813"/>
            <a:ext cx="576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@</a:t>
            </a:r>
            <a:endParaRPr lang="ru-RU" sz="4000"/>
          </a:p>
        </p:txBody>
      </p:sp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24300" y="5229225"/>
            <a:ext cx="1149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45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21667"/>
            </a:avLst>
          </a:prstGeom>
        </p:spPr>
        <p:txBody>
          <a:bodyPr/>
          <a:lstStyle/>
          <a:p>
            <a:pPr marL="914400" indent="-914400"/>
            <a:r>
              <a:rPr lang="uk-UA" dirty="0" smtClean="0">
                <a:solidFill>
                  <a:schemeClr val="hlink"/>
                </a:solidFill>
              </a:rPr>
              <a:t>Стилі листування</a:t>
            </a:r>
            <a:endParaRPr lang="ru-RU" dirty="0" smtClean="0">
              <a:solidFill>
                <a:schemeClr val="hlink"/>
              </a:solidFill>
            </a:endParaRPr>
          </a:p>
        </p:txBody>
      </p:sp>
      <p:pic>
        <p:nvPicPr>
          <p:cNvPr id="4198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3929066"/>
            <a:ext cx="6480175" cy="2263775"/>
          </a:xfrm>
        </p:spPr>
      </p:pic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79930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b="1" i="1" dirty="0" err="1"/>
              <a:t>Hеформальне</a:t>
            </a:r>
            <a:r>
              <a:rPr lang="ru-RU" dirty="0"/>
              <a:t> </a:t>
            </a:r>
            <a:r>
              <a:rPr lang="ru-RU" dirty="0" err="1"/>
              <a:t>листування</a:t>
            </a:r>
            <a:r>
              <a:rPr lang="ru-RU" dirty="0"/>
              <a:t>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b="1" i="1" dirty="0" err="1"/>
              <a:t>Формальне</a:t>
            </a:r>
            <a:r>
              <a:rPr lang="ru-RU" dirty="0"/>
              <a:t> </a:t>
            </a:r>
            <a:r>
              <a:rPr lang="ru-RU" dirty="0" err="1"/>
              <a:t>листування</a:t>
            </a:r>
            <a:r>
              <a:rPr lang="ru-RU" dirty="0"/>
              <a:t>;</a:t>
            </a:r>
          </a:p>
          <a:p>
            <a:pPr>
              <a:spcBef>
                <a:spcPct val="50000"/>
              </a:spcBef>
            </a:pPr>
            <a:endParaRPr lang="ru-RU" dirty="0"/>
          </a:p>
          <a:p>
            <a:r>
              <a:rPr lang="ru-RU" dirty="0" err="1"/>
              <a:t>Електронні</a:t>
            </a:r>
            <a:r>
              <a:rPr lang="ru-RU" dirty="0"/>
              <a:t> </a:t>
            </a:r>
            <a:r>
              <a:rPr lang="ru-RU" dirty="0" err="1"/>
              <a:t>листи</a:t>
            </a:r>
            <a:r>
              <a:rPr lang="ru-RU" dirty="0"/>
              <a:t>, як для </a:t>
            </a:r>
            <a:r>
              <a:rPr lang="ru-RU" dirty="0" err="1"/>
              <a:t>бізнесу</a:t>
            </a:r>
            <a:r>
              <a:rPr lang="ru-RU" dirty="0"/>
              <a:t>, так </a:t>
            </a:r>
            <a:r>
              <a:rPr lang="ru-RU" dirty="0" err="1"/>
              <a:t>і</a:t>
            </a:r>
            <a:r>
              <a:rPr lang="ru-RU" dirty="0"/>
              <a:t> для </a:t>
            </a:r>
            <a:r>
              <a:rPr lang="ru-RU" dirty="0" err="1"/>
              <a:t>повсякденного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,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пишуться</a:t>
            </a:r>
            <a:r>
              <a:rPr lang="ru-RU" dirty="0"/>
              <a:t> у </a:t>
            </a:r>
            <a:r>
              <a:rPr lang="ru-RU" dirty="0" err="1"/>
              <a:t>більш</a:t>
            </a:r>
            <a:r>
              <a:rPr lang="ru-RU" dirty="0"/>
              <a:t> неформальному </a:t>
            </a:r>
            <a:r>
              <a:rPr lang="ru-RU" dirty="0" err="1"/>
              <a:t>стилі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звичайні</a:t>
            </a:r>
            <a:r>
              <a:rPr lang="ru-RU" dirty="0"/>
              <a:t> </a:t>
            </a:r>
            <a:r>
              <a:rPr lang="ru-RU" dirty="0" err="1"/>
              <a:t>листи</a:t>
            </a:r>
            <a:r>
              <a:rPr lang="ru-RU" dirty="0"/>
              <a:t>.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3716338"/>
            <a:ext cx="34702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357166"/>
            <a:ext cx="2087562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611188" y="404813"/>
            <a:ext cx="647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45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List of Emoticons (</a:t>
            </a:r>
            <a:r>
              <a:rPr lang="en-US" sz="3600" dirty="0" err="1" smtClean="0"/>
              <a:t>smileys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for your e-mail</a:t>
            </a:r>
            <a:r>
              <a:rPr lang="en-US" sz="4000" dirty="0" smtClean="0"/>
              <a:t> </a:t>
            </a:r>
            <a:endParaRPr lang="ru-RU" sz="4000" dirty="0" smtClean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84438" y="3213101"/>
            <a:ext cx="6659562" cy="2859106"/>
          </a:xfrm>
        </p:spPr>
      </p:pic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7777162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:-)  happy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:-(  sad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:-&lt; really sad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:-D laughing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:-o surprised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:-V shouting</a:t>
            </a:r>
          </a:p>
          <a:p>
            <a:pPr>
              <a:spcBef>
                <a:spcPct val="50000"/>
              </a:spcBef>
            </a:pPr>
            <a:endParaRPr lang="ru-RU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69215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1052513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8850" y="1989138"/>
            <a:ext cx="1320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288" y="5013325"/>
            <a:ext cx="159385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539750" y="404813"/>
            <a:ext cx="700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476250"/>
            <a:ext cx="8496300" cy="528638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Calibri"/>
              <a:buNone/>
              <a:defRPr/>
            </a:pPr>
            <a:r>
              <a:rPr lang="uk-UA" sz="2800" b="1">
                <a:solidFill>
                  <a:srgbClr val="000000"/>
                </a:solidFill>
                <a:latin typeface="Calibri"/>
              </a:rPr>
              <a:t> Вставте пропущені слова у повідомлення:</a:t>
            </a:r>
          </a:p>
        </p:txBody>
      </p:sp>
      <p:sp>
        <p:nvSpPr>
          <p:cNvPr id="44034" name="Text Box 7"/>
          <p:cNvSpPr txBox="1">
            <a:spLocks noChangeArrowheads="1"/>
          </p:cNvSpPr>
          <p:nvPr/>
        </p:nvSpPr>
        <p:spPr bwMode="auto">
          <a:xfrm>
            <a:off x="539750" y="1412875"/>
            <a:ext cx="8137525" cy="581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2400"/>
              <a:t> </a:t>
            </a:r>
            <a:r>
              <a:rPr lang="uk-UA" sz="2200" b="1" i="1">
                <a:solidFill>
                  <a:schemeClr val="hlink"/>
                </a:solidFill>
              </a:rPr>
              <a:t>Служба Інтернету</a:t>
            </a:r>
            <a:r>
              <a:rPr lang="uk-UA" sz="2200"/>
              <a:t> , призначена для організації обміну повідомленнями між користувачами Всесвітньої мережі називається _________.Є два види електронної пошти: класична електронна пошта – </a:t>
            </a:r>
            <a:r>
              <a:rPr lang="uk-UA" sz="2200" i="1">
                <a:solidFill>
                  <a:schemeClr val="hlink"/>
                </a:solidFill>
              </a:rPr>
              <a:t>е-пошта </a:t>
            </a:r>
            <a:r>
              <a:rPr lang="uk-UA" sz="2200"/>
              <a:t>та ___________, яка обслуговується службою </a:t>
            </a:r>
            <a:r>
              <a:rPr lang="en-US" sz="2200">
                <a:solidFill>
                  <a:schemeClr val="hlink"/>
                </a:solidFill>
              </a:rPr>
              <a:t>Word Wide Web</a:t>
            </a:r>
            <a:r>
              <a:rPr lang="en-US" sz="2200"/>
              <a:t>.</a:t>
            </a:r>
            <a:r>
              <a:rPr lang="ru-RU" sz="2200"/>
              <a:t> </a:t>
            </a:r>
            <a:r>
              <a:rPr lang="ru-RU" sz="2200" i="1">
                <a:solidFill>
                  <a:schemeClr val="hlink"/>
                </a:solidFill>
              </a:rPr>
              <a:t>Адреса електронно</a:t>
            </a:r>
            <a:r>
              <a:rPr lang="uk-UA" sz="2200" i="1">
                <a:solidFill>
                  <a:schemeClr val="hlink"/>
                </a:solidFill>
              </a:rPr>
              <a:t>ї пошти</a:t>
            </a:r>
            <a:r>
              <a:rPr lang="uk-UA" sz="2200"/>
              <a:t> складається з двох розділених символом __</a:t>
            </a:r>
            <a:r>
              <a:rPr lang="en-US" sz="2200"/>
              <a:t>__</a:t>
            </a:r>
            <a:r>
              <a:rPr lang="uk-UA" sz="2200"/>
              <a:t> частин – імені користувача та ______________. Сукупність даних, які забезпечують ідентифікацію користувача під час звертання до ресурсів сервера, називається </a:t>
            </a:r>
            <a:r>
              <a:rPr lang="en-US" sz="2200" b="1" i="1"/>
              <a:t>__________</a:t>
            </a:r>
            <a:r>
              <a:rPr lang="uk-UA" sz="2200"/>
              <a:t>, або </a:t>
            </a:r>
            <a:r>
              <a:rPr lang="en-US" sz="2200" b="1" i="1"/>
              <a:t>____________</a:t>
            </a:r>
            <a:r>
              <a:rPr lang="uk-UA" sz="2200"/>
              <a:t> (англ.</a:t>
            </a:r>
            <a:r>
              <a:rPr lang="uk-UA" sz="2200" b="1" i="1">
                <a:solidFill>
                  <a:schemeClr val="hlink"/>
                </a:solidFill>
              </a:rPr>
              <a:t>account</a:t>
            </a:r>
            <a:r>
              <a:rPr lang="uk-UA" sz="2200"/>
              <a:t>). Щоб створити </a:t>
            </a:r>
            <a:r>
              <a:rPr lang="uk-UA" sz="2200" i="1">
                <a:solidFill>
                  <a:schemeClr val="hlink"/>
                </a:solidFill>
              </a:rPr>
              <a:t>поштову скриньку</a:t>
            </a:r>
            <a:r>
              <a:rPr lang="uk-UA" sz="2200"/>
              <a:t> на безкоштовному сервері, необхідно пройти </a:t>
            </a:r>
            <a:r>
              <a:rPr lang="en-US" sz="2200"/>
              <a:t>______________</a:t>
            </a:r>
            <a:r>
              <a:rPr lang="uk-UA" sz="2200"/>
              <a:t>, під час якої користувачу потрібно вказати:</a:t>
            </a:r>
            <a:r>
              <a:rPr lang="en-US" sz="2200"/>
              <a:t>________________.</a:t>
            </a:r>
            <a:endParaRPr lang="uk-UA" sz="2200"/>
          </a:p>
          <a:p>
            <a:pPr>
              <a:spcBef>
                <a:spcPct val="50000"/>
              </a:spcBef>
            </a:pPr>
            <a:endParaRPr lang="en-US" sz="2200"/>
          </a:p>
          <a:p>
            <a:pPr>
              <a:spcBef>
                <a:spcPct val="50000"/>
              </a:spcBef>
            </a:pPr>
            <a:endParaRPr lang="ru-RU" sz="2200"/>
          </a:p>
        </p:txBody>
      </p:sp>
      <p:pic>
        <p:nvPicPr>
          <p:cNvPr id="44035" name="Рисунок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950" y="5661025"/>
            <a:ext cx="1376363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5" descr="j039749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488" y="5543550"/>
            <a:ext cx="17541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smtClean="0">
                <a:solidFill>
                  <a:schemeClr val="hlink"/>
                </a:solidFill>
              </a:rPr>
              <a:t>Е-</a:t>
            </a:r>
            <a:r>
              <a:rPr lang="en-US" b="1" i="1" smtClean="0">
                <a:solidFill>
                  <a:schemeClr val="hlink"/>
                </a:solidFill>
              </a:rPr>
              <a:t>mail address</a:t>
            </a:r>
            <a:endParaRPr lang="ru-RU" b="1" i="1" smtClean="0">
              <a:solidFill>
                <a:schemeClr val="hlink"/>
              </a:solidFill>
            </a:endParaRPr>
          </a:p>
        </p:txBody>
      </p:sp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395288" y="2060575"/>
            <a:ext cx="71294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@ symbol is pronounced [</a:t>
            </a:r>
            <a:r>
              <a:rPr lang="en-US" sz="2400" dirty="0" err="1"/>
              <a:t>æt</a:t>
            </a:r>
            <a:r>
              <a:rPr lang="en-US" sz="2400" dirty="0"/>
              <a:t>]</a:t>
            </a:r>
          </a:p>
          <a:p>
            <a:pPr>
              <a:spcBef>
                <a:spcPct val="50000"/>
              </a:spcBef>
            </a:pPr>
            <a:endParaRPr lang="en-US" sz="2800" b="1" i="1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</a:pPr>
            <a:endParaRPr lang="en-US" sz="2800" b="1" i="1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800" b="1" i="1" dirty="0">
                <a:solidFill>
                  <a:schemeClr val="hlink"/>
                </a:solidFill>
              </a:rPr>
              <a:t>BillBrown@mailbox.edu.ua</a:t>
            </a:r>
            <a:endParaRPr lang="ru-RU" sz="2800" b="1" i="1" dirty="0">
              <a:solidFill>
                <a:schemeClr val="hlink"/>
              </a:solidFill>
            </a:endParaRPr>
          </a:p>
        </p:txBody>
      </p:sp>
      <p:sp>
        <p:nvSpPr>
          <p:cNvPr id="45059" name="AutoShape 6"/>
          <p:cNvSpPr>
            <a:spLocks/>
          </p:cNvSpPr>
          <p:nvPr/>
        </p:nvSpPr>
        <p:spPr bwMode="auto">
          <a:xfrm>
            <a:off x="5724525" y="3068638"/>
            <a:ext cx="1147763" cy="609600"/>
          </a:xfrm>
          <a:prstGeom prst="borderCallout1">
            <a:avLst>
              <a:gd name="adj1" fmla="val 18750"/>
              <a:gd name="adj2" fmla="val -6639"/>
              <a:gd name="adj3" fmla="val 172134"/>
              <a:gd name="adj4" fmla="val -818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Country code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45060" name="AutoShape 7"/>
          <p:cNvSpPr>
            <a:spLocks/>
          </p:cNvSpPr>
          <p:nvPr/>
        </p:nvSpPr>
        <p:spPr bwMode="auto">
          <a:xfrm>
            <a:off x="5292725" y="4508500"/>
            <a:ext cx="1439863" cy="639763"/>
          </a:xfrm>
          <a:prstGeom prst="borderCallout1">
            <a:avLst>
              <a:gd name="adj1" fmla="val 17866"/>
              <a:gd name="adj2" fmla="val -5292"/>
              <a:gd name="adj3" fmla="val -25806"/>
              <a:gd name="adj4" fmla="val -84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Type of organization</a:t>
            </a:r>
          </a:p>
        </p:txBody>
      </p:sp>
      <p:sp>
        <p:nvSpPr>
          <p:cNvPr id="45061" name="AutoShape 8"/>
          <p:cNvSpPr>
            <a:spLocks/>
          </p:cNvSpPr>
          <p:nvPr/>
        </p:nvSpPr>
        <p:spPr bwMode="auto">
          <a:xfrm>
            <a:off x="3851275" y="3068638"/>
            <a:ext cx="1223963" cy="431800"/>
          </a:xfrm>
          <a:prstGeom prst="borderCallout1">
            <a:avLst>
              <a:gd name="adj1" fmla="val 26472"/>
              <a:gd name="adj2" fmla="val -6227"/>
              <a:gd name="adj3" fmla="val 243384"/>
              <a:gd name="adj4" fmla="val -885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Domain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45062" name="AutoShape 9"/>
          <p:cNvSpPr>
            <a:spLocks/>
          </p:cNvSpPr>
          <p:nvPr/>
        </p:nvSpPr>
        <p:spPr bwMode="auto">
          <a:xfrm>
            <a:off x="2124075" y="4652963"/>
            <a:ext cx="1365250" cy="401637"/>
          </a:xfrm>
          <a:prstGeom prst="borderCallout1">
            <a:avLst>
              <a:gd name="adj1" fmla="val 28458"/>
              <a:gd name="adj2" fmla="val -5583"/>
              <a:gd name="adj3" fmla="val -69171"/>
              <a:gd name="adj4" fmla="val -7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Username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45063" name="Text Box 10"/>
          <p:cNvSpPr txBox="1">
            <a:spLocks noChangeArrowheads="1"/>
          </p:cNvSpPr>
          <p:nvPr/>
        </p:nvSpPr>
        <p:spPr bwMode="auto">
          <a:xfrm>
            <a:off x="7235825" y="908050"/>
            <a:ext cx="1512888" cy="54340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HERE ARE</a:t>
            </a:r>
          </a:p>
          <a:p>
            <a:pPr algn="ctr">
              <a:spcBef>
                <a:spcPct val="50000"/>
              </a:spcBef>
            </a:pPr>
            <a:r>
              <a:rPr lang="en-US" sz="1400" b="1"/>
              <a:t>SOME MORE</a:t>
            </a:r>
          </a:p>
          <a:p>
            <a:pPr algn="ctr">
              <a:spcBef>
                <a:spcPct val="50000"/>
              </a:spcBef>
            </a:pPr>
            <a:r>
              <a:rPr lang="en-US" sz="1400" b="1"/>
              <a:t>COUNTRY CODES: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ua </a:t>
            </a:r>
            <a:r>
              <a:rPr lang="en-US" sz="1600">
                <a:solidFill>
                  <a:schemeClr val="bg1"/>
                </a:solidFill>
              </a:rPr>
              <a:t>=Ukraine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uk </a:t>
            </a:r>
            <a:r>
              <a:rPr lang="en-US" sz="1600">
                <a:solidFill>
                  <a:schemeClr val="bg1"/>
                </a:solidFill>
              </a:rPr>
              <a:t>=United Kingdom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fr </a:t>
            </a:r>
            <a:r>
              <a:rPr lang="en-US" sz="1600">
                <a:solidFill>
                  <a:schemeClr val="bg1"/>
                </a:solidFill>
              </a:rPr>
              <a:t>=France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ca</a:t>
            </a:r>
            <a:r>
              <a:rPr lang="en-US" sz="1600">
                <a:solidFill>
                  <a:schemeClr val="bg1"/>
                </a:solidFill>
              </a:rPr>
              <a:t>= Canada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de</a:t>
            </a:r>
            <a:r>
              <a:rPr lang="en-US" sz="1600">
                <a:solidFill>
                  <a:schemeClr val="bg1"/>
                </a:solidFill>
              </a:rPr>
              <a:t>=Germany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it</a:t>
            </a:r>
            <a:r>
              <a:rPr lang="en-US" sz="1600">
                <a:solidFill>
                  <a:schemeClr val="bg1"/>
                </a:solidFill>
              </a:rPr>
              <a:t>= Italy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au-</a:t>
            </a:r>
            <a:r>
              <a:rPr lang="en-US" sz="1600">
                <a:solidFill>
                  <a:schemeClr val="bg1"/>
                </a:solidFill>
              </a:rPr>
              <a:t>Australia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ru </a:t>
            </a:r>
            <a:r>
              <a:rPr lang="en-US" sz="1600">
                <a:solidFill>
                  <a:schemeClr val="bg1"/>
                </a:solidFill>
              </a:rPr>
              <a:t>= Russia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pl</a:t>
            </a:r>
            <a:r>
              <a:rPr lang="en-US" sz="1600">
                <a:solidFill>
                  <a:schemeClr val="bg1"/>
                </a:solidFill>
              </a:rPr>
              <a:t>= Poland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hu</a:t>
            </a:r>
            <a:r>
              <a:rPr lang="en-US" sz="1600">
                <a:solidFill>
                  <a:schemeClr val="bg1"/>
                </a:solidFill>
              </a:rPr>
              <a:t> = Hungary</a:t>
            </a:r>
          </a:p>
          <a:p>
            <a:pPr>
              <a:spcBef>
                <a:spcPct val="50000"/>
              </a:spcBef>
            </a:pP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539750" y="404813"/>
            <a:ext cx="700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42988" y="333375"/>
            <a:ext cx="7524750" cy="1336675"/>
          </a:xfrm>
        </p:spPr>
        <p:txBody>
          <a:bodyPr/>
          <a:lstStyle/>
          <a:p>
            <a:pPr eaLnBrk="1" hangingPunct="1"/>
            <a:r>
              <a:rPr lang="uk-UA" b="1" smtClean="0">
                <a:solidFill>
                  <a:srgbClr val="000000"/>
                </a:solidFill>
              </a:rPr>
              <a:t>“Розминка”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47700" y="1700213"/>
            <a:ext cx="8496300" cy="588962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45D723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Calibri"/>
              <a:buNone/>
              <a:defRPr/>
            </a:pPr>
            <a:r>
              <a:rPr lang="uk-UA" sz="3200" b="1">
                <a:solidFill>
                  <a:srgbClr val="000000"/>
                </a:solidFill>
                <a:latin typeface="Calibri"/>
              </a:rPr>
              <a:t>Оберіть правильну відповідь:</a:t>
            </a:r>
          </a:p>
        </p:txBody>
      </p:sp>
      <p:sp>
        <p:nvSpPr>
          <p:cNvPr id="46083" name="Text Box 6"/>
          <p:cNvSpPr txBox="1">
            <a:spLocks noChangeArrowheads="1"/>
          </p:cNvSpPr>
          <p:nvPr/>
        </p:nvSpPr>
        <p:spPr bwMode="auto">
          <a:xfrm>
            <a:off x="684213" y="2708275"/>
            <a:ext cx="7200900" cy="470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uk-UA" sz="2400"/>
              <a:t>Адресою електронної по</a:t>
            </a:r>
            <a:r>
              <a:rPr lang="ru-RU" sz="2400"/>
              <a:t>ш</a:t>
            </a:r>
            <a:r>
              <a:rPr lang="uk-UA" sz="2400"/>
              <a:t>ти є: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chemeClr val="hlink"/>
                </a:solidFill>
                <a:hlinkClick r:id="rId2"/>
              </a:rPr>
              <a:t>My_</a:t>
            </a:r>
            <a:r>
              <a:rPr lang="ru-RU" sz="2400">
                <a:solidFill>
                  <a:schemeClr val="hlink"/>
                </a:solidFill>
                <a:hlinkClick r:id="rId2"/>
              </a:rPr>
              <a:t>mailbox</a:t>
            </a:r>
            <a:r>
              <a:rPr lang="en-US" sz="2400">
                <a:solidFill>
                  <a:schemeClr val="hlink"/>
                </a:solidFill>
                <a:hlinkClick r:id="rId2"/>
              </a:rPr>
              <a:t>@ukr.net</a:t>
            </a:r>
            <a:endParaRPr lang="en-US" sz="2400">
              <a:solidFill>
                <a:schemeClr val="hlink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chemeClr val="hlink"/>
                </a:solidFill>
                <a:hlinkClick r:id="rId2"/>
              </a:rPr>
              <a:t>My_</a:t>
            </a:r>
            <a:r>
              <a:rPr lang="ru-RU" sz="2400">
                <a:solidFill>
                  <a:schemeClr val="hlink"/>
                </a:solidFill>
                <a:hlinkClick r:id="rId2"/>
              </a:rPr>
              <a:t>mailbox</a:t>
            </a:r>
            <a:r>
              <a:rPr lang="en-US" sz="2400">
                <a:solidFill>
                  <a:schemeClr val="hlink"/>
                </a:solidFill>
                <a:hlinkClick r:id="rId2"/>
              </a:rPr>
              <a:t>ukr.net</a:t>
            </a:r>
            <a:endParaRPr lang="en-US" sz="2400">
              <a:solidFill>
                <a:schemeClr val="hlink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  <a:hlinkClick r:id="rId3"/>
              </a:rPr>
              <a:t>y</a:t>
            </a:r>
            <a:r>
              <a:rPr lang="ru-RU" sz="2400">
                <a:solidFill>
                  <a:schemeClr val="hlink"/>
                </a:solidFill>
                <a:hlinkClick r:id="rId3"/>
              </a:rPr>
              <a:t>mailbox</a:t>
            </a:r>
            <a:r>
              <a:rPr lang="en-US" sz="2400">
                <a:solidFill>
                  <a:schemeClr val="hlink"/>
                </a:solidFill>
                <a:hlinkClick r:id="rId3"/>
              </a:rPr>
              <a:t>@i.ua</a:t>
            </a:r>
            <a:endParaRPr lang="en-US" sz="2400">
              <a:solidFill>
                <a:schemeClr val="hlink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sz="2400">
                <a:solidFill>
                  <a:schemeClr val="hlink"/>
                </a:solidFill>
                <a:hlinkClick r:id="rId2"/>
              </a:rPr>
              <a:t>mailbox</a:t>
            </a:r>
            <a:r>
              <a:rPr lang="en-US" sz="2400">
                <a:solidFill>
                  <a:schemeClr val="hlink"/>
                </a:solidFill>
                <a:hlinkClick r:id="rId2"/>
              </a:rPr>
              <a:t>.u</a:t>
            </a:r>
            <a:r>
              <a:rPr lang="en-US" sz="2400">
                <a:solidFill>
                  <a:schemeClr val="hlink"/>
                </a:solidFill>
              </a:rPr>
              <a:t>a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sz="2400">
                <a:solidFill>
                  <a:schemeClr val="hlink"/>
                </a:solidFill>
                <a:hlinkClick r:id="rId2"/>
              </a:rPr>
              <a:t>mailbox</a:t>
            </a:r>
            <a:r>
              <a:rPr lang="en-US" sz="2400">
                <a:solidFill>
                  <a:schemeClr val="hlink"/>
                </a:solidFill>
                <a:hlinkClick r:id="rId2"/>
              </a:rPr>
              <a:t>.u</a:t>
            </a:r>
            <a:r>
              <a:rPr lang="en-US" sz="2400">
                <a:solidFill>
                  <a:schemeClr val="hlink"/>
                </a:solidFill>
              </a:rPr>
              <a:t>a@</a:t>
            </a:r>
            <a:endParaRPr lang="uk-UA" sz="2400">
              <a:solidFill>
                <a:schemeClr val="hlink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mail@meta.ua.ru</a:t>
            </a:r>
          </a:p>
          <a:p>
            <a:pPr marL="342900" indent="-342900">
              <a:spcBef>
                <a:spcPct val="50000"/>
              </a:spcBef>
            </a:pPr>
            <a:endParaRPr lang="en-US" sz="2400">
              <a:solidFill>
                <a:schemeClr val="hlink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>
              <a:solidFill>
                <a:schemeClr val="hlink"/>
              </a:solidFill>
            </a:endParaRP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539750" y="333375"/>
            <a:ext cx="700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1143000"/>
          </a:xfrm>
        </p:spPr>
        <p:txBody>
          <a:bodyPr/>
          <a:lstStyle/>
          <a:p>
            <a:pPr marL="838200" indent="-838200"/>
            <a:r>
              <a:rPr lang="en-US" sz="2800" smtClean="0"/>
              <a:t>Match to make word combinations. Use them to compose your own sentences.</a:t>
            </a:r>
            <a:endParaRPr lang="ru-RU" sz="2800" smtClean="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611188" y="404813"/>
            <a:ext cx="700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@</a:t>
            </a:r>
            <a:endParaRPr lang="ru-RU" sz="400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69938" y="2565400"/>
            <a:ext cx="35861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ctr">
              <a:buFontTx/>
              <a:buAutoNum type="arabicPeriod"/>
            </a:pPr>
            <a:r>
              <a:rPr lang="en-US"/>
              <a:t>Current                         screen</a:t>
            </a:r>
            <a:endParaRPr lang="ru-RU"/>
          </a:p>
          <a:p>
            <a:pPr marL="342900" indent="-342900" algn="ctr">
              <a:buFontTx/>
              <a:buAutoNum type="arabicPeriod"/>
            </a:pPr>
            <a:r>
              <a:rPr lang="en-US"/>
              <a:t>World Wide                  the net</a:t>
            </a:r>
            <a:endParaRPr lang="ru-RU"/>
          </a:p>
          <a:p>
            <a:pPr marL="342900" indent="-342900" algn="ctr">
              <a:buFontTx/>
              <a:buAutoNum type="arabicPeriod"/>
            </a:pPr>
            <a:r>
              <a:rPr lang="en-US"/>
              <a:t>Email                           events</a:t>
            </a:r>
            <a:endParaRPr lang="ru-RU"/>
          </a:p>
          <a:p>
            <a:pPr marL="342900" indent="-342900" algn="ctr">
              <a:buFontTx/>
              <a:buAutoNum type="arabicPeriod"/>
            </a:pPr>
            <a:r>
              <a:rPr lang="en-US"/>
              <a:t>Surfing                 information</a:t>
            </a:r>
            <a:endParaRPr lang="ru-RU"/>
          </a:p>
          <a:p>
            <a:pPr marL="342900" indent="-342900" algn="ctr">
              <a:buFontTx/>
              <a:buAutoNum type="arabicPeriod"/>
            </a:pPr>
            <a:r>
              <a:rPr lang="en-US"/>
              <a:t>Download                      sites</a:t>
            </a:r>
            <a:endParaRPr lang="ru-RU"/>
          </a:p>
          <a:p>
            <a:pPr marL="342900" indent="-342900" algn="ctr">
              <a:buFontTx/>
              <a:buAutoNum type="arabicPeriod"/>
            </a:pPr>
            <a:r>
              <a:rPr lang="en-US"/>
              <a:t>Web                               Web</a:t>
            </a:r>
          </a:p>
          <a:p>
            <a:pPr marL="342900" indent="-342900" algn="ctr">
              <a:buFontTx/>
              <a:buAutoNum type="arabicPeriod"/>
            </a:pPr>
            <a:r>
              <a:rPr lang="en-US"/>
              <a:t>Computer         message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Специальное оформление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Специальное оформление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school</Template>
  <TotalTime>1755</TotalTime>
  <Words>903</Words>
  <Application>Microsoft Office PowerPoint</Application>
  <PresentationFormat>Экран (4:3)</PresentationFormat>
  <Paragraphs>188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Специальное оформление</vt:lpstr>
      <vt:lpstr>1_Специальное оформление</vt:lpstr>
      <vt:lpstr>Робота з електронною поштою через веб-інтерфейс</vt:lpstr>
      <vt:lpstr>Мета та завдання уроку:</vt:lpstr>
      <vt:lpstr>Перевірка домашнього завдання </vt:lpstr>
      <vt:lpstr>Стилі листування</vt:lpstr>
      <vt:lpstr>List of Emoticons (smileys) for your e-mail </vt:lpstr>
      <vt:lpstr>Слайд 6</vt:lpstr>
      <vt:lpstr>Е-mail address</vt:lpstr>
      <vt:lpstr>“Розминка”</vt:lpstr>
      <vt:lpstr>Match to make word combinations. Use them to compose your own sentences.</vt:lpstr>
      <vt:lpstr>Слайд 10</vt:lpstr>
      <vt:lpstr>Слайд 11</vt:lpstr>
      <vt:lpstr>Слайд 12</vt:lpstr>
      <vt:lpstr>Слайд 13</vt:lpstr>
      <vt:lpstr>«ЕЛЕКТРОННЕ ЛИСТУВАННЯ ЧЕРЕЗ  ВЕБ-ІНТЕРФЕЙС» </vt:lpstr>
      <vt:lpstr>Реєстрація електронної поштової скриньки на безкоштовному сервері i.ua</vt:lpstr>
      <vt:lpstr>Слайд 16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Робота з електронною поштою через веб-інтерфейс</dc:title>
  <cp:lastModifiedBy>Computer</cp:lastModifiedBy>
  <cp:revision>81</cp:revision>
  <dcterms:modified xsi:type="dcterms:W3CDTF">2018-05-15T06:15:14Z</dcterms:modified>
</cp:coreProperties>
</file>