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6" r:id="rId2"/>
    <p:sldId id="269" r:id="rId3"/>
    <p:sldId id="270" r:id="rId4"/>
    <p:sldId id="271" r:id="rId5"/>
    <p:sldId id="280" r:id="rId6"/>
    <p:sldId id="279" r:id="rId7"/>
    <p:sldId id="272" r:id="rId8"/>
    <p:sldId id="273" r:id="rId9"/>
    <p:sldId id="278" r:id="rId10"/>
    <p:sldId id="277" r:id="rId11"/>
    <p:sldId id="282" r:id="rId12"/>
    <p:sldId id="276" r:id="rId13"/>
    <p:sldId id="275" r:id="rId14"/>
    <p:sldId id="274" r:id="rId15"/>
    <p:sldId id="281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9A71D-A73D-49B7-9468-0C252A5AE7D7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9EA8C6-DBB9-47DA-BD05-F15624F70A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727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EA8C6-DBB9-47DA-BD05-F15624F70A7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229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3EF8-1A3B-4DC7-A50D-223FDC85161F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0A25-F290-4F2C-B9CB-3AA638D368C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3EF8-1A3B-4DC7-A50D-223FDC85161F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0A25-F290-4F2C-B9CB-3AA638D368C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3EF8-1A3B-4DC7-A50D-223FDC85161F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0A25-F290-4F2C-B9CB-3AA638D368C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3EF8-1A3B-4DC7-A50D-223FDC85161F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0A25-F290-4F2C-B9CB-3AA638D368C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3EF8-1A3B-4DC7-A50D-223FDC85161F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0A25-F290-4F2C-B9CB-3AA638D368C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3EF8-1A3B-4DC7-A50D-223FDC85161F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0A25-F290-4F2C-B9CB-3AA638D368C1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3EF8-1A3B-4DC7-A50D-223FDC85161F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0A25-F290-4F2C-B9CB-3AA638D368C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3EF8-1A3B-4DC7-A50D-223FDC85161F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0A25-F290-4F2C-B9CB-3AA638D368C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3EF8-1A3B-4DC7-A50D-223FDC85161F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0A25-F290-4F2C-B9CB-3AA638D368C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3EF8-1A3B-4DC7-A50D-223FDC85161F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360A25-F290-4F2C-B9CB-3AA638D368C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3EF8-1A3B-4DC7-A50D-223FDC85161F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0A25-F290-4F2C-B9CB-3AA638D368C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4713EF8-1A3B-4DC7-A50D-223FDC85161F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EE360A25-F290-4F2C-B9CB-3AA638D368C1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 rot="19140000">
            <a:off x="528473" y="958402"/>
            <a:ext cx="5648623" cy="2084225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     British 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and </a:t>
            </a:r>
            <a:r>
              <a:rPr lang="en-US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american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/>
            </a:r>
            <a:b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endParaRPr lang="ru-RU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of government</a:t>
            </a:r>
            <a:endParaRPr lang="ru-RU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0114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 smtClean="0"/>
              <a:t>Place of parliamentary sittings</a:t>
            </a:r>
            <a:endParaRPr lang="ru-RU" sz="32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55576" y="1097280"/>
            <a:ext cx="3312368" cy="548640"/>
          </a:xfrm>
        </p:spPr>
        <p:txBody>
          <a:bodyPr>
            <a:noAutofit/>
          </a:bodyPr>
          <a:lstStyle/>
          <a:p>
            <a:pPr algn="ctr"/>
            <a:r>
              <a:rPr lang="en-US" sz="3000" dirty="0"/>
              <a:t>Great </a:t>
            </a:r>
            <a:r>
              <a:rPr lang="en-US" sz="3000" dirty="0" err="1"/>
              <a:t>britain</a:t>
            </a:r>
            <a:endParaRPr lang="ru-RU" sz="30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r>
              <a:rPr lang="en-US" b="0" dirty="0"/>
              <a:t>Westminster Palace</a:t>
            </a:r>
            <a:endParaRPr lang="ru-RU" b="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000" dirty="0" smtClean="0"/>
              <a:t>The </a:t>
            </a:r>
            <a:r>
              <a:rPr lang="en-US" sz="3000" dirty="0" err="1" smtClean="0"/>
              <a:t>usa</a:t>
            </a:r>
            <a:endParaRPr lang="ru-RU" sz="3000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ctr"/>
            <a:r>
              <a:rPr lang="en-US" b="0" dirty="0" smtClean="0"/>
              <a:t>United States Capitol</a:t>
            </a:r>
            <a:endParaRPr lang="ru-RU" b="0" dirty="0"/>
          </a:p>
        </p:txBody>
      </p:sp>
      <p:pic>
        <p:nvPicPr>
          <p:cNvPr id="12292" name="Picture 4" descr="Капитолий (Вашингтон) — Википед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564904"/>
            <a:ext cx="3168352" cy="221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Здание парламент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564904"/>
            <a:ext cx="2920208" cy="221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510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 at parliamentary sittings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76196" y="1628800"/>
            <a:ext cx="81122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domestic </a:t>
            </a:r>
            <a:r>
              <a:rPr lang="en-US" sz="2400" dirty="0"/>
              <a:t>and foreign policy issues, </a:t>
            </a:r>
            <a:endParaRPr lang="en-US" sz="2400" dirty="0" smtClean="0"/>
          </a:p>
          <a:p>
            <a:pPr algn="ctr"/>
            <a:r>
              <a:rPr lang="en-US" sz="2400" dirty="0" smtClean="0"/>
              <a:t>important </a:t>
            </a:r>
            <a:r>
              <a:rPr lang="en-US" sz="2400" dirty="0"/>
              <a:t>social and political affairs</a:t>
            </a:r>
            <a:r>
              <a:rPr lang="uk-UA" sz="2400" dirty="0"/>
              <a:t>,</a:t>
            </a:r>
          </a:p>
          <a:p>
            <a:pPr algn="ctr"/>
            <a:r>
              <a:rPr lang="en-US" sz="2400" dirty="0"/>
              <a:t>consideration of public bills</a:t>
            </a:r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47078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 smtClean="0"/>
              <a:t>Questions at </a:t>
            </a:r>
            <a:endParaRPr lang="ru-RU" sz="32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55576" y="1097280"/>
            <a:ext cx="3384376" cy="548640"/>
          </a:xfrm>
        </p:spPr>
        <p:txBody>
          <a:bodyPr>
            <a:noAutofit/>
          </a:bodyPr>
          <a:lstStyle/>
          <a:p>
            <a:pPr algn="ctr"/>
            <a:r>
              <a:rPr lang="en-US" sz="3000" dirty="0"/>
              <a:t>Great </a:t>
            </a:r>
            <a:r>
              <a:rPr lang="en-US" sz="3000" dirty="0" err="1"/>
              <a:t>britain</a:t>
            </a:r>
            <a:endParaRPr lang="ru-RU" sz="30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r>
              <a:rPr lang="en-US" b="0" dirty="0"/>
              <a:t>domestic and foreign policy issues, important social and political affairs</a:t>
            </a:r>
            <a:r>
              <a:rPr lang="uk-UA" b="0" dirty="0"/>
              <a:t>,</a:t>
            </a:r>
          </a:p>
          <a:p>
            <a:pPr algn="ctr"/>
            <a:r>
              <a:rPr lang="en-US" b="0" dirty="0"/>
              <a:t>consideration of public bills</a:t>
            </a:r>
            <a:endParaRPr lang="ru-RU" b="0" dirty="0"/>
          </a:p>
          <a:p>
            <a:pPr algn="ctr"/>
            <a:endParaRPr lang="ru-RU" b="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000" dirty="0" smtClean="0"/>
              <a:t>The </a:t>
            </a:r>
            <a:r>
              <a:rPr lang="en-US" sz="3000" dirty="0" err="1" smtClean="0"/>
              <a:t>usa</a:t>
            </a:r>
            <a:endParaRPr lang="ru-RU" sz="3000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8631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 smtClean="0"/>
              <a:t>National symbols</a:t>
            </a:r>
            <a:endParaRPr lang="ru-RU" sz="32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3568" y="1097280"/>
            <a:ext cx="3600400" cy="548640"/>
          </a:xfrm>
        </p:spPr>
        <p:txBody>
          <a:bodyPr>
            <a:noAutofit/>
          </a:bodyPr>
          <a:lstStyle/>
          <a:p>
            <a:pPr algn="ctr"/>
            <a:r>
              <a:rPr lang="en-US" sz="3000" dirty="0" smtClean="0"/>
              <a:t>Great </a:t>
            </a:r>
            <a:r>
              <a:rPr lang="en-US" sz="3000" dirty="0" err="1" smtClean="0"/>
              <a:t>britain</a:t>
            </a:r>
            <a:endParaRPr lang="ru-RU" sz="30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904432" cy="548640"/>
          </a:xfrm>
        </p:spPr>
        <p:txBody>
          <a:bodyPr>
            <a:noAutofit/>
          </a:bodyPr>
          <a:lstStyle/>
          <a:p>
            <a:pPr algn="ctr"/>
            <a:r>
              <a:rPr lang="en-US" sz="3000" dirty="0" smtClean="0"/>
              <a:t>The </a:t>
            </a:r>
            <a:r>
              <a:rPr lang="en-US" sz="3000" dirty="0" err="1" smtClean="0"/>
              <a:t>usa</a:t>
            </a:r>
            <a:endParaRPr lang="ru-RU" sz="3000" dirty="0"/>
          </a:p>
        </p:txBody>
      </p:sp>
      <p:pic>
        <p:nvPicPr>
          <p:cNvPr id="14338" name="Picture 2" descr="http://player.myshared.ru/17/1166347/slides/slide_2.jpg"/>
          <p:cNvPicPr>
            <a:picLocks noGrp="1" noChangeAspect="1" noChangeArrowheads="1"/>
          </p:cNvPicPr>
          <p:nvPr>
            <p:ph sz="quarter" idx="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11" t="58115" r="8098" b="10138"/>
          <a:stretch/>
        </p:blipFill>
        <p:spPr bwMode="auto">
          <a:xfrm>
            <a:off x="7308298" y="2010373"/>
            <a:ext cx="1391652" cy="11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player.myshared.ru/17/1166347/slides/slide_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76" t="66102" r="45982" b="10138"/>
          <a:stretch/>
        </p:blipFill>
        <p:spPr bwMode="auto">
          <a:xfrm>
            <a:off x="5196045" y="1738690"/>
            <a:ext cx="1512665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http://player.myshared.ru/17/1166347/slides/slide_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4" t="24375" r="7223" b="47624"/>
          <a:stretch/>
        </p:blipFill>
        <p:spPr bwMode="auto">
          <a:xfrm>
            <a:off x="5217368" y="3429000"/>
            <a:ext cx="298268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4" name="Picture 8" descr="https://cf.ppt-online.org/files/slide/f/FhogsM1VYIdGrQeqP24W7xynbZSNH5mR0EwDpt/slide-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8" t="22553" r="2678" b="14140"/>
          <a:stretch/>
        </p:blipFill>
        <p:spPr bwMode="auto">
          <a:xfrm>
            <a:off x="811917" y="1702566"/>
            <a:ext cx="1487537" cy="15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6" name="Picture 10" descr="https://cf.ppt-online.org/files/slide/f/FhogsM1VYIdGrQeqP24W7xynbZSNH5mR0EwDpt/slide-3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83" t="17508" r="23081" b="25585"/>
          <a:stretch/>
        </p:blipFill>
        <p:spPr bwMode="auto">
          <a:xfrm>
            <a:off x="2339752" y="1696753"/>
            <a:ext cx="1855606" cy="13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8" name="Picture 12" descr="https://ds03.infourok.ru/uploads/ex/1350/0003bccf-7cea7644/640/img4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05" t="2615" r="3566" b="41671"/>
          <a:stretch/>
        </p:blipFill>
        <p:spPr bwMode="auto">
          <a:xfrm>
            <a:off x="1259632" y="2708920"/>
            <a:ext cx="1867136" cy="254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635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 smtClean="0"/>
              <a:t>Political parties</a:t>
            </a:r>
            <a:endParaRPr lang="ru-RU" sz="32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55576" y="1097280"/>
            <a:ext cx="3384376" cy="548640"/>
          </a:xfrm>
        </p:spPr>
        <p:txBody>
          <a:bodyPr>
            <a:noAutofit/>
          </a:bodyPr>
          <a:lstStyle/>
          <a:p>
            <a:pPr algn="ctr"/>
            <a:r>
              <a:rPr lang="en-US" sz="3000" dirty="0"/>
              <a:t>Great </a:t>
            </a:r>
            <a:r>
              <a:rPr lang="en-US" sz="3000" dirty="0" err="1"/>
              <a:t>britain</a:t>
            </a:r>
            <a:endParaRPr lang="ru-RU" sz="30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b="0" dirty="0" smtClean="0"/>
              <a:t>the Conservative Party</a:t>
            </a:r>
            <a:r>
              <a:rPr lang="en-US" b="0" dirty="0"/>
              <a:t> </a:t>
            </a:r>
            <a:r>
              <a:rPr lang="en-US" b="0" dirty="0" smtClean="0"/>
              <a:t> </a:t>
            </a:r>
          </a:p>
          <a:p>
            <a:pPr algn="ctr"/>
            <a:r>
              <a:rPr lang="en-US" b="0" dirty="0" smtClean="0"/>
              <a:t>the</a:t>
            </a:r>
            <a:r>
              <a:rPr lang="en-US" b="0" dirty="0"/>
              <a:t> </a:t>
            </a:r>
            <a:r>
              <a:rPr lang="en-US" b="0" dirty="0" err="1"/>
              <a:t>Labour</a:t>
            </a:r>
            <a:r>
              <a:rPr lang="en-US" b="0" dirty="0"/>
              <a:t> </a:t>
            </a:r>
            <a:r>
              <a:rPr lang="en-US" b="0" dirty="0" smtClean="0"/>
              <a:t>Party</a:t>
            </a:r>
          </a:p>
          <a:p>
            <a:pPr algn="ctr"/>
            <a:r>
              <a:rPr lang="en-US" b="0" dirty="0" smtClean="0"/>
              <a:t>the</a:t>
            </a:r>
            <a:r>
              <a:rPr lang="en-US" b="0" dirty="0"/>
              <a:t> Liberal Party </a:t>
            </a:r>
            <a:endParaRPr lang="ru-RU" b="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000" dirty="0" smtClean="0"/>
              <a:t>The </a:t>
            </a:r>
            <a:r>
              <a:rPr lang="en-US" sz="3000" dirty="0" err="1" smtClean="0"/>
              <a:t>usa</a:t>
            </a:r>
            <a:endParaRPr lang="ru-RU" sz="3000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b="0" dirty="0" smtClean="0"/>
              <a:t>the </a:t>
            </a:r>
            <a:r>
              <a:rPr lang="en-US" b="0" dirty="0"/>
              <a:t>Democrats </a:t>
            </a:r>
          </a:p>
          <a:p>
            <a:pPr algn="ctr"/>
            <a:r>
              <a:rPr lang="en-US" b="0" dirty="0"/>
              <a:t>and</a:t>
            </a:r>
          </a:p>
          <a:p>
            <a:pPr algn="ctr"/>
            <a:r>
              <a:rPr lang="en-US" b="0" dirty="0"/>
              <a:t>the Republicans</a:t>
            </a:r>
            <a:endParaRPr lang="ru-RU" b="0" dirty="0"/>
          </a:p>
        </p:txBody>
      </p:sp>
    </p:spTree>
    <p:extLst>
      <p:ext uri="{BB962C8B-B14F-4D97-AF65-F5344CB8AC3E}">
        <p14:creationId xmlns:p14="http://schemas.microsoft.com/office/powerpoint/2010/main" val="1688545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player.myshared.ru/19/1195708/slides/slide_1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5" t="11132" r="7685" b="8297"/>
          <a:stretch/>
        </p:blipFill>
        <p:spPr bwMode="auto">
          <a:xfrm>
            <a:off x="1475656" y="260648"/>
            <a:ext cx="6400800" cy="460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212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 smtClean="0"/>
              <a:t>Kind of political </a:t>
            </a:r>
            <a:r>
              <a:rPr lang="en-US" sz="3200" dirty="0" smtClean="0"/>
              <a:t>system</a:t>
            </a:r>
            <a:endParaRPr lang="ru-RU" sz="32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3568" y="1097280"/>
            <a:ext cx="3672408" cy="548640"/>
          </a:xfrm>
        </p:spPr>
        <p:txBody>
          <a:bodyPr>
            <a:noAutofit/>
          </a:bodyPr>
          <a:lstStyle/>
          <a:p>
            <a:pPr algn="ctr"/>
            <a:r>
              <a:rPr lang="en-US" sz="3000" dirty="0"/>
              <a:t>Great </a:t>
            </a:r>
            <a:r>
              <a:rPr lang="en-US" sz="3000" dirty="0" err="1"/>
              <a:t>britain</a:t>
            </a:r>
            <a:endParaRPr lang="ru-RU" sz="30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0" dirty="0"/>
              <a:t> </a:t>
            </a:r>
            <a:endParaRPr lang="en-US" b="0" dirty="0" smtClean="0"/>
          </a:p>
          <a:p>
            <a:pPr algn="ctr"/>
            <a:r>
              <a:rPr lang="en-US" b="0" dirty="0" smtClean="0"/>
              <a:t>a</a:t>
            </a:r>
            <a:r>
              <a:rPr lang="en-US" b="0" dirty="0"/>
              <a:t>  </a:t>
            </a:r>
            <a:r>
              <a:rPr lang="en-US" b="0" dirty="0" smtClean="0"/>
              <a:t>constitutional</a:t>
            </a:r>
            <a:r>
              <a:rPr lang="en-US" b="0" dirty="0"/>
              <a:t> </a:t>
            </a:r>
            <a:endParaRPr lang="en-US" b="0" dirty="0" smtClean="0"/>
          </a:p>
          <a:p>
            <a:pPr algn="ctr"/>
            <a:r>
              <a:rPr lang="en-US" b="0" dirty="0" smtClean="0"/>
              <a:t>monarchy</a:t>
            </a:r>
            <a:endParaRPr lang="ru-RU" b="0" dirty="0"/>
          </a:p>
          <a:p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000" dirty="0" smtClean="0"/>
              <a:t>The </a:t>
            </a:r>
            <a:r>
              <a:rPr lang="en-US" sz="3000" dirty="0" err="1" smtClean="0"/>
              <a:t>usa</a:t>
            </a:r>
            <a:endParaRPr lang="ru-RU" sz="3000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b="0" dirty="0" smtClean="0"/>
          </a:p>
          <a:p>
            <a:pPr algn="ctr"/>
            <a:r>
              <a:rPr lang="en-US" b="0" dirty="0" smtClean="0"/>
              <a:t>a </a:t>
            </a:r>
            <a:r>
              <a:rPr lang="en-US" altLang="ru-RU" b="0" dirty="0" smtClean="0"/>
              <a:t>federal </a:t>
            </a:r>
            <a:r>
              <a:rPr lang="en-US" b="0" dirty="0" smtClean="0"/>
              <a:t>republic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5127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 smtClean="0"/>
              <a:t>The head of the state</a:t>
            </a:r>
            <a:endParaRPr lang="ru-RU" sz="32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3568" y="1097280"/>
            <a:ext cx="3456384" cy="548640"/>
          </a:xfrm>
        </p:spPr>
        <p:txBody>
          <a:bodyPr>
            <a:noAutofit/>
          </a:bodyPr>
          <a:lstStyle/>
          <a:p>
            <a:pPr algn="ctr"/>
            <a:r>
              <a:rPr lang="en-US" sz="3000" dirty="0"/>
              <a:t>Great </a:t>
            </a:r>
            <a:r>
              <a:rPr lang="en-US" sz="3000" dirty="0" err="1" smtClean="0"/>
              <a:t>britain</a:t>
            </a:r>
            <a:endParaRPr lang="ru-RU" sz="300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000" dirty="0" smtClean="0"/>
              <a:t>The </a:t>
            </a:r>
            <a:r>
              <a:rPr lang="en-US" sz="3000" dirty="0" err="1" smtClean="0"/>
              <a:t>usa</a:t>
            </a:r>
            <a:endParaRPr lang="ru-RU" sz="3000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ctr"/>
            <a:r>
              <a:rPr lang="en-US" b="0" dirty="0" smtClean="0"/>
              <a:t>the President</a:t>
            </a:r>
            <a:endParaRPr lang="ru-RU" b="0" dirty="0"/>
          </a:p>
        </p:txBody>
      </p:sp>
      <p:pic>
        <p:nvPicPr>
          <p:cNvPr id="8194" name="Picture 2" descr="nul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66" t="20671" r="13545" b="34038"/>
          <a:stretch/>
        </p:blipFill>
        <p:spPr bwMode="auto">
          <a:xfrm>
            <a:off x="5004048" y="2492896"/>
            <a:ext cx="2667000" cy="232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бъект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r>
              <a:rPr lang="en-US" b="0" dirty="0" smtClean="0"/>
              <a:t>the Queen</a:t>
            </a:r>
            <a:endParaRPr lang="ru-RU" b="0" dirty="0"/>
          </a:p>
        </p:txBody>
      </p:sp>
      <p:pic>
        <p:nvPicPr>
          <p:cNvPr id="8196" name="Picture 4" descr="nul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17" t="3350" r="9858" b="56227"/>
          <a:stretch/>
        </p:blipFill>
        <p:spPr bwMode="auto">
          <a:xfrm>
            <a:off x="1043608" y="2492897"/>
            <a:ext cx="2736304" cy="2329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518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 smtClean="0"/>
              <a:t>How is power </a:t>
            </a:r>
            <a:r>
              <a:rPr lang="en-US" sz="3200" dirty="0" err="1" smtClean="0"/>
              <a:t>organised</a:t>
            </a:r>
            <a:r>
              <a:rPr lang="en-US" sz="3200" dirty="0" smtClean="0"/>
              <a:t>?</a:t>
            </a:r>
            <a:endParaRPr lang="ru-RU" sz="32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3568" y="1097280"/>
            <a:ext cx="3528392" cy="548640"/>
          </a:xfrm>
        </p:spPr>
        <p:txBody>
          <a:bodyPr>
            <a:noAutofit/>
          </a:bodyPr>
          <a:lstStyle/>
          <a:p>
            <a:pPr algn="ctr"/>
            <a:r>
              <a:rPr lang="en-US" sz="3000" dirty="0"/>
              <a:t>Great </a:t>
            </a:r>
            <a:r>
              <a:rPr lang="en-US" sz="3000" dirty="0" err="1"/>
              <a:t>britain</a:t>
            </a:r>
            <a:endParaRPr lang="ru-RU" sz="30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endParaRPr lang="en-US" b="0" dirty="0" smtClean="0"/>
          </a:p>
          <a:p>
            <a:pPr algn="ctr"/>
            <a:r>
              <a:rPr lang="en-US" b="0" dirty="0" smtClean="0"/>
              <a:t>legislative, </a:t>
            </a:r>
          </a:p>
          <a:p>
            <a:pPr algn="ctr"/>
            <a:r>
              <a:rPr lang="en-US" b="0" dirty="0" smtClean="0"/>
              <a:t>executive, </a:t>
            </a:r>
          </a:p>
          <a:p>
            <a:pPr algn="ctr"/>
            <a:r>
              <a:rPr lang="en-US" b="0" dirty="0" smtClean="0"/>
              <a:t>judicial 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000" dirty="0" smtClean="0"/>
              <a:t>The </a:t>
            </a:r>
            <a:r>
              <a:rPr lang="en-US" sz="3000" dirty="0" err="1" smtClean="0"/>
              <a:t>usa</a:t>
            </a:r>
            <a:endParaRPr lang="ru-RU" sz="3000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b="0" dirty="0"/>
              <a:t>legislative, </a:t>
            </a:r>
          </a:p>
          <a:p>
            <a:pPr algn="ctr"/>
            <a:r>
              <a:rPr lang="en-US" b="0" dirty="0"/>
              <a:t>executive, </a:t>
            </a:r>
          </a:p>
          <a:p>
            <a:pPr algn="ctr"/>
            <a:r>
              <a:rPr lang="en-US" b="0" dirty="0"/>
              <a:t>judicial </a:t>
            </a:r>
            <a:endParaRPr lang="ru-RU" dirty="0"/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9598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 smtClean="0"/>
              <a:t>Main law </a:t>
            </a:r>
            <a:endParaRPr lang="ru-RU" sz="32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11560" y="1097280"/>
            <a:ext cx="3600400" cy="548640"/>
          </a:xfrm>
        </p:spPr>
        <p:txBody>
          <a:bodyPr>
            <a:noAutofit/>
          </a:bodyPr>
          <a:lstStyle/>
          <a:p>
            <a:pPr algn="ctr"/>
            <a:r>
              <a:rPr lang="en-US" sz="3000" dirty="0"/>
              <a:t>Great </a:t>
            </a:r>
            <a:r>
              <a:rPr lang="en-US" sz="3000" dirty="0" err="1"/>
              <a:t>britain</a:t>
            </a:r>
            <a:endParaRPr lang="ru-RU" sz="30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endParaRPr lang="en-US" b="0" dirty="0" smtClean="0"/>
          </a:p>
          <a:p>
            <a:pPr algn="ctr"/>
            <a:r>
              <a:rPr lang="en-US" b="0" dirty="0"/>
              <a:t>the </a:t>
            </a:r>
            <a:r>
              <a:rPr lang="en-US" b="0" dirty="0" smtClean="0"/>
              <a:t>Constitution</a:t>
            </a:r>
            <a:endParaRPr lang="uk-UA" b="0" dirty="0" smtClean="0"/>
          </a:p>
          <a:p>
            <a:pPr algn="ctr"/>
            <a:r>
              <a:rPr lang="uk-UA" b="0" dirty="0" smtClean="0"/>
              <a:t>(</a:t>
            </a:r>
            <a:r>
              <a:rPr lang="en-US" b="0" dirty="0" smtClean="0"/>
              <a:t>unwritten</a:t>
            </a:r>
            <a:r>
              <a:rPr lang="uk-UA" b="0" dirty="0" smtClean="0"/>
              <a:t>)</a:t>
            </a:r>
            <a:endParaRPr lang="ru-RU" dirty="0"/>
          </a:p>
          <a:p>
            <a:pPr algn="ctr"/>
            <a:r>
              <a:rPr lang="en-US" b="0" dirty="0" smtClean="0"/>
              <a:t>  </a:t>
            </a:r>
            <a:endParaRPr lang="en-US" b="0" dirty="0" smtClean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000" dirty="0" smtClean="0"/>
              <a:t>The </a:t>
            </a:r>
            <a:r>
              <a:rPr lang="en-US" sz="3000" dirty="0" err="1" smtClean="0"/>
              <a:t>usa</a:t>
            </a:r>
            <a:endParaRPr lang="ru-RU" sz="3000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b="0" dirty="0"/>
              <a:t>the Constitution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0681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 smtClean="0"/>
              <a:t>Executive power</a:t>
            </a:r>
            <a:endParaRPr lang="ru-RU" sz="32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55576" y="1097280"/>
            <a:ext cx="3384376" cy="548640"/>
          </a:xfrm>
        </p:spPr>
        <p:txBody>
          <a:bodyPr>
            <a:noAutofit/>
          </a:bodyPr>
          <a:lstStyle/>
          <a:p>
            <a:pPr algn="ctr"/>
            <a:r>
              <a:rPr lang="en-US" sz="3000" dirty="0"/>
              <a:t>Great </a:t>
            </a:r>
            <a:r>
              <a:rPr lang="en-US" sz="3000" dirty="0" err="1"/>
              <a:t>britain</a:t>
            </a:r>
            <a:endParaRPr lang="ru-RU" sz="30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endParaRPr lang="en-US" b="0" dirty="0" smtClean="0"/>
          </a:p>
          <a:p>
            <a:pPr algn="ctr"/>
            <a:r>
              <a:rPr lang="en-US" b="0" dirty="0" smtClean="0"/>
              <a:t>the Prime Minister </a:t>
            </a:r>
            <a:endParaRPr lang="en-US" b="0" dirty="0"/>
          </a:p>
          <a:p>
            <a:pPr algn="ctr"/>
            <a:r>
              <a:rPr lang="en-US" b="0" dirty="0"/>
              <a:t>and </a:t>
            </a:r>
          </a:p>
          <a:p>
            <a:pPr algn="ctr"/>
            <a:r>
              <a:rPr lang="en-US" b="0" dirty="0"/>
              <a:t>his cabinet</a:t>
            </a:r>
          </a:p>
          <a:p>
            <a:pPr algn="ctr"/>
            <a:endParaRPr lang="en-US" b="0" dirty="0" smtClean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000" dirty="0" smtClean="0"/>
              <a:t>The </a:t>
            </a:r>
            <a:r>
              <a:rPr lang="en-US" sz="3000" dirty="0" err="1" smtClean="0"/>
              <a:t>usa</a:t>
            </a:r>
            <a:endParaRPr lang="ru-RU" sz="3000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ctr"/>
            <a:endParaRPr lang="en-US" b="0" dirty="0" smtClean="0"/>
          </a:p>
          <a:p>
            <a:pPr algn="ctr"/>
            <a:r>
              <a:rPr lang="en-US" b="0" dirty="0" smtClean="0"/>
              <a:t>the President </a:t>
            </a:r>
          </a:p>
          <a:p>
            <a:pPr algn="ctr"/>
            <a:r>
              <a:rPr lang="en-US" b="0" dirty="0" smtClean="0"/>
              <a:t>and </a:t>
            </a:r>
          </a:p>
          <a:p>
            <a:pPr algn="ctr"/>
            <a:r>
              <a:rPr lang="en-US" b="0" dirty="0" smtClean="0"/>
              <a:t>his cabinet</a:t>
            </a: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522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 smtClean="0"/>
              <a:t>Legislative power</a:t>
            </a:r>
            <a:endParaRPr lang="ru-RU" sz="32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3568" y="1097280"/>
            <a:ext cx="3456384" cy="548640"/>
          </a:xfrm>
        </p:spPr>
        <p:txBody>
          <a:bodyPr>
            <a:noAutofit/>
          </a:bodyPr>
          <a:lstStyle/>
          <a:p>
            <a:pPr algn="ctr"/>
            <a:r>
              <a:rPr lang="en-US" sz="3000" dirty="0"/>
              <a:t>Great </a:t>
            </a:r>
            <a:r>
              <a:rPr lang="en-US" sz="3000" dirty="0" err="1"/>
              <a:t>britain</a:t>
            </a:r>
            <a:endParaRPr lang="ru-RU" sz="30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7544" y="1701848"/>
            <a:ext cx="4117086" cy="3108960"/>
          </a:xfrm>
        </p:spPr>
        <p:txBody>
          <a:bodyPr/>
          <a:lstStyle/>
          <a:p>
            <a:pPr algn="ctr"/>
            <a:r>
              <a:rPr lang="en-US" b="0" dirty="0"/>
              <a:t>t</a:t>
            </a:r>
            <a:r>
              <a:rPr lang="en-US" b="0" dirty="0" smtClean="0"/>
              <a:t>he </a:t>
            </a:r>
            <a:r>
              <a:rPr lang="en-US" b="0" dirty="0"/>
              <a:t>Houses </a:t>
            </a:r>
            <a:r>
              <a:rPr lang="en-US" b="0" dirty="0" smtClean="0"/>
              <a:t>of</a:t>
            </a:r>
          </a:p>
          <a:p>
            <a:pPr algn="ctr"/>
            <a:r>
              <a:rPr lang="en-US" b="0" dirty="0" smtClean="0"/>
              <a:t>Parliament</a:t>
            </a:r>
          </a:p>
          <a:p>
            <a:r>
              <a:rPr lang="en-US" sz="2000" b="0" dirty="0" smtClean="0"/>
              <a:t>     the House of            the </a:t>
            </a:r>
            <a:r>
              <a:rPr lang="en-US" sz="2000" b="0" dirty="0"/>
              <a:t>House of </a:t>
            </a:r>
          </a:p>
          <a:p>
            <a:r>
              <a:rPr lang="en-US" sz="2000" b="0" dirty="0" smtClean="0"/>
              <a:t>       Commons                   Lords</a:t>
            </a:r>
          </a:p>
          <a:p>
            <a:r>
              <a:rPr lang="en-US" sz="2000" b="0" dirty="0" smtClean="0"/>
              <a:t>Commons</a:t>
            </a:r>
            <a:endParaRPr lang="uk-UA" sz="2000" b="0" dirty="0" smtClean="0"/>
          </a:p>
          <a:p>
            <a:r>
              <a:rPr lang="en-US" b="0" dirty="0"/>
              <a:t> 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616400" cy="548640"/>
          </a:xfrm>
        </p:spPr>
        <p:txBody>
          <a:bodyPr>
            <a:noAutofit/>
          </a:bodyPr>
          <a:lstStyle/>
          <a:p>
            <a:pPr algn="ctr"/>
            <a:r>
              <a:rPr lang="en-US" sz="3000" dirty="0" smtClean="0"/>
              <a:t>       The </a:t>
            </a:r>
            <a:r>
              <a:rPr lang="en-US" sz="3000" dirty="0" err="1" smtClean="0"/>
              <a:t>usa</a:t>
            </a:r>
            <a:endParaRPr lang="ru-RU" sz="3000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88025" y="1730990"/>
            <a:ext cx="3888431" cy="3108960"/>
          </a:xfrm>
        </p:spPr>
        <p:txBody>
          <a:bodyPr/>
          <a:lstStyle/>
          <a:p>
            <a:pPr algn="ctr"/>
            <a:r>
              <a:rPr lang="en-US" b="0" dirty="0" smtClean="0"/>
              <a:t>the Congress</a:t>
            </a:r>
          </a:p>
          <a:p>
            <a:pPr algn="ctr"/>
            <a:endParaRPr lang="en-US" b="0" dirty="0"/>
          </a:p>
          <a:p>
            <a:r>
              <a:rPr lang="en-US" sz="2000" b="0" dirty="0" smtClean="0"/>
              <a:t>   the </a:t>
            </a:r>
            <a:r>
              <a:rPr lang="en-US" sz="2000" b="0" dirty="0"/>
              <a:t>Senate </a:t>
            </a:r>
            <a:r>
              <a:rPr lang="en-US" sz="2000" b="0" dirty="0" smtClean="0"/>
              <a:t>            the </a:t>
            </a:r>
            <a:r>
              <a:rPr lang="en-US" sz="2000" b="0" dirty="0"/>
              <a:t>House of</a:t>
            </a:r>
            <a:r>
              <a:rPr lang="en-US" sz="2000" b="0" dirty="0" smtClean="0"/>
              <a:t>            </a:t>
            </a:r>
          </a:p>
          <a:p>
            <a:r>
              <a:rPr lang="en-US" sz="2000" b="0" dirty="0"/>
              <a:t> </a:t>
            </a:r>
            <a:r>
              <a:rPr lang="en-US" sz="2000" b="0" dirty="0" smtClean="0"/>
              <a:t>                              Representatives</a:t>
            </a:r>
          </a:p>
          <a:p>
            <a:r>
              <a:rPr lang="en-US" sz="2000" b="0" dirty="0"/>
              <a:t> </a:t>
            </a:r>
            <a:r>
              <a:rPr lang="en-US" sz="2000" b="0" dirty="0" smtClean="0"/>
              <a:t>                                   Representatives     </a:t>
            </a:r>
            <a:endParaRPr lang="ru-RU" sz="2000" dirty="0"/>
          </a:p>
        </p:txBody>
      </p:sp>
      <p:pic>
        <p:nvPicPr>
          <p:cNvPr id="2050" name="Picture 2" descr="http://player.myshared.ru/19/1195708/slides/slide_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4" t="46779" r="50000" b="15316"/>
          <a:stretch/>
        </p:blipFill>
        <p:spPr bwMode="auto">
          <a:xfrm>
            <a:off x="467544" y="3507950"/>
            <a:ext cx="1944216" cy="13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player.myshared.ru/19/1195708/slides/slide_1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1" t="43597" r="51329" b="18762"/>
          <a:stretch/>
        </p:blipFill>
        <p:spPr bwMode="auto">
          <a:xfrm>
            <a:off x="2411760" y="3507950"/>
            <a:ext cx="1944216" cy="13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ds04.infourok.ru/uploads/ex/1342/00103fe1-790995a1/640/img6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71" t="6590" r="16828" b="37696"/>
          <a:stretch/>
        </p:blipFill>
        <p:spPr bwMode="auto">
          <a:xfrm>
            <a:off x="6732241" y="3507950"/>
            <a:ext cx="1944215" cy="13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upload.wikimedia.org/wikipedia/commons/a/a6/US_Senate_Session_Chamber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5" t="24529" r="4043" b="7902"/>
          <a:stretch/>
        </p:blipFill>
        <p:spPr bwMode="auto">
          <a:xfrm>
            <a:off x="4788025" y="3507950"/>
            <a:ext cx="1944216" cy="13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878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 smtClean="0"/>
              <a:t>judicial power</a:t>
            </a:r>
            <a:endParaRPr lang="ru-RU" sz="32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55576" y="1097280"/>
            <a:ext cx="3384376" cy="548640"/>
          </a:xfrm>
        </p:spPr>
        <p:txBody>
          <a:bodyPr>
            <a:noAutofit/>
          </a:bodyPr>
          <a:lstStyle/>
          <a:p>
            <a:pPr algn="ctr"/>
            <a:r>
              <a:rPr lang="en-US" sz="3000" dirty="0"/>
              <a:t>Great </a:t>
            </a:r>
            <a:r>
              <a:rPr lang="en-US" sz="3000" dirty="0" err="1"/>
              <a:t>britain</a:t>
            </a:r>
            <a:endParaRPr lang="ru-RU" sz="30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endParaRPr lang="en-US" b="0" dirty="0" smtClean="0"/>
          </a:p>
          <a:p>
            <a:pPr algn="ctr"/>
            <a:r>
              <a:rPr lang="en-US" b="0" dirty="0" smtClean="0"/>
              <a:t>the </a:t>
            </a:r>
            <a:r>
              <a:rPr lang="en-US" b="0" dirty="0"/>
              <a:t>system of courts</a:t>
            </a:r>
            <a:endParaRPr lang="ru-RU" dirty="0"/>
          </a:p>
          <a:p>
            <a:pPr algn="ctr"/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000" dirty="0" smtClean="0"/>
              <a:t>The </a:t>
            </a:r>
            <a:r>
              <a:rPr lang="en-US" sz="3000" dirty="0" err="1" smtClean="0"/>
              <a:t>usa</a:t>
            </a:r>
            <a:endParaRPr lang="ru-RU" sz="3000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ctr"/>
            <a:endParaRPr lang="en-US" b="0" dirty="0" smtClean="0"/>
          </a:p>
          <a:p>
            <a:pPr algn="ctr"/>
            <a:r>
              <a:rPr lang="en-US" b="0" dirty="0" smtClean="0"/>
              <a:t>the </a:t>
            </a:r>
            <a:r>
              <a:rPr lang="en-US" b="0" dirty="0"/>
              <a:t>system of </a:t>
            </a:r>
            <a:r>
              <a:rPr lang="en-US" b="0" dirty="0" smtClean="0"/>
              <a:t>courts</a:t>
            </a:r>
            <a:endParaRPr lang="ru-RU" dirty="0"/>
          </a:p>
        </p:txBody>
      </p:sp>
      <p:pic>
        <p:nvPicPr>
          <p:cNvPr id="10242" name="Picture 2" descr="nul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8" t="38230" r="66621" b="28543"/>
          <a:stretch/>
        </p:blipFill>
        <p:spPr bwMode="auto">
          <a:xfrm>
            <a:off x="3059832" y="2919061"/>
            <a:ext cx="2448000" cy="178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166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 smtClean="0"/>
              <a:t>elections</a:t>
            </a:r>
            <a:endParaRPr lang="ru-RU" sz="32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55576" y="1097280"/>
            <a:ext cx="3384376" cy="548640"/>
          </a:xfrm>
        </p:spPr>
        <p:txBody>
          <a:bodyPr>
            <a:noAutofit/>
          </a:bodyPr>
          <a:lstStyle/>
          <a:p>
            <a:pPr algn="ctr"/>
            <a:r>
              <a:rPr lang="en-US" sz="3000" dirty="0"/>
              <a:t>Great </a:t>
            </a:r>
            <a:r>
              <a:rPr lang="en-US" sz="3000" dirty="0" err="1"/>
              <a:t>britain</a:t>
            </a:r>
            <a:endParaRPr lang="ru-RU" sz="30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000" dirty="0" smtClean="0"/>
              <a:t>The </a:t>
            </a:r>
            <a:r>
              <a:rPr lang="en-US" sz="3000" dirty="0" err="1" smtClean="0"/>
              <a:t>usa</a:t>
            </a:r>
            <a:endParaRPr lang="ru-RU" sz="3000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85347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Углы">
  <a:themeElements>
    <a:clrScheme name="Углы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Углы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Угл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406</TotalTime>
  <Words>210</Words>
  <Application>Microsoft Office PowerPoint</Application>
  <PresentationFormat>Экран (4:3)</PresentationFormat>
  <Paragraphs>101</Paragraphs>
  <Slides>15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Углы</vt:lpstr>
      <vt:lpstr>       British and american </vt:lpstr>
      <vt:lpstr>Kind of political system</vt:lpstr>
      <vt:lpstr>The head of the state</vt:lpstr>
      <vt:lpstr>How is power organised?</vt:lpstr>
      <vt:lpstr>Main law </vt:lpstr>
      <vt:lpstr>Executive power</vt:lpstr>
      <vt:lpstr>Legislative power</vt:lpstr>
      <vt:lpstr>judicial power</vt:lpstr>
      <vt:lpstr>elections</vt:lpstr>
      <vt:lpstr>Place of parliamentary sittings</vt:lpstr>
      <vt:lpstr>Questions at parliamentary sittings</vt:lpstr>
      <vt:lpstr>Questions at </vt:lpstr>
      <vt:lpstr>National symbols</vt:lpstr>
      <vt:lpstr>Political parties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28</cp:revision>
  <dcterms:created xsi:type="dcterms:W3CDTF">2020-05-20T07:54:43Z</dcterms:created>
  <dcterms:modified xsi:type="dcterms:W3CDTF">2020-05-20T14:42:05Z</dcterms:modified>
</cp:coreProperties>
</file>