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3" r:id="rId1"/>
  </p:sldMasterIdLst>
  <p:sldIdLst>
    <p:sldId id="259" r:id="rId2"/>
    <p:sldId id="272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9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188835-CE1A-48EC-8A11-96A140624B46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19A956-4902-4676-ABC3-DCACB21207B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29A0DE-95EE-4500-BB3F-72AEEC3B9816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9209F-9E60-4E7C-9967-E245D59BE8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59699DD8-9436-4052-8D16-5C4CEF0BD49E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2A5CCAA6-F052-41F0-A0ED-626C4060759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9ED7A-2DE5-4870-84BF-668CA70A5298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C2B388-2AFD-4E5D-B680-0FDA1145FC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5138A-DD6A-4103-8DA7-D70E78086EDF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EA193B-5268-4147-B762-F0E0425B181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B413451F-8A27-40DC-8756-1B0B49802EDD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41C1531-704E-4BE5-A025-018CBE8DCD3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1F46AA3F-D471-4B77-8C8A-EA1645EE0C83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72D3E5F-1C40-49FC-91FB-33C47053B1D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CE497-D4FF-4A94-85F3-B42EAFF5CAF2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BC8BCC-04D0-4D41-ACDD-E3FD8042CEB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26B6A-535B-44F0-BD33-0AB44A3BD80C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E96561D-2A0A-41FB-900A-F7F18758A1C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92CC16-53D5-47CD-850C-A1F0F2B26993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1253F7-D8BD-4A0B-B7DB-36B47099EFA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EC94393A-9DCA-41A2-B82C-DD98AD15597A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7A5AAED-AB9B-4823-822B-46D09F2428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990555-04D1-4B3B-BE45-D7D873A36756}" type="datetimeFigureOut">
              <a:rPr lang="ru-RU" smtClean="0"/>
              <a:pPr>
                <a:defRPr/>
              </a:pPr>
              <a:t>21.11.2016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3BA0F5-4166-4632-AF25-553C5196161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714356"/>
            <a:ext cx="8686800" cy="3000396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rial" charset="0"/>
              </a:rPr>
              <a:t/>
            </a:r>
            <a:br>
              <a:rPr lang="uk-UA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rial" charset="0"/>
              </a:rPr>
              <a:t/>
            </a:r>
            <a:br>
              <a:rPr 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rial" charset="0"/>
              </a:rPr>
              <a:t/>
            </a:r>
            <a:br>
              <a:rPr 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rial" charset="0"/>
              </a:rPr>
              <a:t/>
            </a:r>
            <a:br>
              <a:rPr lang="en-US" sz="24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Arial" charset="0"/>
              </a:rPr>
            </a:br>
            <a:r>
              <a:rPr lang="uk-UA" sz="240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uk-UA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uk-UA" sz="3600" b="1" i="1" dirty="0" smtClean="0"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/>
            </a:r>
            <a:br>
              <a:rPr lang="uk-UA" sz="3600" b="1" i="1" dirty="0" smtClean="0"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en-US" sz="3600" b="1" i="1" dirty="0" smtClean="0"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/>
            </a:r>
            <a:br>
              <a:rPr lang="en-US" sz="3600" b="1" i="1" dirty="0" smtClean="0"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uk-UA" sz="3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uk-UA" sz="2000" dirty="0" smtClean="0">
                <a:solidFill>
                  <a:schemeClr val="tx1"/>
                </a:solidFill>
                <a:latin typeface="Arial" charset="0"/>
              </a:rPr>
              <a:t>Випускна робота</a:t>
            </a:r>
            <a:r>
              <a:rPr lang="en-US" sz="2000" b="1" i="1" dirty="0" smtClean="0"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                                              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b="1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sz="1600" b="1" i="1" dirty="0" smtClean="0">
                <a:latin typeface="Times New Roman" pitchFamily="18" charset="0"/>
                <a:cs typeface="Times New Roman" pitchFamily="18" charset="0"/>
              </a:rPr>
              <a:t>Планування і проведення у ПТНЗ тижня історії та правознавства: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600" b="1" i="1" dirty="0" smtClean="0">
                <a:latin typeface="Times New Roman" pitchFamily="18" charset="0"/>
                <a:cs typeface="Times New Roman" pitchFamily="18" charset="0"/>
              </a:rPr>
              <a:t>структура, зміст, форми і методи роботи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600" b="1" i="1" dirty="0" smtClean="0">
                <a:latin typeface="Times New Roman" pitchFamily="18" charset="0"/>
                <a:cs typeface="Times New Roman" pitchFamily="18" charset="0"/>
              </a:rPr>
              <a:t>(З досвіду роботи)»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600" b="1" i="1" dirty="0" smtClean="0">
                <a:latin typeface="Times New Roman" pitchFamily="18" charset="0"/>
                <a:cs typeface="Times New Roman" pitchFamily="18" charset="0"/>
              </a:rPr>
              <a:t> Правовий </a:t>
            </a:r>
            <a:r>
              <a:rPr lang="uk-UA" sz="1600" b="1" i="1" dirty="0" err="1" smtClean="0">
                <a:latin typeface="Times New Roman" pitchFamily="18" charset="0"/>
                <a:cs typeface="Times New Roman" pitchFamily="18" charset="0"/>
              </a:rPr>
              <a:t>брейн-ринг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600" b="1" i="1" dirty="0" smtClean="0">
                <a:latin typeface="Times New Roman" pitchFamily="18" charset="0"/>
                <a:cs typeface="Times New Roman" pitchFamily="18" charset="0"/>
              </a:rPr>
              <a:t>Виховний захід з історії України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600" b="1" i="1" dirty="0" smtClean="0">
                <a:latin typeface="Times New Roman" pitchFamily="18" charset="0"/>
                <a:cs typeface="Times New Roman" pitchFamily="18" charset="0"/>
              </a:rPr>
              <a:t> «Такого, ще земля не знала»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/>
            </a:r>
            <a:br>
              <a:rPr lang="ru-RU" sz="31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endParaRPr lang="ru-RU" sz="3100" dirty="0" smtClean="0">
              <a:solidFill>
                <a:srgbClr val="92D05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0438" y="4000503"/>
            <a:ext cx="5473700" cy="1928827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1600" dirty="0" smtClean="0">
                <a:solidFill>
                  <a:schemeClr val="bg1"/>
                </a:solidFill>
              </a:rPr>
              <a:t>Слухача</a:t>
            </a:r>
            <a:endParaRPr lang="uk-UA" sz="1600" b="1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1600" b="1" dirty="0" smtClean="0">
                <a:solidFill>
                  <a:schemeClr val="bg1"/>
                </a:solidFill>
              </a:rPr>
              <a:t>стаціонарних курсів </a:t>
            </a:r>
            <a:r>
              <a:rPr lang="uk-UA" sz="1600" dirty="0" smtClean="0">
                <a:solidFill>
                  <a:schemeClr val="bg1"/>
                </a:solidFill>
              </a:rPr>
              <a:t>підвищення кваліфікації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1600" dirty="0" smtClean="0">
                <a:solidFill>
                  <a:schemeClr val="bg1"/>
                </a:solidFill>
              </a:rPr>
              <a:t>вчителів  історії та правознавства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1600" dirty="0" err="1" smtClean="0">
                <a:solidFill>
                  <a:schemeClr val="bg1"/>
                </a:solidFill>
              </a:rPr>
              <a:t>Кикини</a:t>
            </a:r>
            <a:r>
              <a:rPr lang="uk-UA" sz="1600" dirty="0" smtClean="0">
                <a:solidFill>
                  <a:schemeClr val="bg1"/>
                </a:solidFill>
              </a:rPr>
              <a:t> М.О.</a:t>
            </a:r>
            <a:endParaRPr lang="uk-UA" sz="1600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1600" dirty="0" smtClean="0">
                <a:solidFill>
                  <a:schemeClr val="bg1"/>
                </a:solidFill>
              </a:rPr>
              <a:t>кваліфікаційна  </a:t>
            </a:r>
            <a:r>
              <a:rPr lang="ru-RU" sz="1600" dirty="0" err="1" smtClean="0">
                <a:solidFill>
                  <a:schemeClr val="bg1"/>
                </a:solidFill>
              </a:rPr>
              <a:t>категорія</a:t>
            </a:r>
            <a:r>
              <a:rPr lang="ru-RU" sz="1600" dirty="0" smtClean="0">
                <a:solidFill>
                  <a:schemeClr val="bg1"/>
                </a:solidFill>
              </a:rPr>
              <a:t>       </a:t>
            </a:r>
            <a:endParaRPr lang="uk-UA" sz="1600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1600" dirty="0" smtClean="0">
                <a:solidFill>
                  <a:schemeClr val="bg1"/>
                </a:solidFill>
              </a:rPr>
              <a:t>    Керівники:  </a:t>
            </a:r>
            <a:r>
              <a:rPr lang="uk-UA" sz="1600" dirty="0" err="1" smtClean="0">
                <a:solidFill>
                  <a:schemeClr val="bg1"/>
                </a:solidFill>
              </a:rPr>
              <a:t>Шимон</a:t>
            </a:r>
            <a:r>
              <a:rPr lang="uk-UA" sz="1600" dirty="0" smtClean="0">
                <a:solidFill>
                  <a:schemeClr val="bg1"/>
                </a:solidFill>
              </a:rPr>
              <a:t> Ю.Ю.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1600" dirty="0" smtClean="0">
                <a:solidFill>
                  <a:schemeClr val="bg1"/>
                </a:solidFill>
              </a:rPr>
              <a:t>Качур Б. М. 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uk-UA" sz="1800" dirty="0" smtClean="0">
                <a:solidFill>
                  <a:srgbClr val="003366"/>
                </a:solidFill>
              </a:rPr>
              <a:t>.</a:t>
            </a:r>
            <a:endParaRPr lang="ru-RU" sz="1800" dirty="0" smtClean="0">
              <a:solidFill>
                <a:srgbClr val="003366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14375" y="142875"/>
            <a:ext cx="79898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0" hangingPunct="0"/>
            <a:r>
              <a:rPr lang="uk-UA" sz="2000" b="1" dirty="0">
                <a:solidFill>
                  <a:schemeClr val="tx2"/>
                </a:solidFill>
                <a:latin typeface="Times New Roman" pitchFamily="18" charset="0"/>
              </a:rPr>
              <a:t>Закарпатський інститут післядипломної педагогічної освіти</a:t>
            </a:r>
            <a:endParaRPr lang="uk-UA" sz="20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184525" y="6040438"/>
            <a:ext cx="2042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b="1" dirty="0">
                <a:latin typeface="Cambria" pitchFamily="18" charset="0"/>
              </a:rPr>
              <a:t>Ужгород – </a:t>
            </a:r>
            <a:r>
              <a:rPr lang="uk-UA" b="1" dirty="0" smtClean="0">
                <a:latin typeface="Cambria" pitchFamily="18" charset="0"/>
              </a:rPr>
              <a:t>201</a:t>
            </a:r>
            <a:r>
              <a:rPr lang="en-US" b="1" dirty="0" smtClean="0">
                <a:latin typeface="Cambria" pitchFamily="18" charset="0"/>
              </a:rPr>
              <a:t>6</a:t>
            </a:r>
            <a:r>
              <a:rPr lang="uk-UA" b="1" dirty="0" smtClean="0">
                <a:latin typeface="Cambria" pitchFamily="18" charset="0"/>
              </a:rPr>
              <a:t>р</a:t>
            </a:r>
            <a:endParaRPr lang="uk-UA" b="1" dirty="0">
              <a:latin typeface="Cambria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algn="ctr" fontAlgn="auto">
              <a:spcAft>
                <a:spcPts val="0"/>
              </a:spcAft>
              <a:defRPr/>
            </a:pPr>
            <a:endParaRPr lang="ru-RU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8229600" cy="45259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1500" b="1" dirty="0" smtClean="0">
                <a:latin typeface="Times New Roman" pitchFamily="18" charset="0"/>
                <a:cs typeface="Times New Roman" pitchFamily="18" charset="0"/>
              </a:rPr>
              <a:t> Методи </a:t>
            </a:r>
            <a:r>
              <a:rPr lang="uk-UA" sz="1500" b="1" dirty="0" smtClean="0">
                <a:latin typeface="Times New Roman" pitchFamily="18" charset="0"/>
                <a:cs typeface="Times New Roman" pitchFamily="18" charset="0"/>
              </a:rPr>
              <a:t>підготовки, організації та проведення заходів  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uk-UA" sz="1500" b="1" dirty="0" smtClean="0">
                <a:latin typeface="Times New Roman" pitchFamily="18" charset="0"/>
                <a:cs typeface="Times New Roman" pitchFamily="18" charset="0"/>
              </a:rPr>
              <a:t>      предметного тижня з історії та правознавства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uk-UA" dirty="0" smtClean="0"/>
          </a:p>
          <a:p>
            <a:pPr>
              <a:buFont typeface="Wingdings 2" pitchFamily="18" charset="2"/>
              <a:buNone/>
            </a:pPr>
            <a:endParaRPr lang="ru-RU" dirty="0" smtClean="0"/>
          </a:p>
          <a:p>
            <a:pPr>
              <a:buFont typeface="Wingdings 2" pitchFamily="18" charset="2"/>
              <a:buNone/>
            </a:pPr>
            <a:endParaRPr lang="ru-RU" dirty="0" smtClean="0"/>
          </a:p>
          <a:p>
            <a:pPr>
              <a:buFont typeface="Wingdings 2" pitchFamily="18" charset="2"/>
              <a:buNone/>
            </a:pPr>
            <a:endParaRPr lang="ru-RU" dirty="0" smtClean="0"/>
          </a:p>
          <a:p>
            <a:pPr>
              <a:buFont typeface="Wingdings 2" pitchFamily="18" charset="2"/>
              <a:buNone/>
            </a:pPr>
            <a:endParaRPr lang="ru-RU" dirty="0" smtClean="0"/>
          </a:p>
          <a:p>
            <a:pPr>
              <a:buFont typeface="Wingdings 2" pitchFamily="18" charset="2"/>
              <a:buNone/>
            </a:pPr>
            <a:endParaRPr lang="ru-RU" dirty="0" smtClean="0"/>
          </a:p>
          <a:p>
            <a:pPr>
              <a:buNone/>
            </a:pP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 smtClean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812017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sz="14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ПРЕДМЕТНИЙ ТИЖДЕНЬ – ДІЄВИЙ ШЛЯХ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РОЗВИТКУ ПІЗНАВАЛЬНОГО ІНТЕРЕСУ УЧНІВ  ДО ІСТОРІЇ ТА ПРАВОЗНАВСТВА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000232" y="2500306"/>
          <a:ext cx="5143537" cy="3860358"/>
        </p:xfrm>
        <a:graphic>
          <a:graphicData uri="http://schemas.openxmlformats.org/drawingml/2006/table">
            <a:tbl>
              <a:tblPr/>
              <a:tblGrid>
                <a:gridCol w="2400058"/>
                <a:gridCol w="356714"/>
                <a:gridCol w="2386765"/>
              </a:tblGrid>
              <a:tr h="203034">
                <a:tc>
                  <a:txBody>
                    <a:bodyPr/>
                    <a:lstStyle/>
                    <a:p>
                      <a:pPr marL="71755"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 i="1">
                          <a:latin typeface="Times New Roman"/>
                          <a:ea typeface="Times New Roman"/>
                          <a:cs typeface="Times New Roman"/>
                        </a:rPr>
                        <a:t>змістовий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835" marR="45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835" marR="45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 i="1">
                          <a:latin typeface="Times New Roman"/>
                          <a:ea typeface="Times New Roman"/>
                          <a:cs typeface="Times New Roman"/>
                        </a:rPr>
                        <a:t>організаційний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835" marR="45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654618">
                <a:tc>
                  <a:txBody>
                    <a:bodyPr/>
                    <a:lstStyle/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uk-UA" sz="900" b="1">
                          <a:latin typeface="Times New Roman"/>
                          <a:ea typeface="Times New Roman"/>
                          <a:cs typeface="Times New Roman"/>
                        </a:rPr>
                        <a:t>актуальність і важливість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>
                          <a:latin typeface="Times New Roman"/>
                          <a:ea typeface="Times New Roman"/>
                          <a:cs typeface="Times New Roman"/>
                        </a:rPr>
                        <a:t>  тематики </a:t>
                      </a: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заходів</a:t>
                      </a:r>
                      <a:r>
                        <a:rPr lang="uk-UA" sz="900" b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в сучасних 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  умовах;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>
                          <a:latin typeface="Times New Roman"/>
                          <a:ea typeface="Times New Roman"/>
                          <a:cs typeface="Times New Roman"/>
                        </a:rPr>
                        <a:t>- ступінь вивчення питань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в історичній науці;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uk-UA" sz="900" b="1">
                          <a:latin typeface="Times New Roman"/>
                          <a:ea typeface="Times New Roman"/>
                          <a:cs typeface="Times New Roman"/>
                        </a:rPr>
                        <a:t>історичний календар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ювілейних і пам’</a:t>
                      </a: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ятн</a:t>
                      </a: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их дат;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uk-UA" sz="900" b="1">
                          <a:latin typeface="Times New Roman"/>
                          <a:ea typeface="Times New Roman"/>
                          <a:cs typeface="Times New Roman"/>
                        </a:rPr>
                        <a:t> виховний потенціал </a:t>
                      </a: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тематики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  заходів;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>
                          <a:latin typeface="Times New Roman"/>
                          <a:ea typeface="Times New Roman"/>
                          <a:cs typeface="Times New Roman"/>
                        </a:rPr>
                        <a:t>- можливість творчого підходу</a:t>
                      </a: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latin typeface="Times New Roman"/>
                          <a:ea typeface="Times New Roman"/>
                          <a:cs typeface="Times New Roman"/>
                        </a:rPr>
                        <a:t>  до розробки сценаріїв заходів.</a:t>
                      </a: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835" marR="45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uk-UA" sz="900" b="1" dirty="0">
                          <a:latin typeface="Times New Roman"/>
                          <a:ea typeface="Times New Roman"/>
                          <a:cs typeface="Times New Roman"/>
                        </a:rPr>
                        <a:t>масовість </a:t>
                      </a: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заходів, залучення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всіх груп, що вивчають історію,  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і всіх, хто нею цікавиться;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uk-UA" sz="900" b="1" dirty="0">
                          <a:latin typeface="Times New Roman"/>
                          <a:ea typeface="Times New Roman"/>
                          <a:cs typeface="Times New Roman"/>
                        </a:rPr>
                        <a:t>диференційований підхід</a:t>
                      </a: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до розподілу завдань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між групами та окремими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учнями, враховуючи їхні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здібності, творчі можливості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та інтерес до історії;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uk-UA" sz="900" b="1" dirty="0">
                          <a:latin typeface="Times New Roman"/>
                          <a:ea typeface="Times New Roman"/>
                          <a:cs typeface="Times New Roman"/>
                        </a:rPr>
                        <a:t>різноманітність форм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 dirty="0">
                          <a:latin typeface="Times New Roman"/>
                          <a:ea typeface="Times New Roman"/>
                          <a:cs typeface="Times New Roman"/>
                        </a:rPr>
                        <a:t>  проведення </a:t>
                      </a: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заходів,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органічне поєднання групової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та індивідуальної участі учнів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 в них;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uk-UA" sz="900" b="1" dirty="0">
                          <a:latin typeface="Times New Roman"/>
                          <a:ea typeface="Times New Roman"/>
                          <a:cs typeface="Times New Roman"/>
                        </a:rPr>
                        <a:t>наявність і</a:t>
                      </a: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uk-UA" sz="900" b="1" dirty="0">
                          <a:latin typeface="Times New Roman"/>
                          <a:ea typeface="Times New Roman"/>
                          <a:cs typeface="Times New Roman"/>
                        </a:rPr>
                        <a:t>доступність 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 dirty="0">
                          <a:latin typeface="Times New Roman"/>
                          <a:ea typeface="Times New Roman"/>
                          <a:cs typeface="Times New Roman"/>
                        </a:rPr>
                        <a:t>  джерел інформації 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900" b="1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uk-UA" sz="900" dirty="0">
                          <a:latin typeface="Times New Roman"/>
                          <a:ea typeface="Times New Roman"/>
                          <a:cs typeface="Times New Roman"/>
                        </a:rPr>
                        <a:t>для підготовки до заходів.</a:t>
                      </a: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5835" marR="45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1800" b="1" dirty="0" smtClean="0">
                <a:latin typeface="Times New Roman" pitchFamily="18" charset="0"/>
                <a:cs typeface="Times New Roman" pitchFamily="18" charset="0"/>
              </a:rPr>
              <a:t>План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800" b="1" dirty="0" smtClean="0">
                <a:latin typeface="Times New Roman" pitchFamily="18" charset="0"/>
                <a:cs typeface="Times New Roman" pitchFamily="18" charset="0"/>
              </a:rPr>
              <a:t>предметного тижня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800" b="1" dirty="0" smtClean="0">
                <a:latin typeface="Times New Roman" pitchFamily="18" charset="0"/>
                <a:cs typeface="Times New Roman" pitchFamily="18" charset="0"/>
              </a:rPr>
              <a:t>з історії та правознавства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800" b="1" dirty="0" smtClean="0">
                <a:latin typeface="Times New Roman" pitchFamily="18" charset="0"/>
                <a:cs typeface="Times New Roman" pitchFamily="18" charset="0"/>
              </a:rPr>
              <a:t>7-12 грудня 2015 р.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659684" y="1397000"/>
          <a:ext cx="5824632" cy="4555611"/>
        </p:xfrm>
        <a:graphic>
          <a:graphicData uri="http://schemas.openxmlformats.org/drawingml/2006/table">
            <a:tbl>
              <a:tblPr/>
              <a:tblGrid>
                <a:gridCol w="644769"/>
                <a:gridCol w="2053233"/>
                <a:gridCol w="1072921"/>
                <a:gridCol w="998781"/>
                <a:gridCol w="1054928"/>
              </a:tblGrid>
              <a:tr h="743482"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Дата, день тижня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Зміст заходів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 ким проводиться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Місце і час проведення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Відповідальні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482"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7.12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понеділок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Відкритий урок з історії України.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Тема: «Нацистський «новий порядок». Рух Опору та його течії».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ТМ-21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Каб. №6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7-й урок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Кикина М.О.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353"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8.12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вівторок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Засідання дискусійного клубу.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Тема: «Нюрнберзький і Токійський міжнародні трибунали над військовими злочинцями. Суд пам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’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яті»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Учні груп ІІІ курсу і активісти училища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Каб.№6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16.00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Кикина М.О.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482"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9.12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середа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fontAlgn="base">
                        <a:spcAft>
                          <a:spcPts val="0"/>
                        </a:spcAft>
                      </a:pPr>
                      <a:r>
                        <a:rPr lang="uk-UA" sz="1100" kern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Виховний захід, присвячений голодомору 1932-33 рр. – «Такого ще земля не знала»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Учні групи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ТМ-11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Актовий зал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13.35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Кикина М.О.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482"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10.12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Правознавчий турнір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Команди учнів груп 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І курсу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Актовий зал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15.15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Гнатківський В.В. 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Кикина М.О.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612"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11.12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Гра «Колесо історії»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ОКА-11 і ОКА-21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endParaRPr lang="uk-UA" sz="11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Каб. 35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Кикина</a:t>
                      </a:r>
                      <a:r>
                        <a:rPr lang="uk-UA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М.О.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spcAft>
                          <a:spcPts val="0"/>
                        </a:spcAft>
                      </a:pPr>
                      <a:r>
                        <a:rPr lang="uk-UA" sz="11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Кобаль</a:t>
                      </a:r>
                      <a:r>
                        <a:rPr lang="uk-UA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П.П.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b="1" dirty="0" smtClean="0">
                <a:latin typeface="Times New Roman" pitchFamily="18" charset="0"/>
                <a:cs typeface="Times New Roman" pitchFamily="18" charset="0"/>
              </a:rPr>
              <a:t>Методика підготовки, організації та проведення заходів  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1800" b="1" dirty="0" smtClean="0">
                <a:latin typeface="Times New Roman" pitchFamily="18" charset="0"/>
                <a:cs typeface="Times New Roman" pitchFamily="18" charset="0"/>
              </a:rPr>
              <a:t>      предметного тижня з історії та правознавства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00299" y="1071546"/>
          <a:ext cx="4429156" cy="4389453"/>
        </p:xfrm>
        <a:graphic>
          <a:graphicData uri="http://schemas.openxmlformats.org/drawingml/2006/table">
            <a:tbl>
              <a:tblPr/>
              <a:tblGrid>
                <a:gridCol w="1242034"/>
                <a:gridCol w="289521"/>
                <a:gridCol w="1346491"/>
                <a:gridCol w="289521"/>
                <a:gridCol w="1261589"/>
              </a:tblGrid>
              <a:tr h="341694">
                <a:tc>
                  <a:txBody>
                    <a:bodyPr/>
                    <a:lstStyle/>
                    <a:p>
                      <a:pPr marL="71755"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b="1">
                          <a:latin typeface="Times New Roman"/>
                          <a:ea typeface="Times New Roman"/>
                          <a:cs typeface="Times New Roman"/>
                        </a:rPr>
                        <a:t>Підготовка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503" marR="365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503" marR="365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b="1">
                          <a:latin typeface="Times New Roman"/>
                          <a:ea typeface="Times New Roman"/>
                          <a:cs typeface="Times New Roman"/>
                        </a:rPr>
                        <a:t>Організація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503" marR="365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503" marR="365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1755"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b="1">
                          <a:latin typeface="Times New Roman"/>
                          <a:ea typeface="Times New Roman"/>
                          <a:cs typeface="Times New Roman"/>
                        </a:rPr>
                        <a:t>Проведення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503" marR="365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047759"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7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latin typeface="Times New Roman"/>
                          <a:ea typeface="Times New Roman"/>
                          <a:cs typeface="Times New Roman"/>
                        </a:rPr>
                        <a:t>- визначення форм 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latin typeface="Times New Roman"/>
                          <a:ea typeface="Times New Roman"/>
                          <a:cs typeface="Times New Roman"/>
                        </a:rPr>
                        <a:t>  проведення 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latin typeface="Times New Roman"/>
                          <a:ea typeface="Times New Roman"/>
                          <a:cs typeface="Times New Roman"/>
                        </a:rPr>
                        <a:t>  заходів;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latin typeface="Times New Roman"/>
                          <a:ea typeface="Times New Roman"/>
                          <a:cs typeface="Times New Roman"/>
                        </a:rPr>
                        <a:t>- відбір інформації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latin typeface="Times New Roman"/>
                          <a:ea typeface="Times New Roman"/>
                          <a:cs typeface="Times New Roman"/>
                        </a:rPr>
                        <a:t>  з різноманітних 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latin typeface="Times New Roman"/>
                          <a:ea typeface="Times New Roman"/>
                          <a:cs typeface="Times New Roman"/>
                        </a:rPr>
                        <a:t>  джерел;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latin typeface="Times New Roman"/>
                          <a:ea typeface="Times New Roman"/>
                          <a:cs typeface="Times New Roman"/>
                        </a:rPr>
                        <a:t>- складання 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latin typeface="Times New Roman"/>
                          <a:ea typeface="Times New Roman"/>
                          <a:cs typeface="Times New Roman"/>
                        </a:rPr>
                        <a:t>  сценарію.</a:t>
                      </a:r>
                      <a:endParaRPr lang="ru-RU" sz="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503" marR="365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7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розподіл матеріалів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між учнями та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групами;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призначення учнів –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відповідальних за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підготовку наочних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матеріалів для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оформлення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приміщень, де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будуть відбуватися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заходи;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проведення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репетицій;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запрошення гостей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(якщо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це передбачено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за сценарієм).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503" marR="365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7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залучення учнів -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глядачів;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презентація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підготовлених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заходів;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підведення  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підсумків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та відзначення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найактивніших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учасників;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враження учнів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від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проведених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заходів;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оформлення звіту;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- аналіз успіхів і 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361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latin typeface="Times New Roman"/>
                          <a:ea typeface="Times New Roman"/>
                          <a:cs typeface="Times New Roman"/>
                        </a:rPr>
                        <a:t>  недоліків.</a:t>
                      </a:r>
                      <a:endParaRPr lang="ru-RU" sz="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503" marR="365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uk-UA" sz="1400" b="1" dirty="0" smtClean="0">
                <a:latin typeface="Times New Roman" pitchFamily="18" charset="0"/>
                <a:cs typeface="Times New Roman" pitchFamily="18" charset="0"/>
              </a:rPr>
              <a:t>З історії</a:t>
            </a:r>
          </a:p>
          <a:p>
            <a:pPr lvl="0"/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вікторини</a:t>
            </a:r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1200" dirty="0" err="1" smtClean="0">
                <a:latin typeface="Times New Roman" pitchFamily="18" charset="0"/>
                <a:cs typeface="Times New Roman" pitchFamily="18" charset="0"/>
              </a:rPr>
              <a:t>брейн-ринги</a:t>
            </a:r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, КВК, конкурси творчих робіт;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екскурсійна робота;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історичні вечори або конференції (ювілейні, </a:t>
            </a:r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біографічні  </a:t>
            </a:r>
            <a:r>
              <a:rPr lang="uk-UA" sz="1200" dirty="0" err="1" smtClean="0">
                <a:latin typeface="Times New Roman" pitchFamily="18" charset="0"/>
                <a:cs typeface="Times New Roman" pitchFamily="18" charset="0"/>
              </a:rPr>
              <a:t>історико-краєзнавчі</a:t>
            </a:r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, вечори запитань і відповідей);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усні журнали;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диспути з проблемних питань;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виставки;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uk-UA" sz="1200" dirty="0" smtClean="0">
                <a:latin typeface="Times New Roman" pitchFamily="18" charset="0"/>
                <a:cs typeface="Times New Roman" pitchFamily="18" charset="0"/>
              </a:rPr>
              <a:t>ослідницька робота.</a:t>
            </a:r>
          </a:p>
          <a:p>
            <a:pPr algn="ctr">
              <a:buNone/>
            </a:pPr>
            <a:r>
              <a:rPr lang="uk-UA" sz="1200" b="1" dirty="0" smtClean="0">
                <a:latin typeface="Times New Roman" pitchFamily="18" charset="0"/>
                <a:cs typeface="Times New Roman" pitchFamily="18" charset="0"/>
              </a:rPr>
              <a:t>З правознавства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Диспут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Філософський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стіл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Сократівська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бесіда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Правовий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ринг</a:t>
            </a:r>
          </a:p>
          <a:p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Хрестики-нулики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Правовий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бліц-турнір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Правова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бесіда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85453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Зміст та форми позаурочної роботи, що використовуються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під час проведення предметних тижнів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Додатки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Додаток 1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1800" u="sng" dirty="0" err="1" smtClean="0">
                <a:latin typeface="Times New Roman" pitchFamily="18" charset="0"/>
                <a:cs typeface="Times New Roman" pitchFamily="18" charset="0"/>
              </a:rPr>
              <a:t>Правовий</a:t>
            </a:r>
            <a:r>
              <a:rPr lang="ru-RU" sz="1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u="sng" dirty="0" err="1" smtClean="0">
                <a:latin typeface="Times New Roman" pitchFamily="18" charset="0"/>
                <a:cs typeface="Times New Roman" pitchFamily="18" charset="0"/>
              </a:rPr>
              <a:t>брейн-ринг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5602" name="Рисунок 7" descr="D:\наше фото\пту\enggggg\DSC_57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286124"/>
            <a:ext cx="2120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одержимое 9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982705"/>
          </a:xfrm>
        </p:spPr>
        <p:txBody>
          <a:bodyPr/>
          <a:lstStyle/>
          <a:p>
            <a:pPr algn="ctr" fontAlgn="base">
              <a:buNone/>
            </a:pPr>
            <a:r>
              <a:rPr lang="uk-UA" sz="1800" b="1" dirty="0" smtClean="0">
                <a:latin typeface="Times New Roman" pitchFamily="18" charset="0"/>
                <a:cs typeface="Times New Roman" pitchFamily="18" charset="0"/>
              </a:rPr>
              <a:t>Додаток 2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buNone/>
            </a:pPr>
            <a:r>
              <a:rPr lang="uk-UA" sz="1800" b="1" dirty="0" smtClean="0">
                <a:latin typeface="Times New Roman" pitchFamily="18" charset="0"/>
                <a:cs typeface="Times New Roman" pitchFamily="18" charset="0"/>
              </a:rPr>
              <a:t>Виховний захід з історії України, присвячений голодомору 1932-33 рр. – «Такого ще земля не знала»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Додаток 2</a:t>
            </a:r>
            <a:endParaRPr kumimoji="0" 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Виховний захід з історії України, присвячений голодомору 1932-33 рр. – «Такого ще земля не знала»</a:t>
            </a: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9" name="Picture 9" descr="D:\PHOTO\відкриті уроки і заходи\DSC_04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69" y="3286124"/>
            <a:ext cx="3143273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467</TotalTime>
  <Words>604</Words>
  <Application>Microsoft Office PowerPoint</Application>
  <PresentationFormat>Экран (4:3)</PresentationFormat>
  <Paragraphs>201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Обычная</vt:lpstr>
      <vt:lpstr>        Випускна робота                                                    «Планування і проведення у ПТНЗ тижня історії та правознавства:  структура, зміст, форми і методи роботи (З досвіду роботи)»  Правовий брейн-ринг Виховний захід з історії України  «Такого, ще земля не знала»    </vt:lpstr>
      <vt:lpstr>Слайд 2</vt:lpstr>
      <vt:lpstr>План предметного тижня з історії та правознавства 7-12 грудня 2015 р. </vt:lpstr>
      <vt:lpstr> Методика підготовки, організації та проведення заходів          предметного тижня з історії та правознавства </vt:lpstr>
      <vt:lpstr>Слайд 5</vt:lpstr>
      <vt:lpstr>Додатки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Випускна робота   Організація самостійної роботи школярів на уроках математики</dc:title>
  <dc:creator>User</dc:creator>
  <cp:lastModifiedBy>Computer</cp:lastModifiedBy>
  <cp:revision>68</cp:revision>
  <dcterms:created xsi:type="dcterms:W3CDTF">2012-04-06T16:28:40Z</dcterms:created>
  <dcterms:modified xsi:type="dcterms:W3CDTF">2016-11-21T20:36:54Z</dcterms:modified>
</cp:coreProperties>
</file>