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4D813-334B-4091-99F0-D393AA8E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E3B9F6-2AFC-47DF-96C2-60C65374F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3623A-1359-4A31-868A-353074D3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27046-F175-41CD-B63C-571FBB59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EF91A-9386-41D0-8E3E-03BD78D6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10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85003-B0FF-4B46-A793-27F4D875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E0E65B-5EED-4A93-94CC-6ED236DC2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6B23DF-E329-4F89-B2CE-5F1C5758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EC000-7704-46F2-A2BD-9C5D8B44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02C1C-66FF-4B07-A528-6E526CAE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3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5036A4-D820-4B1B-B9C5-B74B42417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FCEB29-A3FB-4674-A223-8F47F4BE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EF7DE-0A5A-4DEA-8FA4-ED32EB2D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DED85-8D4C-42A3-B14B-46F5DB74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C09A-505C-474A-9DD5-255ADA42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9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02B1D-C0F4-496B-AADF-4A0A73ED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3508D-1412-4F9E-B147-072C0AED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07FC3-D3D8-4D2C-A9D6-920C1074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6335-B28F-4E96-99E4-A7F5A932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AA0711-22C4-47A7-AA52-040383A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0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2FC14-ACB3-409E-B245-8AAC0113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39950B-86FD-4EC0-ABD6-2A3EA526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CE8CE1-AD83-40CC-874C-93902DF4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393D1-E258-4791-818C-3EB1AB3F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DE989-A171-4E81-A8E0-F5277224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DBFA-D256-436F-9F29-DB5376F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136A2-3B11-47EF-B106-744A0B425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CE03B2-176F-43AB-99C3-A2944A16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5997C2-9E79-4328-88CE-C1B12C24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433019-4FDA-48E4-B3E5-BF5B62D7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CF7CD-23F6-4374-BE1D-35614F65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367A-D08E-4E4B-A111-E1A9A426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C46FA-45CD-4C07-9C21-91699E4B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24D784-8430-4E21-A72D-CAD6851F5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EF53CE-36D3-4957-A4C2-F5C0D0EEA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1FAA2F-5AB8-4B42-9890-1F343F7C3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723BE3-CCD9-4BA7-80CF-237C03FC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92A0EB-7225-4B2C-8E75-90A94D08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865C4D-2237-4DB6-8909-EE60B73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8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0555-8B36-4526-BBFA-FF149E49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4C20C8-7765-433B-A223-8274898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C8388-D135-4EEE-9166-D53A4290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F84A-EC68-4D44-A5FD-C85F0A35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F81638-B71B-40E1-94A8-DBA28316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469FB5-6912-42B0-933E-89560147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0732D-EE85-45B5-B5B6-13E21FFC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2801-4B89-4141-A46E-7C091D9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A092C-4B0E-4820-80AB-9484B7D3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707C02-7437-4BB3-AC2C-D597ED12F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99CDA-F09C-4444-8D01-DD3E01F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39A018-4C9F-471D-BCDC-AF359485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C5D5AE-5536-4C4C-899E-265FCD1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2965E-0CCA-4B58-B578-C083E0C2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9137CC-DA69-4A50-A077-8C891616B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2288E8-5865-41A9-93AA-D2500759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B3F15C-52DC-4DAB-8AB5-9788930B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9973E4-2A55-47A7-8193-B9B63365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DC886D-CAA5-401D-ABE6-7180C0C8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3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63C03-6158-472D-AD69-29AE0458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CBB245-240A-4D26-A273-7D53DE14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09CC4-E41B-490D-941C-03761A8BB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11AA-E0BE-4798-A322-85BC75335DA7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29B81-7CEE-4A2E-9FAF-8B106FFB0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9610D7-6CE2-41E1-9CEE-A43DD53BD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19CC-204D-41C0-8DDA-FB78FE833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6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C7791-2E94-47AA-A71B-8B934651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260"/>
            <a:ext cx="10515600" cy="788894"/>
          </a:xfrm>
        </p:spPr>
        <p:txBody>
          <a:bodyPr>
            <a:normAutofit/>
          </a:bodyPr>
          <a:lstStyle/>
          <a:p>
            <a:r>
              <a:rPr lang="ru-RU" sz="2000" dirty="0"/>
              <a:t>Для  описания бизнес-процессов я решила взять два крупных маркетплейса- </a:t>
            </a:r>
            <a:r>
              <a:rPr lang="en-US" sz="2000" dirty="0"/>
              <a:t>OZON </a:t>
            </a:r>
            <a:r>
              <a:rPr lang="ru-RU" sz="2000" dirty="0"/>
              <a:t>и </a:t>
            </a:r>
            <a:r>
              <a:rPr lang="en-US" sz="2000" dirty="0"/>
              <a:t>Wildberries, </a:t>
            </a:r>
            <a:r>
              <a:rPr lang="ru-RU" sz="2000" dirty="0"/>
              <a:t>т.к. они имеют много сходств, но работают по разным бизнес-моделям.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54125-1808-41C9-95CC-F8CFE06A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6824"/>
            <a:ext cx="10515600" cy="4939833"/>
          </a:xfrm>
        </p:spPr>
        <p:txBody>
          <a:bodyPr/>
          <a:lstStyle/>
          <a:p>
            <a:r>
              <a:rPr lang="ru-RU" dirty="0"/>
              <a:t>Главные отличия: </a:t>
            </a:r>
          </a:p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5A5792D-BF83-406D-9407-3B81C35BB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57527"/>
              </p:ext>
            </p:extLst>
          </p:nvPr>
        </p:nvGraphicFramePr>
        <p:xfrm>
          <a:off x="870321" y="1168548"/>
          <a:ext cx="10451355" cy="519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785">
                  <a:extLst>
                    <a:ext uri="{9D8B030D-6E8A-4147-A177-3AD203B41FA5}">
                      <a16:colId xmlns:a16="http://schemas.microsoft.com/office/drawing/2014/main" val="92949987"/>
                    </a:ext>
                  </a:extLst>
                </a:gridCol>
                <a:gridCol w="3483785">
                  <a:extLst>
                    <a:ext uri="{9D8B030D-6E8A-4147-A177-3AD203B41FA5}">
                      <a16:colId xmlns:a16="http://schemas.microsoft.com/office/drawing/2014/main" val="3262255341"/>
                    </a:ext>
                  </a:extLst>
                </a:gridCol>
                <a:gridCol w="3483785">
                  <a:extLst>
                    <a:ext uri="{9D8B030D-6E8A-4147-A177-3AD203B41FA5}">
                      <a16:colId xmlns:a16="http://schemas.microsoft.com/office/drawing/2014/main" val="3973445721"/>
                    </a:ext>
                  </a:extLst>
                </a:gridCol>
              </a:tblGrid>
              <a:tr h="54366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OZON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Widberries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42667"/>
                  </a:ext>
                </a:extLst>
              </a:tr>
              <a:tr h="2044209"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 с поставщиками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Работает наравне с другим продавцами на своей платформе, предоставляет услуги для хранения, комплектации и доставке товаров. Также возможна доставка товара от продавца напрямую покупателю.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Поставщики сами отгружают товар на склад, компания занимается хранением, упаковкой и доставкой товаров, а также оформлением возвратов.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44002"/>
                  </a:ext>
                </a:extLst>
              </a:tr>
              <a:tr h="1390710">
                <a:tc>
                  <a:txBody>
                    <a:bodyPr/>
                    <a:lstStyle/>
                    <a:p>
                      <a:r>
                        <a:rPr lang="ru-RU" sz="1600" dirty="0"/>
                        <a:t>Ассортимент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Широкий ассортимент товаров разных категорий: техника, мебель, продукты, одежда, автомобили, авиабилеты и </a:t>
                      </a:r>
                      <a:r>
                        <a:rPr lang="ru-RU" sz="1600" dirty="0" err="1"/>
                        <a:t>тд</a:t>
                      </a:r>
                      <a:r>
                        <a:rPr lang="ru-RU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Более узкий ассортимент, основные категории - одежда, обувь/аксессуары, товары для дома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35324"/>
                  </a:ext>
                </a:extLst>
              </a:tr>
              <a:tr h="638970">
                <a:tc>
                  <a:txBody>
                    <a:bodyPr/>
                    <a:lstStyle/>
                    <a:p>
                      <a:r>
                        <a:rPr lang="ru-RU" sz="1600" dirty="0"/>
                        <a:t>Логистика/доставка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Пункты выдачи и курьерская доставка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Доставка в пункты выдачи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29279"/>
                  </a:ext>
                </a:extLst>
              </a:tr>
              <a:tr h="543664">
                <a:tc>
                  <a:txBody>
                    <a:bodyPr/>
                    <a:lstStyle/>
                    <a:p>
                      <a:r>
                        <a:rPr lang="ru-RU" sz="1600" dirty="0"/>
                        <a:t>Маркетинг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Реклама, программа лояльности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Скидочные купоны, распродажи, акции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4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2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7FA40-FF78-48A9-A17C-497AFD93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650"/>
          </a:xfrm>
        </p:spPr>
        <p:txBody>
          <a:bodyPr>
            <a:normAutofit/>
          </a:bodyPr>
          <a:lstStyle/>
          <a:p>
            <a:r>
              <a:rPr lang="ru-RU" dirty="0"/>
              <a:t>Бизнес-процессы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D35CC4EC-6624-4638-9BE2-8124704AF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478705"/>
              </p:ext>
            </p:extLst>
          </p:nvPr>
        </p:nvGraphicFramePr>
        <p:xfrm>
          <a:off x="838200" y="1825624"/>
          <a:ext cx="10515600" cy="4243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439887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12574841"/>
                    </a:ext>
                  </a:extLst>
                </a:gridCol>
              </a:tblGrid>
              <a:tr h="4243481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Основные бизнес-процессы:</a:t>
                      </a:r>
                    </a:p>
                    <a:p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Продажа товаров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Ценообразование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Управление ассортиментом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Обработка заказов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Логистика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Управление отзывами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Обратная связь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Маркетинг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Поддерживающие бизнес-процессы:</a:t>
                      </a:r>
                    </a:p>
                    <a:p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Улучшение функционала платформы, исправление ошибок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Анализ данных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Финансовый контроль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0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6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037F5-A632-49FF-9847-980E8A5B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отдела маркетинга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2E03A2C-48E7-4A24-8702-A195E675EB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3722948"/>
              </p:ext>
            </p:extLst>
          </p:nvPr>
        </p:nvGraphicFramePr>
        <p:xfrm>
          <a:off x="838201" y="1753907"/>
          <a:ext cx="1833282" cy="42390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3282">
                  <a:extLst>
                    <a:ext uri="{9D8B030D-6E8A-4147-A177-3AD203B41FA5}">
                      <a16:colId xmlns:a16="http://schemas.microsoft.com/office/drawing/2014/main" val="2030284787"/>
                    </a:ext>
                  </a:extLst>
                </a:gridCol>
              </a:tblGrid>
              <a:tr h="747246">
                <a:tc>
                  <a:txBody>
                    <a:bodyPr/>
                    <a:lstStyle/>
                    <a:p>
                      <a:r>
                        <a:rPr lang="ru-RU" dirty="0"/>
                        <a:t>Уровень 0</a:t>
                      </a:r>
                    </a:p>
                    <a:p>
                      <a:endParaRPr lang="ru-RU" dirty="0"/>
                    </a:p>
                  </a:txBody>
                  <a:tcPr marL="246458" marR="246458"/>
                </a:tc>
                <a:extLst>
                  <a:ext uri="{0D108BD9-81ED-4DB2-BD59-A6C34878D82A}">
                    <a16:rowId xmlns:a16="http://schemas.microsoft.com/office/drawing/2014/main" val="263382062"/>
                  </a:ext>
                </a:extLst>
              </a:tr>
              <a:tr h="769205">
                <a:tc>
                  <a:txBody>
                    <a:bodyPr/>
                    <a:lstStyle/>
                    <a:p>
                      <a:r>
                        <a:rPr lang="ru-RU" dirty="0"/>
                        <a:t>Уровень 1</a:t>
                      </a:r>
                    </a:p>
                  </a:txBody>
                  <a:tcPr marL="246458" marR="246458"/>
                </a:tc>
                <a:extLst>
                  <a:ext uri="{0D108BD9-81ED-4DB2-BD59-A6C34878D82A}">
                    <a16:rowId xmlns:a16="http://schemas.microsoft.com/office/drawing/2014/main" val="2380350375"/>
                  </a:ext>
                </a:extLst>
              </a:tr>
              <a:tr h="604992">
                <a:tc>
                  <a:txBody>
                    <a:bodyPr/>
                    <a:lstStyle/>
                    <a:p>
                      <a:r>
                        <a:rPr lang="ru-RU" dirty="0"/>
                        <a:t>Уровень 2 </a:t>
                      </a:r>
                    </a:p>
                  </a:txBody>
                  <a:tcPr marL="246458" marR="246458"/>
                </a:tc>
                <a:extLst>
                  <a:ext uri="{0D108BD9-81ED-4DB2-BD59-A6C34878D82A}">
                    <a16:rowId xmlns:a16="http://schemas.microsoft.com/office/drawing/2014/main" val="3040542514"/>
                  </a:ext>
                </a:extLst>
              </a:tr>
              <a:tr h="700062">
                <a:tc>
                  <a:txBody>
                    <a:bodyPr/>
                    <a:lstStyle/>
                    <a:p>
                      <a:r>
                        <a:rPr lang="ru-RU" dirty="0"/>
                        <a:t>Уровень 3</a:t>
                      </a:r>
                    </a:p>
                  </a:txBody>
                  <a:tcPr marL="246458" marR="246458"/>
                </a:tc>
                <a:extLst>
                  <a:ext uri="{0D108BD9-81ED-4DB2-BD59-A6C34878D82A}">
                    <a16:rowId xmlns:a16="http://schemas.microsoft.com/office/drawing/2014/main" val="2713339567"/>
                  </a:ext>
                </a:extLst>
              </a:tr>
              <a:tr h="648378">
                <a:tc>
                  <a:txBody>
                    <a:bodyPr/>
                    <a:lstStyle/>
                    <a:p>
                      <a:r>
                        <a:rPr lang="ru-RU" dirty="0"/>
                        <a:t>Уровень 4 </a:t>
                      </a:r>
                    </a:p>
                  </a:txBody>
                  <a:tcPr marL="246458" marR="246458"/>
                </a:tc>
                <a:extLst>
                  <a:ext uri="{0D108BD9-81ED-4DB2-BD59-A6C34878D82A}">
                    <a16:rowId xmlns:a16="http://schemas.microsoft.com/office/drawing/2014/main" val="1127035448"/>
                  </a:ext>
                </a:extLst>
              </a:tr>
              <a:tr h="769205">
                <a:tc>
                  <a:txBody>
                    <a:bodyPr/>
                    <a:lstStyle/>
                    <a:p>
                      <a:r>
                        <a:rPr lang="ru-RU" dirty="0"/>
                        <a:t>Уровень 5</a:t>
                      </a:r>
                    </a:p>
                  </a:txBody>
                  <a:tcPr marL="246458" marR="246458"/>
                </a:tc>
                <a:extLst>
                  <a:ext uri="{0D108BD9-81ED-4DB2-BD59-A6C34878D82A}">
                    <a16:rowId xmlns:a16="http://schemas.microsoft.com/office/drawing/2014/main" val="566830503"/>
                  </a:ext>
                </a:extLst>
              </a:tr>
            </a:tbl>
          </a:graphicData>
        </a:graphic>
      </p:graphicFrame>
      <p:sp>
        <p:nvSpPr>
          <p:cNvPr id="6" name="Объект 5">
            <a:extLst>
              <a:ext uri="{FF2B5EF4-FFF2-40B4-BE49-F238E27FC236}">
                <a16:creationId xmlns:a16="http://schemas.microsoft.com/office/drawing/2014/main" id="{BC688A2F-9BA9-4BCE-BB0E-A3202C152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1483" y="1825625"/>
            <a:ext cx="8682317" cy="4404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Маркетинг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Работа с клиентами</a:t>
            </a:r>
          </a:p>
          <a:p>
            <a:pPr marL="0" indent="0">
              <a:buNone/>
            </a:pPr>
            <a:endParaRPr lang="ru-RU" sz="2000" dirty="0"/>
          </a:p>
          <a:p>
            <a:pPr lvl="1"/>
            <a:r>
              <a:rPr lang="ru-RU" sz="2000" dirty="0"/>
              <a:t>Привлечение новых клиентов</a:t>
            </a:r>
          </a:p>
          <a:p>
            <a:pPr marL="457200" lvl="1" indent="0">
              <a:buNone/>
            </a:pPr>
            <a:endParaRPr lang="ru-RU" sz="2000" dirty="0"/>
          </a:p>
          <a:p>
            <a:pPr lvl="2"/>
            <a:r>
              <a:rPr lang="ru-RU" dirty="0"/>
              <a:t>Реклама в интернете</a:t>
            </a:r>
          </a:p>
          <a:p>
            <a:pPr marL="914400" lvl="2" indent="0">
              <a:buNone/>
            </a:pPr>
            <a:endParaRPr lang="ru-RU" dirty="0"/>
          </a:p>
          <a:p>
            <a:pPr lvl="3"/>
            <a:r>
              <a:rPr lang="ru-RU" sz="2000" dirty="0"/>
              <a:t>Создание контента</a:t>
            </a:r>
          </a:p>
          <a:p>
            <a:pPr marL="1371600" lvl="3" indent="0">
              <a:buNone/>
            </a:pPr>
            <a:endParaRPr lang="ru-RU" sz="2000" dirty="0"/>
          </a:p>
          <a:p>
            <a:pPr lvl="4"/>
            <a:r>
              <a:rPr lang="ru-RU" sz="2000" dirty="0"/>
              <a:t>Публикация 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150373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95559-955D-43B7-BA89-2211E645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>
            <a:normAutofit/>
          </a:bodyPr>
          <a:lstStyle/>
          <a:p>
            <a:r>
              <a:rPr lang="ru-RU" sz="2800" dirty="0"/>
              <a:t>Описание рекламной заявки в нотации </a:t>
            </a:r>
            <a:r>
              <a:rPr lang="en-US" sz="2800" dirty="0"/>
              <a:t>BPMN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EDC179-6564-4815-BC33-5BBBDD2C64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8823"/>
            <a:ext cx="10923494" cy="448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D4CE8-002C-408E-A336-F85B9E25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168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Идеи по оптимизации бизнес-процесса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3CD4FD9-2DEC-4973-8438-0E672B23EC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2035228"/>
              </p:ext>
            </p:extLst>
          </p:nvPr>
        </p:nvGraphicFramePr>
        <p:xfrm>
          <a:off x="838200" y="1018091"/>
          <a:ext cx="10515600" cy="523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502">
                  <a:extLst>
                    <a:ext uri="{9D8B030D-6E8A-4147-A177-3AD203B41FA5}">
                      <a16:colId xmlns:a16="http://schemas.microsoft.com/office/drawing/2014/main" val="1390184028"/>
                    </a:ext>
                  </a:extLst>
                </a:gridCol>
                <a:gridCol w="5287098">
                  <a:extLst>
                    <a:ext uri="{9D8B030D-6E8A-4147-A177-3AD203B41FA5}">
                      <a16:colId xmlns:a16="http://schemas.microsoft.com/office/drawing/2014/main" val="581127036"/>
                    </a:ext>
                  </a:extLst>
                </a:gridCol>
              </a:tblGrid>
              <a:tr h="770639">
                <a:tc>
                  <a:txBody>
                    <a:bodyPr/>
                    <a:lstStyle/>
                    <a:p>
                      <a:r>
                        <a:rPr lang="ru-RU" sz="1400" dirty="0"/>
                        <a:t>управление персоналом на объектах и в офисе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расчёт потребности, найм, адаптация, обучение, развитие, управление производительностью, расчёт вознаграждения, снижение текучести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99495"/>
                  </a:ext>
                </a:extLst>
              </a:tr>
              <a:tr h="770639">
                <a:tc>
                  <a:txBody>
                    <a:bodyPr/>
                    <a:lstStyle/>
                    <a:p>
                      <a:r>
                        <a:rPr lang="ru-RU" sz="1400" dirty="0"/>
                        <a:t>обучение и развитие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повышение квалификации сотрудников, сокращение времени обучения новых сотрудников и улучшение ознакомления с новыми процессами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3840"/>
                  </a:ext>
                </a:extLst>
              </a:tr>
              <a:tr h="995408">
                <a:tc>
                  <a:txBody>
                    <a:bodyPr/>
                    <a:lstStyle/>
                    <a:p>
                      <a:r>
                        <a:rPr lang="ru-RU" sz="1400" dirty="0"/>
                        <a:t>контроль качества ДС, РЦ и производства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качество товаров/продукции собственного производства, сокращение потерь, разработка инструкций, сокращение жалоб, обучение персонала по вопросам качества, санитарное состояние и лабораторные исследования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37724"/>
                  </a:ext>
                </a:extLst>
              </a:tr>
              <a:tr h="390671">
                <a:tc>
                  <a:txBody>
                    <a:bodyPr/>
                    <a:lstStyle/>
                    <a:p>
                      <a:r>
                        <a:rPr lang="ru-RU" sz="1400" dirty="0"/>
                        <a:t>кадровое администрирование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контроль своевременного подписания документов в КЭДО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99173"/>
                  </a:ext>
                </a:extLst>
              </a:tr>
              <a:tr h="545869">
                <a:tc>
                  <a:txBody>
                    <a:bodyPr/>
                    <a:lstStyle/>
                    <a:p>
                      <a:r>
                        <a:rPr lang="ru-RU" sz="1400" dirty="0"/>
                        <a:t>закупки и снабжение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поиск и выбор поставщиков, оптимизация расходов, расчёт потребности, автоматизация заказа, контроль использования ТМЦ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42039"/>
                  </a:ext>
                </a:extLst>
              </a:tr>
              <a:tr h="770639">
                <a:tc>
                  <a:txBody>
                    <a:bodyPr/>
                    <a:lstStyle/>
                    <a:p>
                      <a:r>
                        <a:rPr lang="ru-RU" sz="1400" dirty="0"/>
                        <a:t>повышение удовлетворенности работы сотрудников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опросы, коммуникация с сотрудниками, организация мероприятий, обратная связь</a:t>
                      </a:r>
                      <a:br>
                        <a:rPr lang="ru-RU" sz="1400" dirty="0"/>
                      </a:b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36014"/>
                  </a:ext>
                </a:extLst>
              </a:tr>
              <a:tr h="995408">
                <a:tc>
                  <a:txBody>
                    <a:bodyPr/>
                    <a:lstStyle/>
                    <a:p>
                      <a:r>
                        <a:rPr lang="ru-RU" sz="1400" dirty="0"/>
                        <a:t>охрана труда и безопасность на объекте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автоматизация требований безопасности, контроль за нарушениями, травмами и медосмотрами, улучшение противопожарного режима и соблюдение экологической безопасности на объекте, включая сортировку и уменьшение ТКО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76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7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213691-7C48-4F64-B7E0-49C695D82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3412"/>
            <a:ext cx="10457330" cy="5773551"/>
          </a:xfrm>
        </p:spPr>
        <p:txBody>
          <a:bodyPr>
            <a:normAutofit/>
          </a:bodyPr>
          <a:lstStyle/>
          <a:p>
            <a:r>
              <a:rPr lang="ru-RU" dirty="0"/>
              <a:t>Для примера возьмем оптимизацию продвижения товара на платформе</a:t>
            </a:r>
          </a:p>
          <a:p>
            <a:pPr marL="0" indent="0">
              <a:buNone/>
            </a:pPr>
            <a:r>
              <a:rPr lang="ru-RU" dirty="0"/>
              <a:t>1. Работа с контентом в карточке(заполнить основные элементы, загрузить фотографии, добавить дизайн, корректно заполнить размерную сетку, работать с обратной связью и комментариями).</a:t>
            </a:r>
          </a:p>
          <a:p>
            <a:pPr marL="0" indent="0">
              <a:buNone/>
            </a:pPr>
            <a:r>
              <a:rPr lang="ru-RU" dirty="0"/>
              <a:t>2. Внутренние инструменты продвижения( рекламное продвижение, тематические акции платформы, собственные акции производителя)</a:t>
            </a:r>
          </a:p>
          <a:p>
            <a:pPr marL="0" indent="0">
              <a:buNone/>
            </a:pPr>
            <a:r>
              <a:rPr lang="ru-RU" dirty="0"/>
              <a:t>3. Дополнительные способы продвижения(внешняя реклама, рассрочка, программа лояльности).</a:t>
            </a:r>
          </a:p>
          <a:p>
            <a:pPr marL="0" indent="0">
              <a:buNone/>
            </a:pPr>
            <a:r>
              <a:rPr lang="ru-RU" dirty="0"/>
              <a:t>Далее, мы сравниваем какой эффект будет от данных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47568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995B2-08F0-4D02-8CBD-F22E8E5C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42"/>
            <a:ext cx="10515600" cy="65442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Приоритизация по </a:t>
            </a:r>
            <a:r>
              <a:rPr lang="en-US" dirty="0"/>
              <a:t>RICE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A7D9D64-21CC-4D26-9C9B-8344A247B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563" y="6158753"/>
            <a:ext cx="10354236" cy="4303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RICE score = </a:t>
            </a:r>
            <a:r>
              <a:rPr lang="ru-RU" dirty="0"/>
              <a:t>(охват*влияние*уверенность)/усилия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79DF9D73-A2B6-4AD1-A94C-8039E3FA46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5136561"/>
              </p:ext>
            </p:extLst>
          </p:nvPr>
        </p:nvGraphicFramePr>
        <p:xfrm>
          <a:off x="838200" y="923366"/>
          <a:ext cx="10515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790362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34948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783041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9902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78039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98041182"/>
                    </a:ext>
                  </a:extLst>
                </a:gridCol>
              </a:tblGrid>
              <a:tr h="352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Score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94437"/>
                  </a:ext>
                </a:extLst>
              </a:tr>
              <a:tr h="1185444">
                <a:tc>
                  <a:txBody>
                    <a:bodyPr/>
                    <a:lstStyle/>
                    <a:p>
                      <a:r>
                        <a:rPr lang="ru-RU" dirty="0"/>
                        <a:t>Проект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Ежемесячно 630 клиентов кладут разные товары в корзину, но только 27% из них совершают покупки. Охват = 630 х 27% х 3 ~ 510;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каждого клиента, который столкнется с изменением, будет оказано сильное влияние. Балл — 3;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 количественные показатели охвата, пользовательские исследования для уверенности в показателе и оценка требуемых усилий для реализации. Поэтому первая идея получает 100%;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планирование разработки уйдет 2 недели, на составление технического задания — 1 неделя, на техническую реализацию — 3 недели. Примерные временные затраты — 1,5 месяца.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(510 х 3 х 1) / 1,5 = 1020;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014"/>
                  </a:ext>
                </a:extLst>
              </a:tr>
              <a:tr h="1185444">
                <a:tc>
                  <a:txBody>
                    <a:bodyPr/>
                    <a:lstStyle/>
                    <a:p>
                      <a:r>
                        <a:rPr lang="ru-RU" dirty="0"/>
                        <a:t>Проект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клиенты, которые в течение квартала посмотрят каталог интернет-магазина, увидят изменение. Охват составит 2 520 клиентов за квартал;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Предложенное изменение окажет низкое влияние на пользователей, которые столкнутся с ним. Балл — 0.5;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 сведения для оценки охвата и требуемых усилий, но в факторе влияния нет уверенности. Второй проект получает 80%;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планирование разработки уйдет 3 недели, на составление технического задания — 2 недели, на техническую реализацию — 4 недели. Примерные временные затраты — 2 месяца.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(2520 х 0,5 х 0,8) / 2 = 504;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42794"/>
                  </a:ext>
                </a:extLst>
              </a:tr>
              <a:tr h="1185444">
                <a:tc>
                  <a:txBody>
                    <a:bodyPr/>
                    <a:lstStyle/>
                    <a:p>
                      <a:r>
                        <a:rPr lang="ru-RU" dirty="0"/>
                        <a:t>Проект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Предложенное изменение повлияет на 780 клиентов один раз и больше не создаст никакого эффекта. Охват составит 780 клиентов за квартал.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Корректировки продукта окажут высокое влияние на аудиторию, которую они коснутся. Балл — 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Охват и влияния в действительности могут быть ниже, чем планируется, а сил и ресурсов на реализацию уйдет больше. Поэтому уверенность в третьей идее низкая — 50%.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планирование разработки уйдет 1 неделя, на составление технического задания — 1 неделя, на техническую реализацию — 1 неделя. Примерные временные затраты — 0,5 месяца.</a:t>
                      </a:r>
                      <a:br>
                        <a:rPr lang="ru-RU" sz="1100" dirty="0"/>
                      </a:b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(780 х 2 х 0,5) / 0,5 = 1560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78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797</Words>
  <Application>Microsoft Office PowerPoint</Application>
  <PresentationFormat>Широкоэкранный</PresentationFormat>
  <Paragraphs>96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Для  описания бизнес-процессов я решила взять два крупных маркетплейса- OZON и Wildberries, т.к. они имеют много сходств, но работают по разным бизнес-моделям.</vt:lpstr>
      <vt:lpstr>Бизнес-процессы</vt:lpstr>
      <vt:lpstr>Декомпозиция отдела маркетинга</vt:lpstr>
      <vt:lpstr>Описание рекламной заявки в нотации BPMN</vt:lpstr>
      <vt:lpstr>Идеи по оптимизации бизнес-процесса</vt:lpstr>
      <vt:lpstr>Презентация PowerPoint</vt:lpstr>
      <vt:lpstr>Приоритизация по 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 описания бизнес-процессов я решила взять два крупных маркетплейса- OZON и Wildberries, т.к. они имеют много сходств, но работают по разным бизнес-моделям.</dc:title>
  <dc:creator>zykina.viktoriya@gmail.com</dc:creator>
  <cp:lastModifiedBy>zykina.viktoriya@gmail.com</cp:lastModifiedBy>
  <cp:revision>1</cp:revision>
  <dcterms:created xsi:type="dcterms:W3CDTF">2023-12-26T09:14:56Z</dcterms:created>
  <dcterms:modified xsi:type="dcterms:W3CDTF">2023-12-26T13:11:44Z</dcterms:modified>
</cp:coreProperties>
</file>