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wmf" ContentType="image/x-wmf"/>
  <Default Extension="bin" ContentType="application/vnd.openxmlformats-officedocument.oleObject"/>
  <Default Extension="rels" ContentType="application/vnd.openxmlformats-package.relationships+xml"/>
  <Default Extension="jpeg" ContentType="image/jpeg"/>
  <Default Extension="png" ContentType="image/png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slideLayouts/slideLayout8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11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>
  <p:sldMasterIdLst>
    <p:sldMasterId id="2147483648" r:id="rId1"/>
  </p:sldMasterIdLst>
  <p:notesMasterIdLst>
    <p:notesMasterId r:id="rId1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1695" cy="6858000" type="screen4x3"/>
  <p:notesSz cx="6858000" cy="9144000"/>
  <p:defaultTextStyle>
    <a:defPPr>
      <a:defRPr lang="en-US"/>
    </a:defPPr>
    <a:lvl1pPr marL="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pos="2160" orient="horz"/>
        <p:guide pos="2880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 /><Relationship Id="rId14" Type="http://schemas.openxmlformats.org/officeDocument/2006/relationships/tableStyles" Target="tableStyles.xml" /><Relationship Id="rId15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B8B9630-A7FA-6F19-E750-7442ADE388AA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C6389B4-03F5-4527-A0B9-85200B0AB72E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EBE2CE4-A6F4-CCFF-5FF5-70D68B608FCF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83C4B7D-00BF-681F-4DB4-85C481775462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3CC1A9F-D439-F732-ED18-994AE2E18BB5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EA1F951-90BE-8130-8BE4-FD623EE15A15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6A829F1-D3DF-4EFC-6ABB-D7E0A5DF0F35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12740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3563652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4961545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3C8E95F-ECB6-81EE-E13C-D1A8A1F3F134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7493705" name="Title 1"/>
          <p:cNvSpPr>
            <a:spLocks noGrp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933400410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69543577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>1/27/13</a:t>
            </a:fld>
            <a:endParaRPr lang="en-US"/>
          </a:p>
        </p:txBody>
      </p:sp>
      <p:sp>
        <p:nvSpPr>
          <p:cNvPr id="1074834793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76852795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360335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398423414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243014238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>1/27/13</a:t>
            </a:fld>
            <a:endParaRPr lang="en-US"/>
          </a:p>
        </p:txBody>
      </p:sp>
      <p:sp>
        <p:nvSpPr>
          <p:cNvPr id="2053889560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2350886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7119851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8"/>
            <a:ext cx="2057400" cy="5851525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65669526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251316229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>1/27/13</a:t>
            </a:fld>
            <a:endParaRPr lang="en-US"/>
          </a:p>
        </p:txBody>
      </p:sp>
      <p:sp>
        <p:nvSpPr>
          <p:cNvPr id="37399140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152453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544269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91026676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371201112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>1/27/13</a:t>
            </a:fld>
            <a:endParaRPr lang="en-US"/>
          </a:p>
        </p:txBody>
      </p:sp>
      <p:sp>
        <p:nvSpPr>
          <p:cNvPr id="193140167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07822125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9637049" name="Title 1"/>
          <p:cNvSpPr>
            <a:spLocks noGrp="1"/>
          </p:cNvSpPr>
          <p:nvPr>
            <p:ph type="title"/>
          </p:nvPr>
        </p:nvSpPr>
        <p:spPr bwMode="auto"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08429401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804722468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>1/27/13</a:t>
            </a:fld>
            <a:endParaRPr lang="en-US"/>
          </a:p>
        </p:txBody>
      </p:sp>
      <p:sp>
        <p:nvSpPr>
          <p:cNvPr id="1395064791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2627285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393063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71149399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3749001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00265207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>1/27/13</a:t>
            </a:fld>
            <a:endParaRPr lang="en-US"/>
          </a:p>
        </p:txBody>
      </p:sp>
      <p:sp>
        <p:nvSpPr>
          <p:cNvPr id="1956296322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44310350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492129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17876471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640060547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2047267063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026328812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503549995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>1/27/13</a:t>
            </a:fld>
            <a:endParaRPr lang="en-US"/>
          </a:p>
        </p:txBody>
      </p:sp>
      <p:sp>
        <p:nvSpPr>
          <p:cNvPr id="928450799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01252248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8628899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813815456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>1/27/13</a:t>
            </a:fld>
            <a:endParaRPr lang="en-US"/>
          </a:p>
        </p:txBody>
      </p:sp>
      <p:sp>
        <p:nvSpPr>
          <p:cNvPr id="2092393877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29951376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3269733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>1/27/13</a:t>
            </a:fld>
            <a:endParaRPr lang="en-US"/>
          </a:p>
        </p:txBody>
      </p:sp>
      <p:sp>
        <p:nvSpPr>
          <p:cNvPr id="1302567598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27450863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6622972" name="Title 1"/>
          <p:cNvSpPr>
            <a:spLocks noGrp="1"/>
          </p:cNvSpPr>
          <p:nvPr>
            <p:ph type="title"/>
          </p:nvPr>
        </p:nvSpPr>
        <p:spPr bwMode="auto"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460830565" name="Content Placeholder 2"/>
          <p:cNvSpPr>
            <a:spLocks noGrp="1"/>
          </p:cNvSpPr>
          <p:nvPr>
            <p:ph idx="1"/>
          </p:nvPr>
        </p:nvSpPr>
        <p:spPr bwMode="auto"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69403072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401893094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>1/27/13</a:t>
            </a:fld>
            <a:endParaRPr lang="en-US"/>
          </a:p>
        </p:txBody>
      </p:sp>
      <p:sp>
        <p:nvSpPr>
          <p:cNvPr id="1023703321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9605596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1499597" name="Title 1"/>
          <p:cNvSpPr>
            <a:spLocks noGrp="1"/>
          </p:cNvSpPr>
          <p:nvPr>
            <p:ph type="title"/>
          </p:nvPr>
        </p:nvSpPr>
        <p:spPr bwMode="auto"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85349130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2072680898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8687653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>1/27/13</a:t>
            </a:fld>
            <a:endParaRPr lang="en-US"/>
          </a:p>
        </p:txBody>
      </p:sp>
      <p:sp>
        <p:nvSpPr>
          <p:cNvPr id="1559550680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50437240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408839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7887407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86110952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BCAD085-E8A6-8845-BD4E-CB4CCA059FC4}" type="datetimeFigureOut">
              <a:rPr lang="en-US"/>
              <a:t>1/27/13</a:t>
            </a:fld>
            <a:endParaRPr lang="en-US"/>
          </a:p>
        </p:txBody>
      </p:sp>
      <p:sp>
        <p:nvSpPr>
          <p:cNvPr id="889041228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2023123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1FF6DA9-008F-8B48-92A6-B652298478BF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5" Type="http://schemas.openxmlformats.org/officeDocument/2006/relationships/image" Target="../media/image21.png"/><Relationship Id="rId16" Type="http://schemas.openxmlformats.org/officeDocument/2006/relationships/image" Target="../media/image22.png"/><Relationship Id="rId17" Type="http://schemas.openxmlformats.org/officeDocument/2006/relationships/image" Target="../media/image23.png"/><Relationship Id="rId18" Type="http://schemas.openxmlformats.org/officeDocument/2006/relationships/image" Target="../media/image24.png"/><Relationship Id="rId19" Type="http://schemas.openxmlformats.org/officeDocument/2006/relationships/image" Target="../media/image25.png"/><Relationship Id="rId20" Type="http://schemas.openxmlformats.org/officeDocument/2006/relationships/image" Target="../media/image26.png"/><Relationship Id="rId21" Type="http://schemas.openxmlformats.org/officeDocument/2006/relationships/image" Target="../media/image27.png"/><Relationship Id="rId22" Type="http://schemas.openxmlformats.org/officeDocument/2006/relationships/image" Target="../media/image28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0" Type="http://schemas.openxmlformats.org/officeDocument/2006/relationships/image" Target="../media/image36.png"/><Relationship Id="rId11" Type="http://schemas.openxmlformats.org/officeDocument/2006/relationships/image" Target="../media/image37.png"/><Relationship Id="rId12" Type="http://schemas.openxmlformats.org/officeDocument/2006/relationships/image" Target="../media/image38.png"/><Relationship Id="rId13" Type="http://schemas.openxmlformats.org/officeDocument/2006/relationships/image" Target="../media/image39.png"/><Relationship Id="rId14" Type="http://schemas.openxmlformats.org/officeDocument/2006/relationships/image" Target="../media/image40.png"/><Relationship Id="rId15" Type="http://schemas.openxmlformats.org/officeDocument/2006/relationships/image" Target="../media/image41.png"/><Relationship Id="rId16" Type="http://schemas.openxmlformats.org/officeDocument/2006/relationships/image" Target="../media/image42.png"/><Relationship Id="rId17" Type="http://schemas.openxmlformats.org/officeDocument/2006/relationships/image" Target="../media/image43.png"/><Relationship Id="rId18" Type="http://schemas.openxmlformats.org/officeDocument/2006/relationships/image" Target="../media/image44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8" Type="http://schemas.openxmlformats.org/officeDocument/2006/relationships/image" Target="../media/image53.png"/><Relationship Id="rId9" Type="http://schemas.openxmlformats.org/officeDocument/2006/relationships/image" Target="../media/image54.png"/><Relationship Id="rId10" Type="http://schemas.openxmlformats.org/officeDocument/2006/relationships/image" Target="../media/image55.png"/><Relationship Id="rId11" Type="http://schemas.openxmlformats.org/officeDocument/2006/relationships/image" Target="../media/image56.png"/><Relationship Id="rId12" Type="http://schemas.openxmlformats.org/officeDocument/2006/relationships/image" Target="../media/image57.png"/><Relationship Id="rId13" Type="http://schemas.openxmlformats.org/officeDocument/2006/relationships/image" Target="../media/image58.png"/><Relationship Id="rId14" Type="http://schemas.openxmlformats.org/officeDocument/2006/relationships/image" Target="../media/image59.png"/><Relationship Id="rId15" Type="http://schemas.openxmlformats.org/officeDocument/2006/relationships/image" Target="../media/image60.png"/><Relationship Id="rId16" Type="http://schemas.openxmlformats.org/officeDocument/2006/relationships/image" Target="../media/image61.png"/><Relationship Id="rId17" Type="http://schemas.openxmlformats.org/officeDocument/2006/relationships/image" Target="../media/image62.png"/><Relationship Id="rId18" Type="http://schemas.openxmlformats.org/officeDocument/2006/relationships/image" Target="../media/image63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image" Target="../media/image69.png"/><Relationship Id="rId9" Type="http://schemas.openxmlformats.org/officeDocument/2006/relationships/image" Target="../media/image70.png"/><Relationship Id="rId10" Type="http://schemas.openxmlformats.org/officeDocument/2006/relationships/image" Target="../media/image71.png"/><Relationship Id="rId11" Type="http://schemas.openxmlformats.org/officeDocument/2006/relationships/image" Target="../media/image72.png"/><Relationship Id="rId12" Type="http://schemas.openxmlformats.org/officeDocument/2006/relationships/image" Target="../media/image73.png"/><Relationship Id="rId13" Type="http://schemas.openxmlformats.org/officeDocument/2006/relationships/image" Target="../media/image74.png"/><Relationship Id="rId14" Type="http://schemas.openxmlformats.org/officeDocument/2006/relationships/image" Target="../media/image75.png"/><Relationship Id="rId15" Type="http://schemas.openxmlformats.org/officeDocument/2006/relationships/image" Target="../media/image76.png"/><Relationship Id="rId16" Type="http://schemas.openxmlformats.org/officeDocument/2006/relationships/image" Target="../media/image77.png"/><Relationship Id="rId17" Type="http://schemas.openxmlformats.org/officeDocument/2006/relationships/image" Target="../media/image78.png"/><Relationship Id="rId18" Type="http://schemas.openxmlformats.org/officeDocument/2006/relationships/image" Target="../media/image79.png"/><Relationship Id="rId19" Type="http://schemas.openxmlformats.org/officeDocument/2006/relationships/image" Target="../media/image80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image" Target="../media/image83.png"/><Relationship Id="rId6" Type="http://schemas.openxmlformats.org/officeDocument/2006/relationships/image" Target="../media/image84.png"/><Relationship Id="rId7" Type="http://schemas.openxmlformats.org/officeDocument/2006/relationships/image" Target="../media/image85.png"/><Relationship Id="rId8" Type="http://schemas.openxmlformats.org/officeDocument/2006/relationships/image" Target="../media/image86.png"/><Relationship Id="rId9" Type="http://schemas.openxmlformats.org/officeDocument/2006/relationships/image" Target="../media/image8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7451695" name="Rectangle 1"/>
          <p:cNvSpPr/>
          <p:nvPr/>
        </p:nvSpPr>
        <p:spPr bwMode="auto">
          <a:xfrm>
            <a:off x="0" y="0"/>
            <a:ext cx="12191695" cy="6858000"/>
          </a:xfrm>
          <a:prstGeom prst="rect">
            <a:avLst/>
          </a:prstGeom>
          <a:gradFill>
            <a:gsLst>
              <a:gs pos="0">
                <a:srgbClr val="0A192F">
                  <a:alpha val="85000"/>
                </a:srgbClr>
              </a:gs>
              <a:gs pos="100000">
                <a:srgbClr val="0A192F">
                  <a:alpha val="85000"/>
                </a:srgb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1587580959" name="TextBox 2"/>
          <p:cNvSpPr txBox="1"/>
          <p:nvPr/>
        </p:nvSpPr>
        <p:spPr bwMode="auto">
          <a:xfrm>
            <a:off x="1219169" y="2028825"/>
            <a:ext cx="9753356" cy="146684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ctr">
              <a:lnSpc>
                <a:spcPts val="4940"/>
              </a:lnSpc>
              <a:spcBef>
                <a:spcPts val="0"/>
              </a:spcBef>
              <a:spcAft>
                <a:spcPts val="1300"/>
              </a:spcAft>
              <a:defRPr/>
            </a:pPr>
            <a:r>
              <a:rPr sz="3850" b="1">
                <a:solidFill>
                  <a:srgbClr val="FFFFFF"/>
                </a:solidFill>
              </a:rPr>
              <a:t>Simulación de Arquitecturas de Computadoras</a:t>
            </a:r>
            <a:endParaRPr/>
          </a:p>
        </p:txBody>
      </p:sp>
      <p:sp>
        <p:nvSpPr>
          <p:cNvPr id="915689140" name="Rectangle 3"/>
          <p:cNvSpPr/>
          <p:nvPr/>
        </p:nvSpPr>
        <p:spPr bwMode="auto">
          <a:xfrm>
            <a:off x="5619609" y="3686175"/>
            <a:ext cx="952476" cy="38100"/>
          </a:xfrm>
          <a:prstGeom prst="rect">
            <a:avLst/>
          </a:prstGeom>
          <a:solidFill>
            <a:srgbClr val="64FFD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1116654952" name="TextBox 4"/>
          <p:cNvSpPr txBox="1"/>
          <p:nvPr/>
        </p:nvSpPr>
        <p:spPr bwMode="auto">
          <a:xfrm>
            <a:off x="1219169" y="4105274"/>
            <a:ext cx="9753356" cy="34290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ctr">
              <a:spcBef>
                <a:spcPts val="0"/>
              </a:spcBef>
              <a:spcAft>
                <a:spcPts val="2600"/>
              </a:spcAft>
              <a:defRPr/>
            </a:pPr>
            <a:r>
              <a:rPr sz="1650" b="0">
                <a:solidFill>
                  <a:srgbClr val="64FFDA"/>
                </a:solidFill>
              </a:rPr>
              <a:t>Máquina Hipotética y Computador IAS</a:t>
            </a:r>
            <a:endParaRPr/>
          </a:p>
        </p:txBody>
      </p:sp>
      <p:sp>
        <p:nvSpPr>
          <p:cNvPr id="521341019" name="TextBox 5"/>
          <p:cNvSpPr txBox="1"/>
          <p:nvPr/>
        </p:nvSpPr>
        <p:spPr bwMode="auto">
          <a:xfrm>
            <a:off x="2359577" y="5951181"/>
            <a:ext cx="7473259" cy="613008"/>
          </a:xfrm>
          <a:prstGeom prst="rect">
            <a:avLst/>
          </a:prstGeom>
          <a:noFill/>
        </p:spPr>
        <p:txBody>
          <a:bodyPr vertOverflow="overflow" horzOverflow="overflow" vert="horz" wrap="none" lIns="73152" tIns="54864" rIns="73152" bIns="54864" numCol="1" spcCol="0" rtlCol="0" fromWordArt="0" anchor="ctr" anchorCtr="0" forceAA="0" upright="0" compatLnSpc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sz="1100" b="0">
                <a:solidFill>
                  <a:srgbClr val="FFFFFF"/>
                </a:solidFill>
              </a:rPr>
              <a:t>Implementación e</a:t>
            </a:r>
            <a:r>
              <a:rPr lang="es-ES" sz="1100" b="0">
                <a:solidFill>
                  <a:srgbClr val="FFFFFF"/>
                </a:solidFill>
              </a:rPr>
              <a:t>n web y lenguajes Java y Python</a:t>
            </a:r>
            <a:r>
              <a:rPr lang="en-US" sz="1100" b="0">
                <a:solidFill>
                  <a:srgbClr val="FFFFFF"/>
                </a:solidFill>
              </a:rPr>
              <a:t>: Las implementaciones pudieran no ser afines 1 a 1 con el funcionamiento real</a:t>
            </a:r>
            <a:endParaRPr lang="en-US" sz="1100" b="0">
              <a:solidFill>
                <a:srgbClr val="FFFFFF"/>
              </a:solidFill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0">
                <a:solidFill>
                  <a:srgbClr val="FFFFFF"/>
                </a:solidFill>
              </a:rPr>
              <a:t>de las computadoras que buscan representar pero la implementacion actual busca ser lo má</a:t>
            </a:r>
            <a:r>
              <a:rPr lang="es-ES" sz="1100" b="0">
                <a:solidFill>
                  <a:srgbClr val="FFFFFF"/>
                </a:solidFill>
              </a:rPr>
              <a:t>s fiel posible al mismo de forma</a:t>
            </a:r>
            <a:endParaRPr lang="es-ES" sz="1100" b="0">
              <a:solidFill>
                <a:srgbClr val="FFFFFF"/>
              </a:solidFill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100" b="0">
                <a:solidFill>
                  <a:srgbClr val="FFFFFF"/>
                </a:solidFill>
              </a:rPr>
              <a:t>representativa..</a:t>
            </a:r>
            <a:endParaRPr/>
          </a:p>
        </p:txBody>
      </p:sp>
      <p:sp>
        <p:nvSpPr>
          <p:cNvPr id="1461106892" name="TextBox 4"/>
          <p:cNvSpPr txBox="1"/>
          <p:nvPr/>
        </p:nvSpPr>
        <p:spPr bwMode="auto">
          <a:xfrm>
            <a:off x="2196031" y="5144269"/>
            <a:ext cx="8143670" cy="361548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ctr">
              <a:spcBef>
                <a:spcPts val="0"/>
              </a:spcBef>
              <a:spcAft>
                <a:spcPts val="2599"/>
              </a:spcAft>
              <a:defRPr/>
            </a:pPr>
            <a:r>
              <a:rPr lang="es-ES" sz="1650" b="0">
                <a:solidFill>
                  <a:srgbClr val="64FFDA"/>
                </a:solidFill>
              </a:rPr>
              <a:t>Propuesta de convalidación realizada por el alumno Leonardo David Guirado García, Grupo 22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0">
              <a:srgbClr val="0A192F"/>
            </a:gs>
            <a:gs pos="100000">
              <a:srgbClr val="172A45"/>
            </a:gs>
          </a:gsLst>
          <a:lin ang="8100000" scaled="0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4930578" name="TextBox 1"/>
          <p:cNvSpPr txBox="1"/>
          <p:nvPr/>
        </p:nvSpPr>
        <p:spPr bwMode="auto">
          <a:xfrm>
            <a:off x="666733" y="380999"/>
            <a:ext cx="10858228" cy="47624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  <a:defRPr/>
            </a:pPr>
            <a:r>
              <a:rPr sz="2400" b="1">
                <a:solidFill>
                  <a:srgbClr val="FFFFFF"/>
                </a:solidFill>
              </a:rPr>
              <a:t>Introducción a las Arquitecturas de Computadoras</a:t>
            </a:r>
            <a:endParaRPr/>
          </a:p>
        </p:txBody>
      </p:sp>
      <p:sp>
        <p:nvSpPr>
          <p:cNvPr id="1050036274" name="Rectangle 2"/>
          <p:cNvSpPr/>
          <p:nvPr/>
        </p:nvSpPr>
        <p:spPr bwMode="auto">
          <a:xfrm>
            <a:off x="666733" y="952499"/>
            <a:ext cx="761980" cy="28575"/>
          </a:xfrm>
          <a:prstGeom prst="rect">
            <a:avLst/>
          </a:prstGeom>
          <a:solidFill>
            <a:srgbClr val="64FFD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900305352" name="TextBox 3"/>
          <p:cNvSpPr txBox="1"/>
          <p:nvPr/>
        </p:nvSpPr>
        <p:spPr bwMode="auto">
          <a:xfrm>
            <a:off x="666733" y="1457325"/>
            <a:ext cx="5238619" cy="1143000"/>
          </a:xfrm>
          <a:prstGeom prst="rect">
            <a:avLst/>
          </a:prstGeom>
          <a:noFill/>
        </p:spPr>
        <p:txBody>
          <a:bodyPr wrap="square" lIns="73152" tIns="54864" rIns="73152" bIns="54864" anchor="ctr">
            <a:spAutoFit/>
          </a:bodyPr>
          <a:lstStyle/>
          <a:p>
            <a:pPr algn="l">
              <a:lnSpc>
                <a:spcPts val="1950"/>
              </a:lnSpc>
              <a:spcBef>
                <a:spcPts val="0"/>
              </a:spcBef>
              <a:spcAft>
                <a:spcPts val="1950"/>
              </a:spcAft>
              <a:defRPr/>
            </a:pPr>
            <a:r>
              <a:rPr sz="1200" b="0">
                <a:solidFill>
                  <a:srgbClr val="FFFFFF"/>
                </a:solidFill>
              </a:rPr>
              <a:t> La </a:t>
            </a:r>
            <a:r>
              <a:rPr sz="1200" b="1">
                <a:solidFill>
                  <a:srgbClr val="64FFDA"/>
                </a:solidFill>
              </a:rPr>
              <a:t>arquitectura de computadoras</a:t>
            </a:r>
            <a:r>
              <a:rPr sz="1200" b="0">
                <a:solidFill>
                  <a:srgbClr val="FFFFFF"/>
                </a:solidFill>
              </a:rPr>
              <a:t> es el diseño conceptual y la estructura operativa fundamental de un sistema informático. Define cómo interactúan los componentes hardware para ejecutar instrucciones y procesar datos. </a:t>
            </a:r>
            <a:endParaRPr/>
          </a:p>
        </p:txBody>
      </p:sp>
      <p:sp>
        <p:nvSpPr>
          <p:cNvPr id="1350871109" name="TextBox 4"/>
          <p:cNvSpPr txBox="1"/>
          <p:nvPr/>
        </p:nvSpPr>
        <p:spPr bwMode="auto">
          <a:xfrm>
            <a:off x="666733" y="2886075"/>
            <a:ext cx="5238619" cy="2952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  <a:defRPr/>
            </a:pPr>
            <a:r>
              <a:rPr sz="1450" b="1">
                <a:solidFill>
                  <a:srgbClr val="64FFDA"/>
                </a:solidFill>
              </a:rPr>
              <a:t>Componentes Principales</a:t>
            </a:r>
            <a:endParaRPr/>
          </a:p>
        </p:txBody>
      </p:sp>
      <p:pic>
        <p:nvPicPr>
          <p:cNvPr id="1101277864" name="Picture 5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/>
        </p:blipFill>
        <p:spPr bwMode="auto">
          <a:xfrm>
            <a:off x="666733" y="3359467"/>
            <a:ext cx="228594" cy="177164"/>
          </a:xfrm>
          <a:prstGeom prst="rect">
            <a:avLst/>
          </a:prstGeom>
        </p:spPr>
      </p:pic>
      <p:sp>
        <p:nvSpPr>
          <p:cNvPr id="1440988867" name="TextBox 6"/>
          <p:cNvSpPr txBox="1"/>
          <p:nvPr/>
        </p:nvSpPr>
        <p:spPr bwMode="auto">
          <a:xfrm>
            <a:off x="990575" y="3324225"/>
            <a:ext cx="342890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200" b="0">
                <a:solidFill>
                  <a:srgbClr val="FFFFFF"/>
                </a:solidFill>
              </a:rPr>
              <a:t>CPU</a:t>
            </a:r>
            <a:endParaRPr/>
          </a:p>
        </p:txBody>
      </p:sp>
      <p:pic>
        <p:nvPicPr>
          <p:cNvPr id="1336663980" name="Picture 7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/>
        </p:blipFill>
        <p:spPr bwMode="auto">
          <a:xfrm>
            <a:off x="3352716" y="3365182"/>
            <a:ext cx="228594" cy="165734"/>
          </a:xfrm>
          <a:prstGeom prst="rect">
            <a:avLst/>
          </a:prstGeom>
        </p:spPr>
      </p:pic>
      <p:sp>
        <p:nvSpPr>
          <p:cNvPr id="1881102643" name="TextBox 8"/>
          <p:cNvSpPr txBox="1"/>
          <p:nvPr/>
        </p:nvSpPr>
        <p:spPr bwMode="auto">
          <a:xfrm>
            <a:off x="3676558" y="3324225"/>
            <a:ext cx="704832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200" b="0">
                <a:solidFill>
                  <a:srgbClr val="FFFFFF"/>
                </a:solidFill>
              </a:rPr>
              <a:t>Memoria</a:t>
            </a:r>
            <a:endParaRPr/>
          </a:p>
        </p:txBody>
      </p:sp>
      <p:pic>
        <p:nvPicPr>
          <p:cNvPr id="1071012811" name="Picture 9" descr="image.png"/>
          <p:cNvPicPr>
            <a:picLocks noChangeAspect="1"/>
          </p:cNvPicPr>
          <p:nvPr/>
        </p:nvPicPr>
        <p:blipFill>
          <a:blip r:embed="rId5">
            <a:alphaModFix amt="100000"/>
          </a:blip>
          <a:stretch/>
        </p:blipFill>
        <p:spPr bwMode="auto">
          <a:xfrm>
            <a:off x="666733" y="3740467"/>
            <a:ext cx="228594" cy="177164"/>
          </a:xfrm>
          <a:prstGeom prst="rect">
            <a:avLst/>
          </a:prstGeom>
        </p:spPr>
      </p:pic>
      <p:sp>
        <p:nvSpPr>
          <p:cNvPr id="1955655273" name="TextBox 10"/>
          <p:cNvSpPr txBox="1"/>
          <p:nvPr/>
        </p:nvSpPr>
        <p:spPr bwMode="auto">
          <a:xfrm>
            <a:off x="990575" y="3705224"/>
            <a:ext cx="733406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200" b="0">
                <a:solidFill>
                  <a:srgbClr val="FFFFFF"/>
                </a:solidFill>
              </a:rPr>
              <a:t>Registros</a:t>
            </a:r>
            <a:endParaRPr/>
          </a:p>
        </p:txBody>
      </p:sp>
      <p:pic>
        <p:nvPicPr>
          <p:cNvPr id="630064559" name="Picture 11" descr="image.png"/>
          <p:cNvPicPr>
            <a:picLocks noChangeAspect="1"/>
          </p:cNvPicPr>
          <p:nvPr/>
        </p:nvPicPr>
        <p:blipFill>
          <a:blip r:embed="rId6">
            <a:alphaModFix amt="100000"/>
          </a:blip>
          <a:stretch/>
        </p:blipFill>
        <p:spPr bwMode="auto">
          <a:xfrm>
            <a:off x="3352716" y="3731894"/>
            <a:ext cx="228594" cy="194309"/>
          </a:xfrm>
          <a:prstGeom prst="rect">
            <a:avLst/>
          </a:prstGeom>
        </p:spPr>
      </p:pic>
      <p:sp>
        <p:nvSpPr>
          <p:cNvPr id="1746313780" name="TextBox 12"/>
          <p:cNvSpPr txBox="1"/>
          <p:nvPr/>
        </p:nvSpPr>
        <p:spPr bwMode="auto">
          <a:xfrm>
            <a:off x="3676558" y="3705224"/>
            <a:ext cx="1628734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200" b="0">
                <a:solidFill>
                  <a:srgbClr val="FFFFFF"/>
                </a:solidFill>
              </a:rPr>
              <a:t>Unidades de Control</a:t>
            </a:r>
            <a:endParaRPr/>
          </a:p>
        </p:txBody>
      </p:sp>
      <p:pic>
        <p:nvPicPr>
          <p:cNvPr id="1265247831" name="Picture 13" descr="image.png"/>
          <p:cNvPicPr>
            <a:picLocks noChangeAspect="1"/>
          </p:cNvPicPr>
          <p:nvPr/>
        </p:nvPicPr>
        <p:blipFill>
          <a:blip r:embed="rId7">
            <a:alphaModFix amt="100000"/>
          </a:blip>
          <a:stretch/>
        </p:blipFill>
        <p:spPr bwMode="auto">
          <a:xfrm>
            <a:off x="666733" y="4121467"/>
            <a:ext cx="228594" cy="177164"/>
          </a:xfrm>
          <a:prstGeom prst="rect">
            <a:avLst/>
          </a:prstGeom>
        </p:spPr>
      </p:pic>
      <p:sp>
        <p:nvSpPr>
          <p:cNvPr id="1189745151" name="TextBox 14"/>
          <p:cNvSpPr txBox="1"/>
          <p:nvPr/>
        </p:nvSpPr>
        <p:spPr bwMode="auto">
          <a:xfrm>
            <a:off x="990575" y="4086225"/>
            <a:ext cx="314317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200" b="0">
                <a:solidFill>
                  <a:srgbClr val="FFFFFF"/>
                </a:solidFill>
              </a:rPr>
              <a:t>ALU</a:t>
            </a:r>
            <a:endParaRPr/>
          </a:p>
        </p:txBody>
      </p:sp>
      <p:pic>
        <p:nvPicPr>
          <p:cNvPr id="173163045" name="Picture 15" descr="image.png"/>
          <p:cNvPicPr>
            <a:picLocks noChangeAspect="1"/>
          </p:cNvPicPr>
          <p:nvPr/>
        </p:nvPicPr>
        <p:blipFill>
          <a:blip r:embed="rId8">
            <a:alphaModFix amt="100000"/>
          </a:blip>
          <a:stretch/>
        </p:blipFill>
        <p:spPr bwMode="auto">
          <a:xfrm>
            <a:off x="3352716" y="4121467"/>
            <a:ext cx="228594" cy="177164"/>
          </a:xfrm>
          <a:prstGeom prst="rect">
            <a:avLst/>
          </a:prstGeom>
        </p:spPr>
      </p:pic>
      <p:sp>
        <p:nvSpPr>
          <p:cNvPr id="2110990206" name="TextBox 16"/>
          <p:cNvSpPr txBox="1"/>
          <p:nvPr/>
        </p:nvSpPr>
        <p:spPr bwMode="auto">
          <a:xfrm>
            <a:off x="3676558" y="4086225"/>
            <a:ext cx="1190595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200" b="0">
                <a:solidFill>
                  <a:srgbClr val="FFFFFF"/>
                </a:solidFill>
              </a:rPr>
              <a:t>Entrada/Salida</a:t>
            </a:r>
            <a:endParaRPr/>
          </a:p>
        </p:txBody>
      </p:sp>
      <p:sp>
        <p:nvSpPr>
          <p:cNvPr id="294476109" name="Rounded Rectangle 17"/>
          <p:cNvSpPr/>
          <p:nvPr/>
        </p:nvSpPr>
        <p:spPr bwMode="auto">
          <a:xfrm>
            <a:off x="6286342" y="2657475"/>
            <a:ext cx="5238619" cy="2619374"/>
          </a:xfrm>
          <a:prstGeom prst="roundRect">
            <a:avLst>
              <a:gd name="adj" fmla="val 16667"/>
            </a:avLst>
          </a:prstGeom>
          <a:blipFill>
            <a:blip r:embed="rId9"/>
            <a:stretch/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0">
              <a:srgbClr val="0A192F"/>
            </a:gs>
            <a:gs pos="100000">
              <a:srgbClr val="172A45"/>
            </a:gs>
          </a:gsLst>
          <a:lin ang="8100000" scaled="0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8025668" name="TextBox 1"/>
          <p:cNvSpPr txBox="1"/>
          <p:nvPr/>
        </p:nvSpPr>
        <p:spPr bwMode="auto">
          <a:xfrm>
            <a:off x="666732" y="-15875"/>
            <a:ext cx="10858228" cy="47624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  <a:defRPr/>
            </a:pPr>
            <a:r>
              <a:rPr sz="2400" b="1">
                <a:solidFill>
                  <a:srgbClr val="FFFFFF"/>
                </a:solidFill>
              </a:rPr>
              <a:t>Arquitecturas Simuladas</a:t>
            </a:r>
            <a:endParaRPr/>
          </a:p>
        </p:txBody>
      </p:sp>
      <p:sp>
        <p:nvSpPr>
          <p:cNvPr id="430148409" name="Rectangle 2"/>
          <p:cNvSpPr/>
          <p:nvPr/>
        </p:nvSpPr>
        <p:spPr bwMode="auto">
          <a:xfrm>
            <a:off x="666732" y="555623"/>
            <a:ext cx="761980" cy="28575"/>
          </a:xfrm>
          <a:prstGeom prst="rect">
            <a:avLst/>
          </a:prstGeom>
          <a:solidFill>
            <a:srgbClr val="64FFD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1995813428" name="Rounded Rectangle 3"/>
          <p:cNvSpPr/>
          <p:nvPr/>
        </p:nvSpPr>
        <p:spPr bwMode="auto">
          <a:xfrm flipH="0" flipV="0">
            <a:off x="666732" y="663574"/>
            <a:ext cx="5286241" cy="6030383"/>
          </a:xfrm>
          <a:prstGeom prst="roundRect">
            <a:avLst>
              <a:gd name="adj" fmla="val 4324"/>
            </a:avLst>
          </a:prstGeom>
          <a:solidFill>
            <a:srgbClr val="FFFFFF">
              <a:alpha val="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2040574931" name="TextBox 4"/>
          <p:cNvSpPr txBox="1"/>
          <p:nvPr/>
        </p:nvSpPr>
        <p:spPr bwMode="auto">
          <a:xfrm>
            <a:off x="904851" y="769407"/>
            <a:ext cx="4810004" cy="34290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1300"/>
              </a:spcAft>
              <a:defRPr/>
            </a:pPr>
            <a:r>
              <a:rPr sz="1650" b="1">
                <a:solidFill>
                  <a:srgbClr val="64FFDA"/>
                </a:solidFill>
              </a:rPr>
              <a:t> </a:t>
            </a:r>
            <a:r>
              <a:rPr sz="1100"/>
              <a:t>  </a:t>
            </a:r>
            <a:r>
              <a:rPr sz="1650" b="1">
                <a:solidFill>
                  <a:srgbClr val="64FFDA"/>
                </a:solidFill>
              </a:rPr>
              <a:t> Máquina Hipotética </a:t>
            </a:r>
            <a:endParaRPr/>
          </a:p>
        </p:txBody>
      </p:sp>
      <p:pic>
        <p:nvPicPr>
          <p:cNvPr id="374859716" name="Picture 5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/>
        </p:blipFill>
        <p:spPr bwMode="auto">
          <a:xfrm>
            <a:off x="904851" y="857990"/>
            <a:ext cx="228594" cy="165734"/>
          </a:xfrm>
          <a:prstGeom prst="rect">
            <a:avLst/>
          </a:prstGeom>
        </p:spPr>
      </p:pic>
      <p:sp>
        <p:nvSpPr>
          <p:cNvPr id="686366552" name="TextBox 6"/>
          <p:cNvSpPr txBox="1"/>
          <p:nvPr/>
        </p:nvSpPr>
        <p:spPr bwMode="auto">
          <a:xfrm>
            <a:off x="904851" y="1170516"/>
            <a:ext cx="4810004" cy="26669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780"/>
              </a:spcAft>
              <a:defRPr/>
            </a:pPr>
            <a:r>
              <a:rPr sz="1300" b="1">
                <a:solidFill>
                  <a:srgbClr val="A8B2D1"/>
                </a:solidFill>
              </a:rPr>
              <a:t>Registros Principales</a:t>
            </a:r>
            <a:endParaRPr/>
          </a:p>
        </p:txBody>
      </p:sp>
      <p:pic>
        <p:nvPicPr>
          <p:cNvPr id="302602058" name="Picture 7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/>
        </p:blipFill>
        <p:spPr bwMode="auto">
          <a:xfrm>
            <a:off x="904851" y="1606207"/>
            <a:ext cx="171445" cy="138266"/>
          </a:xfrm>
          <a:prstGeom prst="rect">
            <a:avLst/>
          </a:prstGeom>
        </p:spPr>
      </p:pic>
      <p:sp>
        <p:nvSpPr>
          <p:cNvPr id="1551014942" name="TextBox 8"/>
          <p:cNvSpPr txBox="1"/>
          <p:nvPr/>
        </p:nvSpPr>
        <p:spPr bwMode="auto">
          <a:xfrm>
            <a:off x="1171544" y="1551516"/>
            <a:ext cx="2790755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200" b="1">
                <a:solidFill>
                  <a:srgbClr val="64FFDA"/>
                </a:solidFill>
              </a:rPr>
              <a:t>PC</a:t>
            </a:r>
            <a:r>
              <a:rPr sz="1200" b="0">
                <a:solidFill>
                  <a:srgbClr val="FFFFFF"/>
                </a:solidFill>
              </a:rPr>
              <a:t>: Contador de Programa (12 bits)</a:t>
            </a:r>
            <a:endParaRPr/>
          </a:p>
        </p:txBody>
      </p:sp>
      <p:pic>
        <p:nvPicPr>
          <p:cNvPr id="1393955345" name="Picture 9" descr="image.png"/>
          <p:cNvPicPr>
            <a:picLocks noChangeAspect="1"/>
          </p:cNvPicPr>
          <p:nvPr/>
        </p:nvPicPr>
        <p:blipFill>
          <a:blip r:embed="rId5">
            <a:alphaModFix amt="100000"/>
          </a:blip>
          <a:stretch/>
        </p:blipFill>
        <p:spPr bwMode="auto">
          <a:xfrm>
            <a:off x="904851" y="1939582"/>
            <a:ext cx="171445" cy="138266"/>
          </a:xfrm>
          <a:prstGeom prst="rect">
            <a:avLst/>
          </a:prstGeom>
        </p:spPr>
      </p:pic>
      <p:sp>
        <p:nvSpPr>
          <p:cNvPr id="767682729" name="TextBox 10"/>
          <p:cNvSpPr txBox="1"/>
          <p:nvPr/>
        </p:nvSpPr>
        <p:spPr bwMode="auto">
          <a:xfrm>
            <a:off x="1171544" y="1884891"/>
            <a:ext cx="3771805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200" b="1">
                <a:solidFill>
                  <a:srgbClr val="64FFDA"/>
                </a:solidFill>
              </a:rPr>
              <a:t>MAR</a:t>
            </a:r>
            <a:r>
              <a:rPr sz="1200" b="0">
                <a:solidFill>
                  <a:srgbClr val="FFFFFF"/>
                </a:solidFill>
              </a:rPr>
              <a:t>: Registro de Dirección de Memoria (12 bits)</a:t>
            </a:r>
            <a:endParaRPr/>
          </a:p>
        </p:txBody>
      </p:sp>
      <p:pic>
        <p:nvPicPr>
          <p:cNvPr id="1373734865" name="Picture 11" descr="image.png"/>
          <p:cNvPicPr>
            <a:picLocks noChangeAspect="1"/>
          </p:cNvPicPr>
          <p:nvPr/>
        </p:nvPicPr>
        <p:blipFill>
          <a:blip r:embed="rId6">
            <a:alphaModFix amt="100000"/>
          </a:blip>
          <a:stretch/>
        </p:blipFill>
        <p:spPr bwMode="auto">
          <a:xfrm>
            <a:off x="904851" y="2272957"/>
            <a:ext cx="171445" cy="138266"/>
          </a:xfrm>
          <a:prstGeom prst="rect">
            <a:avLst/>
          </a:prstGeom>
        </p:spPr>
      </p:pic>
      <p:sp>
        <p:nvSpPr>
          <p:cNvPr id="1289843337" name="TextBox 12"/>
          <p:cNvSpPr txBox="1"/>
          <p:nvPr/>
        </p:nvSpPr>
        <p:spPr bwMode="auto">
          <a:xfrm>
            <a:off x="1171544" y="2218265"/>
            <a:ext cx="3524161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200" b="1">
                <a:solidFill>
                  <a:srgbClr val="64FFDA"/>
                </a:solidFill>
              </a:rPr>
              <a:t>MBR</a:t>
            </a:r>
            <a:r>
              <a:rPr sz="1200" b="0">
                <a:solidFill>
                  <a:srgbClr val="FFFFFF"/>
                </a:solidFill>
              </a:rPr>
              <a:t>: Registro de Buffer de Memoria (16 bits)</a:t>
            </a:r>
            <a:endParaRPr/>
          </a:p>
        </p:txBody>
      </p:sp>
      <p:pic>
        <p:nvPicPr>
          <p:cNvPr id="1233825226" name="Picture 13" descr="image.png"/>
          <p:cNvPicPr>
            <a:picLocks noChangeAspect="1"/>
          </p:cNvPicPr>
          <p:nvPr/>
        </p:nvPicPr>
        <p:blipFill>
          <a:blip r:embed="rId7">
            <a:alphaModFix amt="100000"/>
          </a:blip>
          <a:stretch/>
        </p:blipFill>
        <p:spPr bwMode="auto">
          <a:xfrm>
            <a:off x="904851" y="2606332"/>
            <a:ext cx="171445" cy="138266"/>
          </a:xfrm>
          <a:prstGeom prst="rect">
            <a:avLst/>
          </a:prstGeom>
        </p:spPr>
      </p:pic>
      <p:sp>
        <p:nvSpPr>
          <p:cNvPr id="58176823" name="TextBox 14"/>
          <p:cNvSpPr txBox="1"/>
          <p:nvPr/>
        </p:nvSpPr>
        <p:spPr bwMode="auto">
          <a:xfrm>
            <a:off x="1171544" y="2551641"/>
            <a:ext cx="2743131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200" b="1">
                <a:solidFill>
                  <a:srgbClr val="64FFDA"/>
                </a:solidFill>
              </a:rPr>
              <a:t>IR</a:t>
            </a:r>
            <a:r>
              <a:rPr sz="1200" b="0">
                <a:solidFill>
                  <a:srgbClr val="FFFFFF"/>
                </a:solidFill>
              </a:rPr>
              <a:t>: Registro de Instrucción (16 bits)</a:t>
            </a:r>
            <a:endParaRPr/>
          </a:p>
        </p:txBody>
      </p:sp>
      <p:pic>
        <p:nvPicPr>
          <p:cNvPr id="459057048" name="Picture 15" descr="image.png"/>
          <p:cNvPicPr>
            <a:picLocks noChangeAspect="1"/>
          </p:cNvPicPr>
          <p:nvPr/>
        </p:nvPicPr>
        <p:blipFill>
          <a:blip r:embed="rId8">
            <a:alphaModFix amt="100000"/>
          </a:blip>
          <a:stretch/>
        </p:blipFill>
        <p:spPr bwMode="auto">
          <a:xfrm>
            <a:off x="904851" y="2939707"/>
            <a:ext cx="171445" cy="138266"/>
          </a:xfrm>
          <a:prstGeom prst="rect">
            <a:avLst/>
          </a:prstGeom>
        </p:spPr>
      </p:pic>
      <p:sp>
        <p:nvSpPr>
          <p:cNvPr id="138586743" name="TextBox 16"/>
          <p:cNvSpPr txBox="1"/>
          <p:nvPr/>
        </p:nvSpPr>
        <p:spPr bwMode="auto">
          <a:xfrm>
            <a:off x="1171544" y="2885016"/>
            <a:ext cx="1952576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200" b="1">
                <a:solidFill>
                  <a:srgbClr val="64FFDA"/>
                </a:solidFill>
              </a:rPr>
              <a:t>AC</a:t>
            </a:r>
            <a:r>
              <a:rPr sz="1200" b="0">
                <a:solidFill>
                  <a:srgbClr val="FFFFFF"/>
                </a:solidFill>
              </a:rPr>
              <a:t>: Acumulador (16 bits)</a:t>
            </a:r>
            <a:endParaRPr/>
          </a:p>
        </p:txBody>
      </p:sp>
      <p:sp>
        <p:nvSpPr>
          <p:cNvPr id="889749294" name="TextBox 17"/>
          <p:cNvSpPr txBox="1"/>
          <p:nvPr/>
        </p:nvSpPr>
        <p:spPr bwMode="auto">
          <a:xfrm>
            <a:off x="904851" y="3408890"/>
            <a:ext cx="4810004" cy="26669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780"/>
              </a:spcAft>
              <a:defRPr/>
            </a:pPr>
            <a:r>
              <a:rPr sz="1300" b="1">
                <a:solidFill>
                  <a:srgbClr val="A8B2D1"/>
                </a:solidFill>
              </a:rPr>
              <a:t>Instrucciones Clave</a:t>
            </a:r>
            <a:endParaRPr/>
          </a:p>
        </p:txBody>
      </p:sp>
      <p:pic>
        <p:nvPicPr>
          <p:cNvPr id="688917497" name="Picture 18" descr="image.png"/>
          <p:cNvPicPr>
            <a:picLocks noChangeAspect="1"/>
          </p:cNvPicPr>
          <p:nvPr/>
        </p:nvPicPr>
        <p:blipFill>
          <a:blip r:embed="rId9">
            <a:alphaModFix amt="100000"/>
          </a:blip>
          <a:stretch/>
        </p:blipFill>
        <p:spPr bwMode="auto">
          <a:xfrm>
            <a:off x="904851" y="3863940"/>
            <a:ext cx="171445" cy="99551"/>
          </a:xfrm>
          <a:prstGeom prst="rect">
            <a:avLst/>
          </a:prstGeom>
        </p:spPr>
      </p:pic>
      <p:sp>
        <p:nvSpPr>
          <p:cNvPr id="1811536195" name="TextBox 19"/>
          <p:cNvSpPr txBox="1"/>
          <p:nvPr/>
        </p:nvSpPr>
        <p:spPr bwMode="auto">
          <a:xfrm>
            <a:off x="1171544" y="3789891"/>
            <a:ext cx="2333566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200" b="1">
                <a:solidFill>
                  <a:srgbClr val="64FFDA"/>
                </a:solidFill>
              </a:rPr>
              <a:t>LOAD</a:t>
            </a:r>
            <a:r>
              <a:rPr sz="1200" b="0">
                <a:solidFill>
                  <a:srgbClr val="FFFFFF"/>
                </a:solidFill>
              </a:rPr>
              <a:t>: Cargar desde memoria</a:t>
            </a:r>
            <a:endParaRPr/>
          </a:p>
        </p:txBody>
      </p:sp>
      <p:pic>
        <p:nvPicPr>
          <p:cNvPr id="1473910505" name="Picture 20" descr="image.png"/>
          <p:cNvPicPr>
            <a:picLocks noChangeAspect="1"/>
          </p:cNvPicPr>
          <p:nvPr/>
        </p:nvPicPr>
        <p:blipFill>
          <a:blip r:embed="rId10">
            <a:alphaModFix amt="100000"/>
          </a:blip>
          <a:stretch/>
        </p:blipFill>
        <p:spPr bwMode="auto">
          <a:xfrm>
            <a:off x="904851" y="4197315"/>
            <a:ext cx="171445" cy="99551"/>
          </a:xfrm>
          <a:prstGeom prst="rect">
            <a:avLst/>
          </a:prstGeom>
        </p:spPr>
      </p:pic>
      <p:sp>
        <p:nvSpPr>
          <p:cNvPr id="2118473967" name="TextBox 21"/>
          <p:cNvSpPr txBox="1"/>
          <p:nvPr/>
        </p:nvSpPr>
        <p:spPr bwMode="auto">
          <a:xfrm>
            <a:off x="1171544" y="4123265"/>
            <a:ext cx="2371665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200" b="1">
                <a:solidFill>
                  <a:srgbClr val="64FFDA"/>
                </a:solidFill>
              </a:rPr>
              <a:t>STOR</a:t>
            </a:r>
            <a:r>
              <a:rPr sz="1200" b="0">
                <a:solidFill>
                  <a:srgbClr val="FFFFFF"/>
                </a:solidFill>
              </a:rPr>
              <a:t>: Almacenar en memoria</a:t>
            </a:r>
            <a:endParaRPr/>
          </a:p>
        </p:txBody>
      </p:sp>
      <p:pic>
        <p:nvPicPr>
          <p:cNvPr id="68667409" name="Picture 22" descr="image.png"/>
          <p:cNvPicPr>
            <a:picLocks noChangeAspect="1"/>
          </p:cNvPicPr>
          <p:nvPr/>
        </p:nvPicPr>
        <p:blipFill>
          <a:blip r:embed="rId11">
            <a:alphaModFix amt="100000"/>
          </a:blip>
          <a:stretch/>
        </p:blipFill>
        <p:spPr bwMode="auto">
          <a:xfrm>
            <a:off x="904851" y="4530690"/>
            <a:ext cx="171445" cy="99551"/>
          </a:xfrm>
          <a:prstGeom prst="rect">
            <a:avLst/>
          </a:prstGeom>
        </p:spPr>
      </p:pic>
      <p:sp>
        <p:nvSpPr>
          <p:cNvPr id="684334899" name="TextBox 23"/>
          <p:cNvSpPr txBox="1"/>
          <p:nvPr/>
        </p:nvSpPr>
        <p:spPr bwMode="auto">
          <a:xfrm>
            <a:off x="1171544" y="4456641"/>
            <a:ext cx="2771705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200" b="1">
                <a:solidFill>
                  <a:srgbClr val="64FFDA"/>
                </a:solidFill>
              </a:rPr>
              <a:t>ADD/SUB</a:t>
            </a:r>
            <a:r>
              <a:rPr sz="1200" b="0">
                <a:solidFill>
                  <a:srgbClr val="FFFFFF"/>
                </a:solidFill>
              </a:rPr>
              <a:t>: Operaciones aritméticas</a:t>
            </a:r>
            <a:endParaRPr/>
          </a:p>
        </p:txBody>
      </p:sp>
      <p:pic>
        <p:nvPicPr>
          <p:cNvPr id="2002759368" name="Picture 24" descr="image.png"/>
          <p:cNvPicPr>
            <a:picLocks noChangeAspect="1"/>
          </p:cNvPicPr>
          <p:nvPr/>
        </p:nvPicPr>
        <p:blipFill>
          <a:blip r:embed="rId12">
            <a:alphaModFix amt="100000"/>
          </a:blip>
          <a:stretch/>
        </p:blipFill>
        <p:spPr bwMode="auto">
          <a:xfrm>
            <a:off x="904851" y="4864065"/>
            <a:ext cx="171445" cy="99551"/>
          </a:xfrm>
          <a:prstGeom prst="rect">
            <a:avLst/>
          </a:prstGeom>
        </p:spPr>
      </p:pic>
      <p:sp>
        <p:nvSpPr>
          <p:cNvPr id="1351539464" name="TextBox 25"/>
          <p:cNvSpPr txBox="1"/>
          <p:nvPr/>
        </p:nvSpPr>
        <p:spPr bwMode="auto">
          <a:xfrm>
            <a:off x="1171544" y="4790016"/>
            <a:ext cx="2190695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200" b="1">
                <a:solidFill>
                  <a:srgbClr val="64FFDA"/>
                </a:solidFill>
              </a:rPr>
              <a:t>JUMP</a:t>
            </a:r>
            <a:r>
              <a:rPr sz="1200" b="0">
                <a:solidFill>
                  <a:srgbClr val="FFFFFF"/>
                </a:solidFill>
              </a:rPr>
              <a:t>: Saltos condicionales</a:t>
            </a:r>
            <a:endParaRPr/>
          </a:p>
        </p:txBody>
      </p:sp>
      <p:sp>
        <p:nvSpPr>
          <p:cNvPr id="317490256" name="Rounded Rectangle 26"/>
          <p:cNvSpPr/>
          <p:nvPr/>
        </p:nvSpPr>
        <p:spPr bwMode="auto">
          <a:xfrm>
            <a:off x="904851" y="5313891"/>
            <a:ext cx="4810004" cy="1152524"/>
          </a:xfrm>
          <a:prstGeom prst="roundRect">
            <a:avLst>
              <a:gd name="adj" fmla="val 13223"/>
            </a:avLst>
          </a:prstGeom>
          <a:solidFill>
            <a:srgbClr val="64FFDA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1259578429" name="TextBox 27"/>
          <p:cNvSpPr txBox="1"/>
          <p:nvPr/>
        </p:nvSpPr>
        <p:spPr bwMode="auto">
          <a:xfrm>
            <a:off x="1047722" y="5456766"/>
            <a:ext cx="4524261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  <a:defRPr/>
            </a:pPr>
            <a:r>
              <a:rPr sz="1200" b="1">
                <a:solidFill>
                  <a:srgbClr val="64FFDA"/>
                </a:solidFill>
              </a:rPr>
              <a:t>Característica Destacada</a:t>
            </a:r>
            <a:endParaRPr/>
          </a:p>
        </p:txBody>
      </p:sp>
      <p:sp>
        <p:nvSpPr>
          <p:cNvPr id="276292704" name="TextBox 28"/>
          <p:cNvSpPr txBox="1"/>
          <p:nvPr/>
        </p:nvSpPr>
        <p:spPr bwMode="auto">
          <a:xfrm>
            <a:off x="1047722" y="5790141"/>
            <a:ext cx="4524261" cy="2190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  <a:defRPr/>
            </a:pPr>
            <a:r>
              <a:rPr sz="1100" b="0">
                <a:solidFill>
                  <a:srgbClr val="FFFFFF"/>
                </a:solidFill>
              </a:rPr>
              <a:t>Memoria de 4096 palabras de 16 bits</a:t>
            </a:r>
            <a:endParaRPr/>
          </a:p>
        </p:txBody>
      </p:sp>
      <p:sp>
        <p:nvSpPr>
          <p:cNvPr id="955782760" name="TextBox 29"/>
          <p:cNvSpPr txBox="1"/>
          <p:nvPr/>
        </p:nvSpPr>
        <p:spPr bwMode="auto">
          <a:xfrm>
            <a:off x="1047722" y="6056841"/>
            <a:ext cx="4524261" cy="2190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  <a:defRPr/>
            </a:pPr>
            <a:r>
              <a:rPr sz="1100" b="0">
                <a:solidFill>
                  <a:srgbClr val="FFFFFF"/>
                </a:solidFill>
              </a:rPr>
              <a:t>Formato de instrucción: 4 bits opcode + 12 bits dirección</a:t>
            </a:r>
            <a:endParaRPr/>
          </a:p>
        </p:txBody>
      </p:sp>
      <p:sp>
        <p:nvSpPr>
          <p:cNvPr id="290222811" name="Rounded Rectangle 30"/>
          <p:cNvSpPr/>
          <p:nvPr/>
        </p:nvSpPr>
        <p:spPr bwMode="auto">
          <a:xfrm flipH="0" flipV="0">
            <a:off x="6238719" y="663574"/>
            <a:ext cx="5286241" cy="6030383"/>
          </a:xfrm>
          <a:prstGeom prst="roundRect">
            <a:avLst>
              <a:gd name="adj" fmla="val 4324"/>
            </a:avLst>
          </a:prstGeom>
          <a:solidFill>
            <a:srgbClr val="FFFFFF">
              <a:alpha val="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761849311" name="TextBox 31"/>
          <p:cNvSpPr txBox="1"/>
          <p:nvPr/>
        </p:nvSpPr>
        <p:spPr bwMode="auto">
          <a:xfrm>
            <a:off x="6476837" y="769407"/>
            <a:ext cx="4810004" cy="34290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1300"/>
              </a:spcAft>
              <a:defRPr/>
            </a:pPr>
            <a:r>
              <a:rPr sz="1650" b="1">
                <a:solidFill>
                  <a:srgbClr val="64FFDA"/>
                </a:solidFill>
              </a:rPr>
              <a:t> </a:t>
            </a:r>
            <a:r>
              <a:rPr sz="1100"/>
              <a:t>  </a:t>
            </a:r>
            <a:r>
              <a:rPr sz="1650" b="1">
                <a:solidFill>
                  <a:srgbClr val="64FFDA"/>
                </a:solidFill>
              </a:rPr>
              <a:t> Computador IAS </a:t>
            </a:r>
            <a:endParaRPr/>
          </a:p>
        </p:txBody>
      </p:sp>
      <p:pic>
        <p:nvPicPr>
          <p:cNvPr id="2083100360" name="Picture 32" descr="image.png"/>
          <p:cNvPicPr>
            <a:picLocks noChangeAspect="1"/>
          </p:cNvPicPr>
          <p:nvPr/>
        </p:nvPicPr>
        <p:blipFill>
          <a:blip r:embed="rId13">
            <a:alphaModFix amt="100000"/>
          </a:blip>
          <a:stretch/>
        </p:blipFill>
        <p:spPr bwMode="auto">
          <a:xfrm>
            <a:off x="6476837" y="852275"/>
            <a:ext cx="228594" cy="177164"/>
          </a:xfrm>
          <a:prstGeom prst="rect">
            <a:avLst/>
          </a:prstGeom>
        </p:spPr>
      </p:pic>
      <p:sp>
        <p:nvSpPr>
          <p:cNvPr id="1836632605" name="TextBox 33"/>
          <p:cNvSpPr txBox="1"/>
          <p:nvPr/>
        </p:nvSpPr>
        <p:spPr bwMode="auto">
          <a:xfrm>
            <a:off x="6476837" y="1170516"/>
            <a:ext cx="4810004" cy="26669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780"/>
              </a:spcAft>
              <a:defRPr/>
            </a:pPr>
            <a:r>
              <a:rPr sz="1300" b="1">
                <a:solidFill>
                  <a:srgbClr val="A8B2D1"/>
                </a:solidFill>
              </a:rPr>
              <a:t>Registros Principales</a:t>
            </a:r>
            <a:endParaRPr/>
          </a:p>
        </p:txBody>
      </p:sp>
      <p:pic>
        <p:nvPicPr>
          <p:cNvPr id="246364318" name="Picture 34" descr="image.png"/>
          <p:cNvPicPr>
            <a:picLocks noChangeAspect="1"/>
          </p:cNvPicPr>
          <p:nvPr/>
        </p:nvPicPr>
        <p:blipFill>
          <a:blip r:embed="rId14">
            <a:alphaModFix amt="100000"/>
          </a:blip>
          <a:stretch/>
        </p:blipFill>
        <p:spPr bwMode="auto">
          <a:xfrm>
            <a:off x="6476837" y="1606207"/>
            <a:ext cx="171445" cy="138266"/>
          </a:xfrm>
          <a:prstGeom prst="rect">
            <a:avLst/>
          </a:prstGeom>
        </p:spPr>
      </p:pic>
      <p:sp>
        <p:nvSpPr>
          <p:cNvPr id="1582871143" name="TextBox 35"/>
          <p:cNvSpPr txBox="1"/>
          <p:nvPr/>
        </p:nvSpPr>
        <p:spPr bwMode="auto">
          <a:xfrm>
            <a:off x="6743530" y="1551516"/>
            <a:ext cx="2790755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200" b="1">
                <a:solidFill>
                  <a:srgbClr val="64FFDA"/>
                </a:solidFill>
              </a:rPr>
              <a:t>PC</a:t>
            </a:r>
            <a:r>
              <a:rPr sz="1200" b="0">
                <a:solidFill>
                  <a:srgbClr val="FFFFFF"/>
                </a:solidFill>
              </a:rPr>
              <a:t>: Contador de Programa (12 bits)</a:t>
            </a:r>
            <a:endParaRPr/>
          </a:p>
        </p:txBody>
      </p:sp>
      <p:pic>
        <p:nvPicPr>
          <p:cNvPr id="523534401" name="Picture 36" descr="image.png"/>
          <p:cNvPicPr>
            <a:picLocks noChangeAspect="1"/>
          </p:cNvPicPr>
          <p:nvPr/>
        </p:nvPicPr>
        <p:blipFill>
          <a:blip r:embed="rId15">
            <a:alphaModFix amt="100000"/>
          </a:blip>
          <a:stretch/>
        </p:blipFill>
        <p:spPr bwMode="auto">
          <a:xfrm>
            <a:off x="6476837" y="1939582"/>
            <a:ext cx="171445" cy="138266"/>
          </a:xfrm>
          <a:prstGeom prst="rect">
            <a:avLst/>
          </a:prstGeom>
        </p:spPr>
      </p:pic>
      <p:sp>
        <p:nvSpPr>
          <p:cNvPr id="998696919" name="TextBox 37"/>
          <p:cNvSpPr txBox="1"/>
          <p:nvPr/>
        </p:nvSpPr>
        <p:spPr bwMode="auto">
          <a:xfrm>
            <a:off x="6743530" y="1884891"/>
            <a:ext cx="3771805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200" b="1">
                <a:solidFill>
                  <a:srgbClr val="64FFDA"/>
                </a:solidFill>
              </a:rPr>
              <a:t>MAR</a:t>
            </a:r>
            <a:r>
              <a:rPr sz="1200" b="0">
                <a:solidFill>
                  <a:srgbClr val="FFFFFF"/>
                </a:solidFill>
              </a:rPr>
              <a:t>: Registro de Dirección de Memoria (12 bits)</a:t>
            </a:r>
            <a:endParaRPr/>
          </a:p>
        </p:txBody>
      </p:sp>
      <p:pic>
        <p:nvPicPr>
          <p:cNvPr id="807499541" name="Picture 38" descr="image.png"/>
          <p:cNvPicPr>
            <a:picLocks noChangeAspect="1"/>
          </p:cNvPicPr>
          <p:nvPr/>
        </p:nvPicPr>
        <p:blipFill>
          <a:blip r:embed="rId16">
            <a:alphaModFix amt="100000"/>
          </a:blip>
          <a:stretch/>
        </p:blipFill>
        <p:spPr bwMode="auto">
          <a:xfrm>
            <a:off x="6476837" y="2272957"/>
            <a:ext cx="171445" cy="138266"/>
          </a:xfrm>
          <a:prstGeom prst="rect">
            <a:avLst/>
          </a:prstGeom>
        </p:spPr>
      </p:pic>
      <p:sp>
        <p:nvSpPr>
          <p:cNvPr id="34238182" name="TextBox 39"/>
          <p:cNvSpPr txBox="1"/>
          <p:nvPr/>
        </p:nvSpPr>
        <p:spPr bwMode="auto">
          <a:xfrm>
            <a:off x="6743530" y="2218265"/>
            <a:ext cx="3524161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200" b="1">
                <a:solidFill>
                  <a:srgbClr val="64FFDA"/>
                </a:solidFill>
              </a:rPr>
              <a:t>MBR</a:t>
            </a:r>
            <a:r>
              <a:rPr sz="1200" b="0">
                <a:solidFill>
                  <a:srgbClr val="FFFFFF"/>
                </a:solidFill>
              </a:rPr>
              <a:t>: Registro de Buffer de Memoria (40 bits)</a:t>
            </a:r>
            <a:endParaRPr/>
          </a:p>
        </p:txBody>
      </p:sp>
      <p:pic>
        <p:nvPicPr>
          <p:cNvPr id="167411751" name="Picture 40" descr="image.png"/>
          <p:cNvPicPr>
            <a:picLocks noChangeAspect="1"/>
          </p:cNvPicPr>
          <p:nvPr/>
        </p:nvPicPr>
        <p:blipFill>
          <a:blip r:embed="rId17">
            <a:alphaModFix amt="100000"/>
          </a:blip>
          <a:stretch/>
        </p:blipFill>
        <p:spPr bwMode="auto">
          <a:xfrm>
            <a:off x="6476837" y="2606332"/>
            <a:ext cx="171445" cy="138266"/>
          </a:xfrm>
          <a:prstGeom prst="rect">
            <a:avLst/>
          </a:prstGeom>
        </p:spPr>
      </p:pic>
      <p:sp>
        <p:nvSpPr>
          <p:cNvPr id="1340343328" name="TextBox 41"/>
          <p:cNvSpPr txBox="1"/>
          <p:nvPr/>
        </p:nvSpPr>
        <p:spPr bwMode="auto">
          <a:xfrm>
            <a:off x="6743530" y="2551641"/>
            <a:ext cx="3171745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200" b="1">
                <a:solidFill>
                  <a:srgbClr val="64FFDA"/>
                </a:solidFill>
              </a:rPr>
              <a:t>IR/IBR</a:t>
            </a:r>
            <a:r>
              <a:rPr sz="1200" b="0">
                <a:solidFill>
                  <a:srgbClr val="FFFFFF"/>
                </a:solidFill>
              </a:rPr>
              <a:t>: Registros de Instrucción (20 bits)</a:t>
            </a:r>
            <a:endParaRPr/>
          </a:p>
        </p:txBody>
      </p:sp>
      <p:pic>
        <p:nvPicPr>
          <p:cNvPr id="1371246622" name="Picture 42" descr="image.png"/>
          <p:cNvPicPr>
            <a:picLocks noChangeAspect="1"/>
          </p:cNvPicPr>
          <p:nvPr/>
        </p:nvPicPr>
        <p:blipFill>
          <a:blip r:embed="rId18">
            <a:alphaModFix amt="100000"/>
          </a:blip>
          <a:stretch/>
        </p:blipFill>
        <p:spPr bwMode="auto">
          <a:xfrm>
            <a:off x="6476837" y="2939707"/>
            <a:ext cx="171445" cy="138266"/>
          </a:xfrm>
          <a:prstGeom prst="rect">
            <a:avLst/>
          </a:prstGeom>
        </p:spPr>
      </p:pic>
      <p:sp>
        <p:nvSpPr>
          <p:cNvPr id="1384014130" name="TextBox 43"/>
          <p:cNvSpPr txBox="1"/>
          <p:nvPr/>
        </p:nvSpPr>
        <p:spPr bwMode="auto">
          <a:xfrm>
            <a:off x="6743530" y="2885016"/>
            <a:ext cx="3409864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200" b="1">
                <a:solidFill>
                  <a:srgbClr val="64FFDA"/>
                </a:solidFill>
              </a:rPr>
              <a:t>AC/MQ</a:t>
            </a:r>
            <a:r>
              <a:rPr sz="1200" b="0">
                <a:solidFill>
                  <a:srgbClr val="FFFFFF"/>
                </a:solidFill>
              </a:rPr>
              <a:t>: Acumulador/Multiplicador (40 bits)</a:t>
            </a:r>
            <a:endParaRPr/>
          </a:p>
        </p:txBody>
      </p:sp>
      <p:sp>
        <p:nvSpPr>
          <p:cNvPr id="258574523" name="TextBox 44"/>
          <p:cNvSpPr txBox="1"/>
          <p:nvPr/>
        </p:nvSpPr>
        <p:spPr bwMode="auto">
          <a:xfrm>
            <a:off x="6476837" y="3408890"/>
            <a:ext cx="4810004" cy="26669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780"/>
              </a:spcAft>
              <a:defRPr/>
            </a:pPr>
            <a:r>
              <a:rPr sz="1300" b="1">
                <a:solidFill>
                  <a:srgbClr val="A8B2D1"/>
                </a:solidFill>
              </a:rPr>
              <a:t>Instrucciones Clave</a:t>
            </a:r>
            <a:endParaRPr/>
          </a:p>
        </p:txBody>
      </p:sp>
      <p:pic>
        <p:nvPicPr>
          <p:cNvPr id="471002001" name="Picture 45" descr="image.png"/>
          <p:cNvPicPr>
            <a:picLocks noChangeAspect="1"/>
          </p:cNvPicPr>
          <p:nvPr/>
        </p:nvPicPr>
        <p:blipFill>
          <a:blip r:embed="rId19">
            <a:alphaModFix amt="100000"/>
          </a:blip>
          <a:stretch/>
        </p:blipFill>
        <p:spPr bwMode="auto">
          <a:xfrm>
            <a:off x="6476837" y="3863940"/>
            <a:ext cx="171445" cy="99551"/>
          </a:xfrm>
          <a:prstGeom prst="rect">
            <a:avLst/>
          </a:prstGeom>
        </p:spPr>
      </p:pic>
      <p:sp>
        <p:nvSpPr>
          <p:cNvPr id="2108604224" name="TextBox 46"/>
          <p:cNvSpPr txBox="1"/>
          <p:nvPr/>
        </p:nvSpPr>
        <p:spPr bwMode="auto">
          <a:xfrm>
            <a:off x="6743530" y="3789891"/>
            <a:ext cx="2333566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200" b="1">
                <a:solidFill>
                  <a:srgbClr val="64FFDA"/>
                </a:solidFill>
              </a:rPr>
              <a:t>LOAD</a:t>
            </a:r>
            <a:r>
              <a:rPr sz="1200" b="0">
                <a:solidFill>
                  <a:srgbClr val="FFFFFF"/>
                </a:solidFill>
              </a:rPr>
              <a:t>: Cargar desde memoria</a:t>
            </a:r>
            <a:endParaRPr/>
          </a:p>
        </p:txBody>
      </p:sp>
      <p:pic>
        <p:nvPicPr>
          <p:cNvPr id="1135110119" name="Picture 47" descr="image.png"/>
          <p:cNvPicPr>
            <a:picLocks noChangeAspect="1"/>
          </p:cNvPicPr>
          <p:nvPr/>
        </p:nvPicPr>
        <p:blipFill>
          <a:blip r:embed="rId20">
            <a:alphaModFix amt="100000"/>
          </a:blip>
          <a:stretch/>
        </p:blipFill>
        <p:spPr bwMode="auto">
          <a:xfrm>
            <a:off x="6476837" y="4197315"/>
            <a:ext cx="171445" cy="99551"/>
          </a:xfrm>
          <a:prstGeom prst="rect">
            <a:avLst/>
          </a:prstGeom>
        </p:spPr>
      </p:pic>
      <p:sp>
        <p:nvSpPr>
          <p:cNvPr id="110771069" name="TextBox 48"/>
          <p:cNvSpPr txBox="1"/>
          <p:nvPr/>
        </p:nvSpPr>
        <p:spPr bwMode="auto">
          <a:xfrm>
            <a:off x="6743530" y="4123265"/>
            <a:ext cx="2371665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200" b="1">
                <a:solidFill>
                  <a:srgbClr val="64FFDA"/>
                </a:solidFill>
              </a:rPr>
              <a:t>STOR</a:t>
            </a:r>
            <a:r>
              <a:rPr sz="1200" b="0">
                <a:solidFill>
                  <a:srgbClr val="FFFFFF"/>
                </a:solidFill>
              </a:rPr>
              <a:t>: Almacenar en memoria</a:t>
            </a:r>
            <a:endParaRPr/>
          </a:p>
        </p:txBody>
      </p:sp>
      <p:pic>
        <p:nvPicPr>
          <p:cNvPr id="487549773" name="Picture 49" descr="image.png"/>
          <p:cNvPicPr>
            <a:picLocks noChangeAspect="1"/>
          </p:cNvPicPr>
          <p:nvPr/>
        </p:nvPicPr>
        <p:blipFill>
          <a:blip r:embed="rId21">
            <a:alphaModFix amt="100000"/>
          </a:blip>
          <a:stretch/>
        </p:blipFill>
        <p:spPr bwMode="auto">
          <a:xfrm>
            <a:off x="6476837" y="4530690"/>
            <a:ext cx="171445" cy="99551"/>
          </a:xfrm>
          <a:prstGeom prst="rect">
            <a:avLst/>
          </a:prstGeom>
        </p:spPr>
      </p:pic>
      <p:sp>
        <p:nvSpPr>
          <p:cNvPr id="615263400" name="TextBox 50"/>
          <p:cNvSpPr txBox="1"/>
          <p:nvPr/>
        </p:nvSpPr>
        <p:spPr bwMode="auto">
          <a:xfrm>
            <a:off x="6743530" y="4456641"/>
            <a:ext cx="3533686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200" b="1">
                <a:solidFill>
                  <a:srgbClr val="64FFDA"/>
                </a:solidFill>
              </a:rPr>
              <a:t>ADD/SUB/MUL/DIV</a:t>
            </a:r>
            <a:r>
              <a:rPr sz="1200" b="0">
                <a:solidFill>
                  <a:srgbClr val="FFFFFF"/>
                </a:solidFill>
              </a:rPr>
              <a:t>: Operaciones aritméticas</a:t>
            </a:r>
            <a:endParaRPr/>
          </a:p>
        </p:txBody>
      </p:sp>
      <p:pic>
        <p:nvPicPr>
          <p:cNvPr id="137185777" name="Picture 51" descr="image.png"/>
          <p:cNvPicPr>
            <a:picLocks noChangeAspect="1"/>
          </p:cNvPicPr>
          <p:nvPr/>
        </p:nvPicPr>
        <p:blipFill>
          <a:blip r:embed="rId22">
            <a:alphaModFix amt="100000"/>
          </a:blip>
          <a:stretch/>
        </p:blipFill>
        <p:spPr bwMode="auto">
          <a:xfrm>
            <a:off x="6476837" y="4864065"/>
            <a:ext cx="171445" cy="99551"/>
          </a:xfrm>
          <a:prstGeom prst="rect">
            <a:avLst/>
          </a:prstGeom>
        </p:spPr>
      </p:pic>
      <p:sp>
        <p:nvSpPr>
          <p:cNvPr id="95303605" name="TextBox 52"/>
          <p:cNvSpPr txBox="1"/>
          <p:nvPr/>
        </p:nvSpPr>
        <p:spPr bwMode="auto">
          <a:xfrm>
            <a:off x="6743530" y="4790016"/>
            <a:ext cx="2190695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200" b="1">
                <a:solidFill>
                  <a:srgbClr val="64FFDA"/>
                </a:solidFill>
              </a:rPr>
              <a:t>JUMP</a:t>
            </a:r>
            <a:r>
              <a:rPr sz="1200" b="0">
                <a:solidFill>
                  <a:srgbClr val="FFFFFF"/>
                </a:solidFill>
              </a:rPr>
              <a:t>: Saltos condicionales</a:t>
            </a:r>
            <a:endParaRPr/>
          </a:p>
        </p:txBody>
      </p:sp>
      <p:sp>
        <p:nvSpPr>
          <p:cNvPr id="1999462091" name="Rounded Rectangle 53"/>
          <p:cNvSpPr/>
          <p:nvPr/>
        </p:nvSpPr>
        <p:spPr bwMode="auto">
          <a:xfrm>
            <a:off x="6476837" y="5313891"/>
            <a:ext cx="4810004" cy="1152524"/>
          </a:xfrm>
          <a:prstGeom prst="roundRect">
            <a:avLst>
              <a:gd name="adj" fmla="val 13223"/>
            </a:avLst>
          </a:prstGeom>
          <a:solidFill>
            <a:srgbClr val="64FFDA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285406706" name="TextBox 54"/>
          <p:cNvSpPr txBox="1"/>
          <p:nvPr/>
        </p:nvSpPr>
        <p:spPr bwMode="auto">
          <a:xfrm>
            <a:off x="6619708" y="5456766"/>
            <a:ext cx="4524261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  <a:defRPr/>
            </a:pPr>
            <a:r>
              <a:rPr sz="1200" b="1">
                <a:solidFill>
                  <a:srgbClr val="64FFDA"/>
                </a:solidFill>
              </a:rPr>
              <a:t>Característica Destacada</a:t>
            </a:r>
            <a:endParaRPr/>
          </a:p>
        </p:txBody>
      </p:sp>
      <p:sp>
        <p:nvSpPr>
          <p:cNvPr id="1237661000" name="TextBox 55"/>
          <p:cNvSpPr txBox="1"/>
          <p:nvPr/>
        </p:nvSpPr>
        <p:spPr bwMode="auto">
          <a:xfrm>
            <a:off x="6619708" y="5790141"/>
            <a:ext cx="4524261" cy="2190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  <a:defRPr/>
            </a:pPr>
            <a:r>
              <a:rPr sz="1100" b="0">
                <a:solidFill>
                  <a:srgbClr val="FFFFFF"/>
                </a:solidFill>
              </a:rPr>
              <a:t>Memoria de 1000 palabras de 40 bits</a:t>
            </a:r>
            <a:endParaRPr/>
          </a:p>
        </p:txBody>
      </p:sp>
      <p:sp>
        <p:nvSpPr>
          <p:cNvPr id="1240734177" name="TextBox 56"/>
          <p:cNvSpPr txBox="1"/>
          <p:nvPr/>
        </p:nvSpPr>
        <p:spPr bwMode="auto">
          <a:xfrm>
            <a:off x="6619708" y="6056841"/>
            <a:ext cx="4524261" cy="2190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  <a:defRPr/>
            </a:pPr>
            <a:r>
              <a:rPr sz="1100" b="0">
                <a:solidFill>
                  <a:srgbClr val="FFFFFF"/>
                </a:solidFill>
              </a:rPr>
              <a:t>Dos instrucciones por palabra: 8 bits opcode + 12 bits dirección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0">
              <a:srgbClr val="0A192F"/>
            </a:gs>
            <a:gs pos="100000">
              <a:srgbClr val="172A45"/>
            </a:gs>
          </a:gsLst>
          <a:lin ang="8100000" scaled="0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1023120" name="TextBox 1"/>
          <p:cNvSpPr txBox="1"/>
          <p:nvPr/>
        </p:nvSpPr>
        <p:spPr bwMode="auto">
          <a:xfrm>
            <a:off x="666732" y="-15875"/>
            <a:ext cx="10858228" cy="47624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  <a:defRPr/>
            </a:pPr>
            <a:r>
              <a:rPr sz="2400" b="1">
                <a:solidFill>
                  <a:srgbClr val="FFFFFF"/>
                </a:solidFill>
              </a:rPr>
              <a:t>Estructura del Código Java</a:t>
            </a:r>
            <a:endParaRPr/>
          </a:p>
        </p:txBody>
      </p:sp>
      <p:sp>
        <p:nvSpPr>
          <p:cNvPr id="654980714" name="Rectangle 2"/>
          <p:cNvSpPr/>
          <p:nvPr/>
        </p:nvSpPr>
        <p:spPr bwMode="auto">
          <a:xfrm>
            <a:off x="666732" y="555623"/>
            <a:ext cx="761980" cy="28575"/>
          </a:xfrm>
          <a:prstGeom prst="rect">
            <a:avLst/>
          </a:prstGeom>
          <a:solidFill>
            <a:srgbClr val="64FFD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1154297614" name="Rounded Rectangle 3"/>
          <p:cNvSpPr/>
          <p:nvPr/>
        </p:nvSpPr>
        <p:spPr bwMode="auto">
          <a:xfrm flipH="0" flipV="0">
            <a:off x="666732" y="800097"/>
            <a:ext cx="5286241" cy="5943601"/>
          </a:xfrm>
          <a:prstGeom prst="roundRect">
            <a:avLst>
              <a:gd name="adj" fmla="val 4324"/>
            </a:avLst>
          </a:prstGeom>
          <a:solidFill>
            <a:srgbClr val="FFFFFF">
              <a:alpha val="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912073916" name="TextBox 4"/>
          <p:cNvSpPr txBox="1"/>
          <p:nvPr/>
        </p:nvSpPr>
        <p:spPr bwMode="auto">
          <a:xfrm>
            <a:off x="904851" y="883981"/>
            <a:ext cx="766670" cy="331067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1300"/>
              </a:spcAft>
              <a:defRPr/>
            </a:pPr>
            <a:r>
              <a:rPr sz="1450" b="1">
                <a:solidFill>
                  <a:srgbClr val="64FFDA"/>
                </a:solidFill>
              </a:rPr>
              <a:t> </a:t>
            </a:r>
            <a:r>
              <a:rPr sz="1100"/>
              <a:t>  </a:t>
            </a:r>
            <a:r>
              <a:rPr sz="1450" b="1">
                <a:solidFill>
                  <a:srgbClr val="64FFDA"/>
                </a:solidFill>
              </a:rPr>
              <a:t> Clases </a:t>
            </a:r>
            <a:endParaRPr/>
          </a:p>
        </p:txBody>
      </p:sp>
      <p:pic>
        <p:nvPicPr>
          <p:cNvPr id="420584024" name="Picture 5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/>
        </p:blipFill>
        <p:spPr bwMode="auto">
          <a:xfrm>
            <a:off x="772560" y="965516"/>
            <a:ext cx="228594" cy="177164"/>
          </a:xfrm>
          <a:prstGeom prst="rect">
            <a:avLst/>
          </a:prstGeom>
        </p:spPr>
      </p:pic>
      <p:sp>
        <p:nvSpPr>
          <p:cNvPr id="1965531546" name="Rounded Rectangle 6"/>
          <p:cNvSpPr/>
          <p:nvPr/>
        </p:nvSpPr>
        <p:spPr bwMode="auto">
          <a:xfrm>
            <a:off x="904851" y="1387474"/>
            <a:ext cx="4810004" cy="1619250"/>
          </a:xfrm>
          <a:prstGeom prst="roundRect">
            <a:avLst>
              <a:gd name="adj" fmla="val 9411"/>
            </a:avLst>
          </a:prstGeom>
          <a:solidFill>
            <a:srgbClr val="64FFDA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1400533012" name="Round Same Side Corner Rectangle 7"/>
          <p:cNvSpPr/>
          <p:nvPr/>
        </p:nvSpPr>
        <p:spPr bwMode="auto">
          <a:xfrm rot="16199999">
            <a:off x="144756" y="2147569"/>
            <a:ext cx="1619250" cy="9906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64FFD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1053803387" name="TextBox 8"/>
          <p:cNvSpPr txBox="1"/>
          <p:nvPr/>
        </p:nvSpPr>
        <p:spPr bwMode="auto">
          <a:xfrm>
            <a:off x="1076297" y="1530349"/>
            <a:ext cx="4495687" cy="26669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  <a:defRPr/>
            </a:pPr>
            <a:r>
              <a:rPr sz="1300" b="1">
                <a:solidFill>
                  <a:srgbClr val="FFFFFF"/>
                </a:solidFill>
              </a:rPr>
              <a:t>ComputerSimulationBase</a:t>
            </a:r>
            <a:endParaRPr/>
          </a:p>
        </p:txBody>
      </p:sp>
      <p:sp>
        <p:nvSpPr>
          <p:cNvPr id="1181841069" name="TextBox 9"/>
          <p:cNvSpPr txBox="1"/>
          <p:nvPr/>
        </p:nvSpPr>
        <p:spPr bwMode="auto">
          <a:xfrm>
            <a:off x="1076297" y="1892299"/>
            <a:ext cx="4495687" cy="19049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  <a:defRPr/>
            </a:pPr>
            <a:r>
              <a:rPr sz="950" b="0">
                <a:solidFill>
                  <a:srgbClr val="A8B2D1"/>
                </a:solidFill>
              </a:rPr>
              <a:t>Clase Abstracta</a:t>
            </a:r>
            <a:endParaRPr/>
          </a:p>
        </p:txBody>
      </p:sp>
      <p:sp>
        <p:nvSpPr>
          <p:cNvPr id="1053385966" name="Rounded Rectangle 10"/>
          <p:cNvSpPr/>
          <p:nvPr/>
        </p:nvSpPr>
        <p:spPr bwMode="auto">
          <a:xfrm>
            <a:off x="1076297" y="2178049"/>
            <a:ext cx="1019149" cy="304800"/>
          </a:xfrm>
          <a:prstGeom prst="roundRect">
            <a:avLst>
              <a:gd name="adj" fmla="val 25000"/>
            </a:avLst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308637144" name="TextBox 11"/>
          <p:cNvSpPr txBox="1"/>
          <p:nvPr/>
        </p:nvSpPr>
        <p:spPr bwMode="auto">
          <a:xfrm>
            <a:off x="1076297" y="2178049"/>
            <a:ext cx="1019149" cy="30480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100"/>
              <a:t>  </a:t>
            </a:r>
            <a:r>
              <a:rPr sz="950" b="0">
                <a:solidFill>
                  <a:srgbClr val="FFFFFF"/>
                </a:solidFill>
              </a:rPr>
              <a:t>initialize()</a:t>
            </a:r>
            <a:endParaRPr/>
          </a:p>
        </p:txBody>
      </p:sp>
      <p:pic>
        <p:nvPicPr>
          <p:cNvPr id="1936277116" name="Picture 12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/>
        </p:blipFill>
        <p:spPr bwMode="auto">
          <a:xfrm>
            <a:off x="1171544" y="2273299"/>
            <a:ext cx="152396" cy="114300"/>
          </a:xfrm>
          <a:prstGeom prst="rect">
            <a:avLst/>
          </a:prstGeom>
        </p:spPr>
      </p:pic>
      <p:sp>
        <p:nvSpPr>
          <p:cNvPr id="2032511159" name="Rounded Rectangle 13"/>
          <p:cNvSpPr/>
          <p:nvPr/>
        </p:nvSpPr>
        <p:spPr bwMode="auto">
          <a:xfrm>
            <a:off x="2171644" y="2178049"/>
            <a:ext cx="1257268" cy="304800"/>
          </a:xfrm>
          <a:prstGeom prst="roundRect">
            <a:avLst>
              <a:gd name="adj" fmla="val 25000"/>
            </a:avLst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623432705" name="TextBox 14"/>
          <p:cNvSpPr txBox="1"/>
          <p:nvPr/>
        </p:nvSpPr>
        <p:spPr bwMode="auto">
          <a:xfrm>
            <a:off x="2171644" y="2178049"/>
            <a:ext cx="1257268" cy="30480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100"/>
              <a:t>  </a:t>
            </a:r>
            <a:r>
              <a:rPr sz="950" b="0">
                <a:solidFill>
                  <a:srgbClr val="FFFFFF"/>
                </a:solidFill>
              </a:rPr>
              <a:t>executeStep()</a:t>
            </a:r>
            <a:endParaRPr/>
          </a:p>
        </p:txBody>
      </p:sp>
      <p:pic>
        <p:nvPicPr>
          <p:cNvPr id="790803531" name="Picture 15" descr="image.png"/>
          <p:cNvPicPr>
            <a:picLocks noChangeAspect="1"/>
          </p:cNvPicPr>
          <p:nvPr/>
        </p:nvPicPr>
        <p:blipFill>
          <a:blip r:embed="rId5">
            <a:alphaModFix amt="100000"/>
          </a:blip>
          <a:stretch/>
        </p:blipFill>
        <p:spPr bwMode="auto">
          <a:xfrm>
            <a:off x="2266893" y="2273299"/>
            <a:ext cx="152396" cy="114300"/>
          </a:xfrm>
          <a:prstGeom prst="rect">
            <a:avLst/>
          </a:prstGeom>
        </p:spPr>
      </p:pic>
      <p:sp>
        <p:nvSpPr>
          <p:cNvPr id="1797387513" name="Rounded Rectangle 16"/>
          <p:cNvSpPr/>
          <p:nvPr/>
        </p:nvSpPr>
        <p:spPr bwMode="auto">
          <a:xfrm>
            <a:off x="3514636" y="2178049"/>
            <a:ext cx="1266793" cy="304800"/>
          </a:xfrm>
          <a:prstGeom prst="roundRect">
            <a:avLst>
              <a:gd name="adj" fmla="val 25000"/>
            </a:avLst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512143608" name="TextBox 17"/>
          <p:cNvSpPr txBox="1"/>
          <p:nvPr/>
        </p:nvSpPr>
        <p:spPr bwMode="auto">
          <a:xfrm>
            <a:off x="3514636" y="2178049"/>
            <a:ext cx="1266793" cy="30480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100"/>
              <a:t>  </a:t>
            </a:r>
            <a:r>
              <a:rPr sz="950" b="0">
                <a:solidFill>
                  <a:srgbClr val="FFFFFF"/>
                </a:solidFill>
              </a:rPr>
              <a:t>displayState()</a:t>
            </a:r>
            <a:endParaRPr/>
          </a:p>
        </p:txBody>
      </p:sp>
      <p:pic>
        <p:nvPicPr>
          <p:cNvPr id="1739980047" name="Picture 18" descr="image.png"/>
          <p:cNvPicPr>
            <a:picLocks noChangeAspect="1"/>
          </p:cNvPicPr>
          <p:nvPr/>
        </p:nvPicPr>
        <p:blipFill>
          <a:blip r:embed="rId6">
            <a:alphaModFix amt="100000"/>
          </a:blip>
          <a:stretch/>
        </p:blipFill>
        <p:spPr bwMode="auto">
          <a:xfrm>
            <a:off x="3609883" y="2273299"/>
            <a:ext cx="152396" cy="114300"/>
          </a:xfrm>
          <a:prstGeom prst="rect">
            <a:avLst/>
          </a:prstGeom>
        </p:spPr>
      </p:pic>
      <p:sp>
        <p:nvSpPr>
          <p:cNvPr id="1659897508" name="Rounded Rectangle 19"/>
          <p:cNvSpPr/>
          <p:nvPr/>
        </p:nvSpPr>
        <p:spPr bwMode="auto">
          <a:xfrm>
            <a:off x="1076297" y="2559049"/>
            <a:ext cx="1400139" cy="304800"/>
          </a:xfrm>
          <a:prstGeom prst="roundRect">
            <a:avLst>
              <a:gd name="adj" fmla="val 25000"/>
            </a:avLst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697039353" name="TextBox 20"/>
          <p:cNvSpPr txBox="1"/>
          <p:nvPr/>
        </p:nvSpPr>
        <p:spPr bwMode="auto">
          <a:xfrm>
            <a:off x="1076297" y="2559049"/>
            <a:ext cx="1400139" cy="30480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100"/>
              <a:t>  </a:t>
            </a:r>
            <a:r>
              <a:rPr sz="950" b="0">
                <a:solidFill>
                  <a:srgbClr val="FFFFFF"/>
                </a:solidFill>
              </a:rPr>
              <a:t>runSimulation()</a:t>
            </a:r>
            <a:endParaRPr/>
          </a:p>
        </p:txBody>
      </p:sp>
      <p:pic>
        <p:nvPicPr>
          <p:cNvPr id="722297330" name="Picture 21" descr="image.png"/>
          <p:cNvPicPr>
            <a:picLocks noChangeAspect="1"/>
          </p:cNvPicPr>
          <p:nvPr/>
        </p:nvPicPr>
        <p:blipFill>
          <a:blip r:embed="rId7">
            <a:alphaModFix amt="100000"/>
          </a:blip>
          <a:stretch/>
        </p:blipFill>
        <p:spPr bwMode="auto">
          <a:xfrm>
            <a:off x="1171544" y="2654298"/>
            <a:ext cx="152396" cy="114300"/>
          </a:xfrm>
          <a:prstGeom prst="rect">
            <a:avLst/>
          </a:prstGeom>
        </p:spPr>
      </p:pic>
      <p:sp>
        <p:nvSpPr>
          <p:cNvPr id="1414783642" name="Rounded Rectangle 22"/>
          <p:cNvSpPr/>
          <p:nvPr/>
        </p:nvSpPr>
        <p:spPr bwMode="auto">
          <a:xfrm>
            <a:off x="2552635" y="2559049"/>
            <a:ext cx="1323941" cy="304800"/>
          </a:xfrm>
          <a:prstGeom prst="roundRect">
            <a:avLst>
              <a:gd name="adj" fmla="val 25000"/>
            </a:avLst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769703524" name="TextBox 23"/>
          <p:cNvSpPr txBox="1"/>
          <p:nvPr/>
        </p:nvSpPr>
        <p:spPr bwMode="auto">
          <a:xfrm>
            <a:off x="2552635" y="2559049"/>
            <a:ext cx="1323941" cy="30480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100"/>
              <a:t>  </a:t>
            </a:r>
            <a:r>
              <a:rPr sz="950" b="0">
                <a:solidFill>
                  <a:srgbClr val="FFFFFF"/>
                </a:solidFill>
              </a:rPr>
              <a:t>loadTestCase()</a:t>
            </a:r>
            <a:endParaRPr/>
          </a:p>
        </p:txBody>
      </p:sp>
      <p:pic>
        <p:nvPicPr>
          <p:cNvPr id="778052573" name="Picture 24" descr="image.png"/>
          <p:cNvPicPr>
            <a:picLocks noChangeAspect="1"/>
          </p:cNvPicPr>
          <p:nvPr/>
        </p:nvPicPr>
        <p:blipFill>
          <a:blip r:embed="rId8">
            <a:alphaModFix amt="100000"/>
          </a:blip>
          <a:stretch/>
        </p:blipFill>
        <p:spPr bwMode="auto">
          <a:xfrm>
            <a:off x="2647882" y="2654298"/>
            <a:ext cx="152396" cy="114300"/>
          </a:xfrm>
          <a:prstGeom prst="rect">
            <a:avLst/>
          </a:prstGeom>
        </p:spPr>
      </p:pic>
      <p:pic>
        <p:nvPicPr>
          <p:cNvPr id="759920007" name="Picture 25" descr="image.png"/>
          <p:cNvPicPr>
            <a:picLocks noChangeAspect="1"/>
          </p:cNvPicPr>
          <p:nvPr/>
        </p:nvPicPr>
        <p:blipFill>
          <a:blip r:embed="rId9">
            <a:alphaModFix amt="100000"/>
          </a:blip>
          <a:stretch/>
        </p:blipFill>
        <p:spPr bwMode="auto">
          <a:xfrm>
            <a:off x="3200319" y="3085781"/>
            <a:ext cx="228594" cy="165734"/>
          </a:xfrm>
          <a:prstGeom prst="rect">
            <a:avLst/>
          </a:prstGeom>
        </p:spPr>
      </p:pic>
      <p:sp>
        <p:nvSpPr>
          <p:cNvPr id="455160237" name="Rounded Rectangle 26"/>
          <p:cNvSpPr/>
          <p:nvPr/>
        </p:nvSpPr>
        <p:spPr bwMode="auto">
          <a:xfrm>
            <a:off x="904851" y="3187698"/>
            <a:ext cx="4810004" cy="1619250"/>
          </a:xfrm>
          <a:prstGeom prst="roundRect">
            <a:avLst>
              <a:gd name="adj" fmla="val 9411"/>
            </a:avLst>
          </a:prstGeom>
          <a:solidFill>
            <a:srgbClr val="64FFDA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340925886" name="Round Same Side Corner Rectangle 27"/>
          <p:cNvSpPr/>
          <p:nvPr/>
        </p:nvSpPr>
        <p:spPr bwMode="auto">
          <a:xfrm rot="16199999">
            <a:off x="144756" y="3947793"/>
            <a:ext cx="1619250" cy="9906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64FFD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54264029" name="TextBox 28"/>
          <p:cNvSpPr txBox="1"/>
          <p:nvPr/>
        </p:nvSpPr>
        <p:spPr bwMode="auto">
          <a:xfrm>
            <a:off x="1076297" y="3330573"/>
            <a:ext cx="4495687" cy="26669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  <a:defRPr/>
            </a:pPr>
            <a:r>
              <a:rPr sz="1300" b="1">
                <a:solidFill>
                  <a:srgbClr val="FFFFFF"/>
                </a:solidFill>
              </a:rPr>
              <a:t>HypotheticalMachineSimulation</a:t>
            </a:r>
            <a:endParaRPr/>
          </a:p>
        </p:txBody>
      </p:sp>
      <p:sp>
        <p:nvSpPr>
          <p:cNvPr id="195590049" name="TextBox 29"/>
          <p:cNvSpPr txBox="1"/>
          <p:nvPr/>
        </p:nvSpPr>
        <p:spPr bwMode="auto">
          <a:xfrm>
            <a:off x="1076297" y="3692524"/>
            <a:ext cx="4495687" cy="19049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  <a:defRPr/>
            </a:pPr>
            <a:r>
              <a:rPr sz="950" b="0">
                <a:solidFill>
                  <a:srgbClr val="A8B2D1"/>
                </a:solidFill>
              </a:rPr>
              <a:t>Clase Concreta</a:t>
            </a:r>
            <a:endParaRPr/>
          </a:p>
        </p:txBody>
      </p:sp>
      <p:sp>
        <p:nvSpPr>
          <p:cNvPr id="1360452895" name="Rounded Rectangle 30"/>
          <p:cNvSpPr/>
          <p:nvPr/>
        </p:nvSpPr>
        <p:spPr bwMode="auto">
          <a:xfrm>
            <a:off x="1076297" y="3978274"/>
            <a:ext cx="1019149" cy="304800"/>
          </a:xfrm>
          <a:prstGeom prst="roundRect">
            <a:avLst>
              <a:gd name="adj" fmla="val 25000"/>
            </a:avLst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905476538" name="TextBox 31"/>
          <p:cNvSpPr txBox="1"/>
          <p:nvPr/>
        </p:nvSpPr>
        <p:spPr bwMode="auto">
          <a:xfrm>
            <a:off x="1076297" y="3978274"/>
            <a:ext cx="1019149" cy="30480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100"/>
              <a:t>  </a:t>
            </a:r>
            <a:r>
              <a:rPr sz="950" b="0">
                <a:solidFill>
                  <a:srgbClr val="FFFFFF"/>
                </a:solidFill>
              </a:rPr>
              <a:t>initialize()</a:t>
            </a:r>
            <a:endParaRPr/>
          </a:p>
        </p:txBody>
      </p:sp>
      <p:pic>
        <p:nvPicPr>
          <p:cNvPr id="312104248" name="Picture 32" descr="image.png"/>
          <p:cNvPicPr>
            <a:picLocks noChangeAspect="1"/>
          </p:cNvPicPr>
          <p:nvPr/>
        </p:nvPicPr>
        <p:blipFill>
          <a:blip r:embed="rId10">
            <a:alphaModFix amt="100000"/>
          </a:blip>
          <a:stretch/>
        </p:blipFill>
        <p:spPr bwMode="auto">
          <a:xfrm>
            <a:off x="1171544" y="4073523"/>
            <a:ext cx="152396" cy="114300"/>
          </a:xfrm>
          <a:prstGeom prst="rect">
            <a:avLst/>
          </a:prstGeom>
        </p:spPr>
      </p:pic>
      <p:sp>
        <p:nvSpPr>
          <p:cNvPr id="1234421617" name="Rounded Rectangle 33"/>
          <p:cNvSpPr/>
          <p:nvPr/>
        </p:nvSpPr>
        <p:spPr bwMode="auto">
          <a:xfrm>
            <a:off x="2171644" y="3978274"/>
            <a:ext cx="1257268" cy="304800"/>
          </a:xfrm>
          <a:prstGeom prst="roundRect">
            <a:avLst>
              <a:gd name="adj" fmla="val 25000"/>
            </a:avLst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1824911753" name="TextBox 34"/>
          <p:cNvSpPr txBox="1"/>
          <p:nvPr/>
        </p:nvSpPr>
        <p:spPr bwMode="auto">
          <a:xfrm>
            <a:off x="2171644" y="3978274"/>
            <a:ext cx="1257268" cy="30480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100"/>
              <a:t>  </a:t>
            </a:r>
            <a:r>
              <a:rPr sz="950" b="0">
                <a:solidFill>
                  <a:srgbClr val="FFFFFF"/>
                </a:solidFill>
              </a:rPr>
              <a:t>executeStep()</a:t>
            </a:r>
            <a:endParaRPr/>
          </a:p>
        </p:txBody>
      </p:sp>
      <p:pic>
        <p:nvPicPr>
          <p:cNvPr id="703667720" name="Picture 35" descr="image.png"/>
          <p:cNvPicPr>
            <a:picLocks noChangeAspect="1"/>
          </p:cNvPicPr>
          <p:nvPr/>
        </p:nvPicPr>
        <p:blipFill>
          <a:blip r:embed="rId11">
            <a:alphaModFix amt="100000"/>
          </a:blip>
          <a:stretch/>
        </p:blipFill>
        <p:spPr bwMode="auto">
          <a:xfrm>
            <a:off x="2266893" y="4073523"/>
            <a:ext cx="152396" cy="114300"/>
          </a:xfrm>
          <a:prstGeom prst="rect">
            <a:avLst/>
          </a:prstGeom>
        </p:spPr>
      </p:pic>
      <p:sp>
        <p:nvSpPr>
          <p:cNvPr id="1811513652" name="Rounded Rectangle 36"/>
          <p:cNvSpPr/>
          <p:nvPr/>
        </p:nvSpPr>
        <p:spPr bwMode="auto">
          <a:xfrm>
            <a:off x="3514636" y="3978274"/>
            <a:ext cx="1266793" cy="304800"/>
          </a:xfrm>
          <a:prstGeom prst="roundRect">
            <a:avLst>
              <a:gd name="adj" fmla="val 25000"/>
            </a:avLst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69352215" name="TextBox 37"/>
          <p:cNvSpPr txBox="1"/>
          <p:nvPr/>
        </p:nvSpPr>
        <p:spPr bwMode="auto">
          <a:xfrm>
            <a:off x="3514636" y="3978274"/>
            <a:ext cx="1266793" cy="30480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100"/>
              <a:t>  </a:t>
            </a:r>
            <a:r>
              <a:rPr sz="950" b="0">
                <a:solidFill>
                  <a:srgbClr val="FFFFFF"/>
                </a:solidFill>
              </a:rPr>
              <a:t>displayState()</a:t>
            </a:r>
            <a:endParaRPr/>
          </a:p>
        </p:txBody>
      </p:sp>
      <p:pic>
        <p:nvPicPr>
          <p:cNvPr id="1239840448" name="Picture 38" descr="image.png"/>
          <p:cNvPicPr>
            <a:picLocks noChangeAspect="1"/>
          </p:cNvPicPr>
          <p:nvPr/>
        </p:nvPicPr>
        <p:blipFill>
          <a:blip r:embed="rId12">
            <a:alphaModFix amt="100000"/>
          </a:blip>
          <a:stretch/>
        </p:blipFill>
        <p:spPr bwMode="auto">
          <a:xfrm>
            <a:off x="3609883" y="4073523"/>
            <a:ext cx="152396" cy="114300"/>
          </a:xfrm>
          <a:prstGeom prst="rect">
            <a:avLst/>
          </a:prstGeom>
        </p:spPr>
      </p:pic>
      <p:sp>
        <p:nvSpPr>
          <p:cNvPr id="384583977" name="Rounded Rectangle 39"/>
          <p:cNvSpPr/>
          <p:nvPr/>
        </p:nvSpPr>
        <p:spPr bwMode="auto">
          <a:xfrm>
            <a:off x="1076297" y="4359273"/>
            <a:ext cx="1323941" cy="304800"/>
          </a:xfrm>
          <a:prstGeom prst="roundRect">
            <a:avLst>
              <a:gd name="adj" fmla="val 25000"/>
            </a:avLst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1607880013" name="TextBox 40"/>
          <p:cNvSpPr txBox="1"/>
          <p:nvPr/>
        </p:nvSpPr>
        <p:spPr bwMode="auto">
          <a:xfrm>
            <a:off x="1076297" y="4359273"/>
            <a:ext cx="1323941" cy="30480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100"/>
              <a:t>  </a:t>
            </a:r>
            <a:r>
              <a:rPr sz="950" b="0">
                <a:solidFill>
                  <a:srgbClr val="FFFFFF"/>
                </a:solidFill>
              </a:rPr>
              <a:t>loadTestCase()</a:t>
            </a:r>
            <a:endParaRPr/>
          </a:p>
        </p:txBody>
      </p:sp>
      <p:pic>
        <p:nvPicPr>
          <p:cNvPr id="209917592" name="Picture 41" descr="image.png"/>
          <p:cNvPicPr>
            <a:picLocks noChangeAspect="1"/>
          </p:cNvPicPr>
          <p:nvPr/>
        </p:nvPicPr>
        <p:blipFill>
          <a:blip r:embed="rId13">
            <a:alphaModFix amt="100000"/>
          </a:blip>
          <a:stretch/>
        </p:blipFill>
        <p:spPr bwMode="auto">
          <a:xfrm>
            <a:off x="1171544" y="4454524"/>
            <a:ext cx="152396" cy="114300"/>
          </a:xfrm>
          <a:prstGeom prst="rect">
            <a:avLst/>
          </a:prstGeom>
        </p:spPr>
      </p:pic>
      <p:sp>
        <p:nvSpPr>
          <p:cNvPr id="1236014716" name="Rounded Rectangle 42"/>
          <p:cNvSpPr/>
          <p:nvPr/>
        </p:nvSpPr>
        <p:spPr bwMode="auto">
          <a:xfrm>
            <a:off x="904851" y="4949824"/>
            <a:ext cx="4810004" cy="1619250"/>
          </a:xfrm>
          <a:prstGeom prst="roundRect">
            <a:avLst>
              <a:gd name="adj" fmla="val 9411"/>
            </a:avLst>
          </a:prstGeom>
          <a:solidFill>
            <a:srgbClr val="64FFDA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726800517" name="Round Same Side Corner Rectangle 43"/>
          <p:cNvSpPr/>
          <p:nvPr/>
        </p:nvSpPr>
        <p:spPr bwMode="auto">
          <a:xfrm rot="16199999">
            <a:off x="144756" y="5709919"/>
            <a:ext cx="1619250" cy="9906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64FFD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152217083" name="TextBox 44"/>
          <p:cNvSpPr txBox="1"/>
          <p:nvPr/>
        </p:nvSpPr>
        <p:spPr bwMode="auto">
          <a:xfrm>
            <a:off x="1076297" y="5092699"/>
            <a:ext cx="4495687" cy="26669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  <a:defRPr/>
            </a:pPr>
            <a:r>
              <a:rPr sz="1300" b="1">
                <a:solidFill>
                  <a:srgbClr val="FFFFFF"/>
                </a:solidFill>
              </a:rPr>
              <a:t>IASSimulation</a:t>
            </a:r>
            <a:endParaRPr/>
          </a:p>
        </p:txBody>
      </p:sp>
      <p:sp>
        <p:nvSpPr>
          <p:cNvPr id="1413663716" name="TextBox 45"/>
          <p:cNvSpPr txBox="1"/>
          <p:nvPr/>
        </p:nvSpPr>
        <p:spPr bwMode="auto">
          <a:xfrm>
            <a:off x="1076297" y="5454649"/>
            <a:ext cx="4495687" cy="19049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  <a:defRPr/>
            </a:pPr>
            <a:r>
              <a:rPr sz="950" b="0">
                <a:solidFill>
                  <a:srgbClr val="A8B2D1"/>
                </a:solidFill>
              </a:rPr>
              <a:t>Clase Concreta</a:t>
            </a:r>
            <a:endParaRPr/>
          </a:p>
        </p:txBody>
      </p:sp>
      <p:sp>
        <p:nvSpPr>
          <p:cNvPr id="1977010368" name="Rounded Rectangle 46"/>
          <p:cNvSpPr/>
          <p:nvPr/>
        </p:nvSpPr>
        <p:spPr bwMode="auto">
          <a:xfrm>
            <a:off x="1076297" y="5740399"/>
            <a:ext cx="1019149" cy="304800"/>
          </a:xfrm>
          <a:prstGeom prst="roundRect">
            <a:avLst>
              <a:gd name="adj" fmla="val 25000"/>
            </a:avLst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1148464534" name="TextBox 47"/>
          <p:cNvSpPr txBox="1"/>
          <p:nvPr/>
        </p:nvSpPr>
        <p:spPr bwMode="auto">
          <a:xfrm>
            <a:off x="1076297" y="5740399"/>
            <a:ext cx="1019149" cy="30480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100"/>
              <a:t>  </a:t>
            </a:r>
            <a:r>
              <a:rPr sz="950" b="0">
                <a:solidFill>
                  <a:srgbClr val="FFFFFF"/>
                </a:solidFill>
              </a:rPr>
              <a:t>initialize()</a:t>
            </a:r>
            <a:endParaRPr/>
          </a:p>
        </p:txBody>
      </p:sp>
      <p:pic>
        <p:nvPicPr>
          <p:cNvPr id="767081420" name="Picture 48" descr="image.png"/>
          <p:cNvPicPr>
            <a:picLocks noChangeAspect="1"/>
          </p:cNvPicPr>
          <p:nvPr/>
        </p:nvPicPr>
        <p:blipFill>
          <a:blip r:embed="rId14">
            <a:alphaModFix amt="100000"/>
          </a:blip>
          <a:stretch/>
        </p:blipFill>
        <p:spPr bwMode="auto">
          <a:xfrm>
            <a:off x="1171544" y="5835649"/>
            <a:ext cx="152396" cy="114300"/>
          </a:xfrm>
          <a:prstGeom prst="rect">
            <a:avLst/>
          </a:prstGeom>
        </p:spPr>
      </p:pic>
      <p:sp>
        <p:nvSpPr>
          <p:cNvPr id="486691449" name="Rounded Rectangle 49"/>
          <p:cNvSpPr/>
          <p:nvPr/>
        </p:nvSpPr>
        <p:spPr bwMode="auto">
          <a:xfrm>
            <a:off x="2171644" y="5740399"/>
            <a:ext cx="1257268" cy="304800"/>
          </a:xfrm>
          <a:prstGeom prst="roundRect">
            <a:avLst>
              <a:gd name="adj" fmla="val 25000"/>
            </a:avLst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719426397" name="TextBox 50"/>
          <p:cNvSpPr txBox="1"/>
          <p:nvPr/>
        </p:nvSpPr>
        <p:spPr bwMode="auto">
          <a:xfrm>
            <a:off x="2171644" y="5740399"/>
            <a:ext cx="1257268" cy="30480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100"/>
              <a:t>  </a:t>
            </a:r>
            <a:r>
              <a:rPr sz="950" b="0">
                <a:solidFill>
                  <a:srgbClr val="FFFFFF"/>
                </a:solidFill>
              </a:rPr>
              <a:t>executeStep()</a:t>
            </a:r>
            <a:endParaRPr/>
          </a:p>
        </p:txBody>
      </p:sp>
      <p:pic>
        <p:nvPicPr>
          <p:cNvPr id="1737182227" name="Picture 51" descr="image.png"/>
          <p:cNvPicPr>
            <a:picLocks noChangeAspect="1"/>
          </p:cNvPicPr>
          <p:nvPr/>
        </p:nvPicPr>
        <p:blipFill>
          <a:blip r:embed="rId15">
            <a:alphaModFix amt="100000"/>
          </a:blip>
          <a:stretch/>
        </p:blipFill>
        <p:spPr bwMode="auto">
          <a:xfrm>
            <a:off x="2266893" y="5835649"/>
            <a:ext cx="152396" cy="114300"/>
          </a:xfrm>
          <a:prstGeom prst="rect">
            <a:avLst/>
          </a:prstGeom>
        </p:spPr>
      </p:pic>
      <p:sp>
        <p:nvSpPr>
          <p:cNvPr id="1352892438" name="Rounded Rectangle 52"/>
          <p:cNvSpPr/>
          <p:nvPr/>
        </p:nvSpPr>
        <p:spPr bwMode="auto">
          <a:xfrm>
            <a:off x="3514636" y="5740399"/>
            <a:ext cx="1266793" cy="304800"/>
          </a:xfrm>
          <a:prstGeom prst="roundRect">
            <a:avLst>
              <a:gd name="adj" fmla="val 25000"/>
            </a:avLst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955550818" name="TextBox 53"/>
          <p:cNvSpPr txBox="1"/>
          <p:nvPr/>
        </p:nvSpPr>
        <p:spPr bwMode="auto">
          <a:xfrm>
            <a:off x="3514636" y="5740399"/>
            <a:ext cx="1266793" cy="30480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100"/>
              <a:t>  </a:t>
            </a:r>
            <a:r>
              <a:rPr sz="950" b="0">
                <a:solidFill>
                  <a:srgbClr val="FFFFFF"/>
                </a:solidFill>
              </a:rPr>
              <a:t>displayState()</a:t>
            </a:r>
            <a:endParaRPr/>
          </a:p>
        </p:txBody>
      </p:sp>
      <p:pic>
        <p:nvPicPr>
          <p:cNvPr id="1969136130" name="Picture 54" descr="image.png"/>
          <p:cNvPicPr>
            <a:picLocks noChangeAspect="1"/>
          </p:cNvPicPr>
          <p:nvPr/>
        </p:nvPicPr>
        <p:blipFill>
          <a:blip r:embed="rId16">
            <a:alphaModFix amt="100000"/>
          </a:blip>
          <a:stretch/>
        </p:blipFill>
        <p:spPr bwMode="auto">
          <a:xfrm>
            <a:off x="3609883" y="5835649"/>
            <a:ext cx="152396" cy="114300"/>
          </a:xfrm>
          <a:prstGeom prst="rect">
            <a:avLst/>
          </a:prstGeom>
        </p:spPr>
      </p:pic>
      <p:sp>
        <p:nvSpPr>
          <p:cNvPr id="1565317369" name="Rounded Rectangle 55"/>
          <p:cNvSpPr/>
          <p:nvPr/>
        </p:nvSpPr>
        <p:spPr bwMode="auto">
          <a:xfrm>
            <a:off x="1076297" y="6121399"/>
            <a:ext cx="1323941" cy="304800"/>
          </a:xfrm>
          <a:prstGeom prst="roundRect">
            <a:avLst>
              <a:gd name="adj" fmla="val 25000"/>
            </a:avLst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335654028" name="TextBox 56"/>
          <p:cNvSpPr txBox="1"/>
          <p:nvPr/>
        </p:nvSpPr>
        <p:spPr bwMode="auto">
          <a:xfrm>
            <a:off x="1076297" y="6121399"/>
            <a:ext cx="1323941" cy="30480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100"/>
              <a:t>  </a:t>
            </a:r>
            <a:r>
              <a:rPr sz="950" b="0">
                <a:solidFill>
                  <a:srgbClr val="FFFFFF"/>
                </a:solidFill>
              </a:rPr>
              <a:t>loadTestCase()</a:t>
            </a:r>
            <a:endParaRPr/>
          </a:p>
        </p:txBody>
      </p:sp>
      <p:pic>
        <p:nvPicPr>
          <p:cNvPr id="1947773966" name="Picture 57" descr="image.png"/>
          <p:cNvPicPr>
            <a:picLocks noChangeAspect="1"/>
          </p:cNvPicPr>
          <p:nvPr/>
        </p:nvPicPr>
        <p:blipFill>
          <a:blip r:embed="rId17">
            <a:alphaModFix amt="100000"/>
          </a:blip>
          <a:stretch/>
        </p:blipFill>
        <p:spPr bwMode="auto">
          <a:xfrm>
            <a:off x="1171544" y="6216648"/>
            <a:ext cx="152396" cy="114300"/>
          </a:xfrm>
          <a:prstGeom prst="rect">
            <a:avLst/>
          </a:prstGeom>
        </p:spPr>
      </p:pic>
      <p:sp>
        <p:nvSpPr>
          <p:cNvPr id="1240968774" name="Rounded Rectangle 58"/>
          <p:cNvSpPr/>
          <p:nvPr/>
        </p:nvSpPr>
        <p:spPr bwMode="auto">
          <a:xfrm>
            <a:off x="6238719" y="266699"/>
            <a:ext cx="5286242" cy="6477000"/>
          </a:xfrm>
          <a:prstGeom prst="roundRect">
            <a:avLst>
              <a:gd name="adj" fmla="val 4324"/>
            </a:avLst>
          </a:prstGeom>
          <a:solidFill>
            <a:srgbClr val="FFFFFF">
              <a:alpha val="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1308718739" name="TextBox 59"/>
          <p:cNvSpPr txBox="1"/>
          <p:nvPr/>
        </p:nvSpPr>
        <p:spPr bwMode="auto">
          <a:xfrm>
            <a:off x="6476837" y="504823"/>
            <a:ext cx="4810004" cy="2952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1300"/>
              </a:spcAft>
              <a:defRPr/>
            </a:pPr>
            <a:r>
              <a:rPr sz="1450" b="1">
                <a:solidFill>
                  <a:srgbClr val="64FFDA"/>
                </a:solidFill>
              </a:rPr>
              <a:t> </a:t>
            </a:r>
            <a:r>
              <a:rPr sz="1100"/>
              <a:t>  </a:t>
            </a:r>
            <a:r>
              <a:rPr sz="1450" b="1">
                <a:solidFill>
                  <a:srgbClr val="64FFDA"/>
                </a:solidFill>
              </a:rPr>
              <a:t> Fragmento de Código Clave </a:t>
            </a:r>
            <a:endParaRPr/>
          </a:p>
        </p:txBody>
      </p:sp>
      <p:pic>
        <p:nvPicPr>
          <p:cNvPr id="353578903" name="Picture 60" descr="image.png"/>
          <p:cNvPicPr>
            <a:picLocks noChangeAspect="1"/>
          </p:cNvPicPr>
          <p:nvPr/>
        </p:nvPicPr>
        <p:blipFill>
          <a:blip r:embed="rId18">
            <a:alphaModFix amt="100000"/>
          </a:blip>
          <a:stretch/>
        </p:blipFill>
        <p:spPr bwMode="auto">
          <a:xfrm>
            <a:off x="6476837" y="594359"/>
            <a:ext cx="228594" cy="125729"/>
          </a:xfrm>
          <a:prstGeom prst="rect">
            <a:avLst/>
          </a:prstGeom>
        </p:spPr>
      </p:pic>
      <p:sp>
        <p:nvSpPr>
          <p:cNvPr id="1779263670" name="Rounded Rectangle 61"/>
          <p:cNvSpPr/>
          <p:nvPr/>
        </p:nvSpPr>
        <p:spPr bwMode="auto">
          <a:xfrm flipH="0" flipV="0">
            <a:off x="6476837" y="990599"/>
            <a:ext cx="4810003" cy="5562599"/>
          </a:xfrm>
          <a:prstGeom prst="roundRect">
            <a:avLst>
              <a:gd name="adj" fmla="val 5333"/>
            </a:avLst>
          </a:prstGeom>
          <a:solidFill>
            <a:srgbClr val="1A1A2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1897222865" name="TextBox 62"/>
          <p:cNvSpPr txBox="1"/>
          <p:nvPr/>
        </p:nvSpPr>
        <p:spPr bwMode="auto">
          <a:xfrm>
            <a:off x="6619708" y="1133474"/>
            <a:ext cx="4381390" cy="22860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lnSpc>
                <a:spcPts val="1560"/>
              </a:lnSpc>
              <a:spcBef>
                <a:spcPts val="0"/>
              </a:spcBef>
              <a:spcAft>
                <a:spcPts val="325"/>
              </a:spcAft>
              <a:defRPr/>
            </a:pPr>
            <a:r>
              <a:rPr sz="950" b="0">
                <a:solidFill>
                  <a:srgbClr val="FF79C6"/>
                </a:solidFill>
              </a:rPr>
              <a:t>public abstract class</a:t>
            </a:r>
            <a:r>
              <a:rPr sz="950" b="0">
                <a:solidFill>
                  <a:srgbClr val="FFFFFF"/>
                </a:solidFill>
              </a:rPr>
              <a:t> </a:t>
            </a:r>
            <a:r>
              <a:rPr sz="950" b="0">
                <a:solidFill>
                  <a:srgbClr val="8BE9FD"/>
                </a:solidFill>
              </a:rPr>
              <a:t>ComputerSimulationBase</a:t>
            </a:r>
            <a:r>
              <a:rPr sz="950" b="0">
                <a:solidFill>
                  <a:srgbClr val="FFFFFF"/>
                </a:solidFill>
              </a:rPr>
              <a:t> {</a:t>
            </a:r>
            <a:endParaRPr/>
          </a:p>
        </p:txBody>
      </p:sp>
      <p:sp>
        <p:nvSpPr>
          <p:cNvPr id="1679331717" name="TextBox 63"/>
          <p:cNvSpPr txBox="1"/>
          <p:nvPr/>
        </p:nvSpPr>
        <p:spPr bwMode="auto">
          <a:xfrm>
            <a:off x="6619708" y="1409699"/>
            <a:ext cx="4381390" cy="22860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lnSpc>
                <a:spcPts val="1560"/>
              </a:lnSpc>
              <a:spcBef>
                <a:spcPts val="0"/>
              </a:spcBef>
              <a:spcAft>
                <a:spcPts val="325"/>
              </a:spcAft>
              <a:defRPr/>
            </a:pPr>
            <a:r>
              <a:rPr sz="950" b="0">
                <a:solidFill>
                  <a:srgbClr val="FFFFFF"/>
                </a:solidFill>
              </a:rPr>
              <a:t>  </a:t>
            </a:r>
            <a:r>
              <a:rPr sz="950" b="0">
                <a:solidFill>
                  <a:srgbClr val="FF79C6"/>
                </a:solidFill>
              </a:rPr>
              <a:t>protected</a:t>
            </a:r>
            <a:r>
              <a:rPr sz="950" b="0">
                <a:solidFill>
                  <a:srgbClr val="FFFFFF"/>
                </a:solidFill>
              </a:rPr>
              <a:t> Map&lt;String, Integer&gt; registers;</a:t>
            </a:r>
            <a:endParaRPr/>
          </a:p>
        </p:txBody>
      </p:sp>
      <p:sp>
        <p:nvSpPr>
          <p:cNvPr id="1387881652" name="TextBox 64"/>
          <p:cNvSpPr txBox="1"/>
          <p:nvPr/>
        </p:nvSpPr>
        <p:spPr bwMode="auto">
          <a:xfrm>
            <a:off x="6619708" y="1685923"/>
            <a:ext cx="4381390" cy="22860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lnSpc>
                <a:spcPts val="1560"/>
              </a:lnSpc>
              <a:spcBef>
                <a:spcPts val="0"/>
              </a:spcBef>
              <a:spcAft>
                <a:spcPts val="325"/>
              </a:spcAft>
              <a:defRPr/>
            </a:pPr>
            <a:r>
              <a:rPr sz="950" b="0">
                <a:solidFill>
                  <a:srgbClr val="FFFFFF"/>
                </a:solidFill>
              </a:rPr>
              <a:t>  </a:t>
            </a:r>
            <a:r>
              <a:rPr sz="950" b="0">
                <a:solidFill>
                  <a:srgbClr val="FF79C6"/>
                </a:solidFill>
              </a:rPr>
              <a:t>protected</a:t>
            </a:r>
            <a:r>
              <a:rPr sz="950" b="0">
                <a:solidFill>
                  <a:srgbClr val="FFFFFF"/>
                </a:solidFill>
              </a:rPr>
              <a:t> </a:t>
            </a:r>
            <a:r>
              <a:rPr sz="950" b="0">
                <a:solidFill>
                  <a:srgbClr val="8BE9FD"/>
                </a:solidFill>
              </a:rPr>
              <a:t>int</a:t>
            </a:r>
            <a:r>
              <a:rPr sz="950" b="0">
                <a:solidFill>
                  <a:srgbClr val="FFFFFF"/>
                </a:solidFill>
              </a:rPr>
              <a:t>[] memory;</a:t>
            </a:r>
            <a:endParaRPr/>
          </a:p>
        </p:txBody>
      </p:sp>
      <p:sp>
        <p:nvSpPr>
          <p:cNvPr id="519250638" name="TextBox 65"/>
          <p:cNvSpPr txBox="1"/>
          <p:nvPr/>
        </p:nvSpPr>
        <p:spPr bwMode="auto">
          <a:xfrm>
            <a:off x="6619708" y="1962149"/>
            <a:ext cx="4381390" cy="22860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lnSpc>
                <a:spcPts val="1560"/>
              </a:lnSpc>
              <a:spcBef>
                <a:spcPts val="0"/>
              </a:spcBef>
              <a:spcAft>
                <a:spcPts val="325"/>
              </a:spcAft>
              <a:defRPr/>
            </a:pPr>
            <a:r>
              <a:rPr sz="950" b="0">
                <a:solidFill>
                  <a:srgbClr val="FFFFFF"/>
                </a:solidFill>
              </a:rPr>
              <a:t>  </a:t>
            </a:r>
            <a:r>
              <a:rPr sz="950" b="0">
                <a:solidFill>
                  <a:srgbClr val="FF79C6"/>
                </a:solidFill>
              </a:rPr>
              <a:t>protected</a:t>
            </a:r>
            <a:r>
              <a:rPr sz="950" b="0">
                <a:solidFill>
                  <a:srgbClr val="FFFFFF"/>
                </a:solidFill>
              </a:rPr>
              <a:t> Map&lt;String, String&gt; controlUnits;</a:t>
            </a:r>
            <a:endParaRPr/>
          </a:p>
        </p:txBody>
      </p:sp>
      <p:sp>
        <p:nvSpPr>
          <p:cNvPr id="2072692180" name="TextBox 66"/>
          <p:cNvSpPr txBox="1"/>
          <p:nvPr/>
        </p:nvSpPr>
        <p:spPr bwMode="auto">
          <a:xfrm>
            <a:off x="6619708" y="2238374"/>
            <a:ext cx="4381390" cy="22860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lnSpc>
                <a:spcPts val="1560"/>
              </a:lnSpc>
              <a:spcBef>
                <a:spcPts val="0"/>
              </a:spcBef>
              <a:spcAft>
                <a:spcPts val="325"/>
              </a:spcAft>
              <a:defRPr/>
            </a:pPr>
            <a:r>
              <a:rPr sz="950" b="0">
                <a:solidFill>
                  <a:srgbClr val="FFFFFF"/>
                </a:solidFill>
              </a:rPr>
              <a:t>  </a:t>
            </a:r>
            <a:r>
              <a:rPr sz="950" b="0">
                <a:solidFill>
                  <a:srgbClr val="FF79C6"/>
                </a:solidFill>
              </a:rPr>
              <a:t>protected</a:t>
            </a:r>
            <a:r>
              <a:rPr sz="950" b="0">
                <a:solidFill>
                  <a:srgbClr val="FFFFFF"/>
                </a:solidFill>
              </a:rPr>
              <a:t> </a:t>
            </a:r>
            <a:r>
              <a:rPr sz="950" b="0">
                <a:solidFill>
                  <a:srgbClr val="8BE9FD"/>
                </a:solidFill>
              </a:rPr>
              <a:t>int</a:t>
            </a:r>
            <a:r>
              <a:rPr sz="950" b="0">
                <a:solidFill>
                  <a:srgbClr val="FFFFFF"/>
                </a:solidFill>
              </a:rPr>
              <a:t> currentStep;</a:t>
            </a:r>
            <a:endParaRPr/>
          </a:p>
        </p:txBody>
      </p:sp>
      <p:sp>
        <p:nvSpPr>
          <p:cNvPr id="967589796" name="TextBox 67"/>
          <p:cNvSpPr txBox="1"/>
          <p:nvPr/>
        </p:nvSpPr>
        <p:spPr bwMode="auto">
          <a:xfrm>
            <a:off x="6619708" y="2514598"/>
            <a:ext cx="4381390" cy="22860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lnSpc>
                <a:spcPts val="1560"/>
              </a:lnSpc>
              <a:spcBef>
                <a:spcPts val="0"/>
              </a:spcBef>
              <a:spcAft>
                <a:spcPts val="325"/>
              </a:spcAft>
              <a:defRPr/>
            </a:pPr>
            <a:r>
              <a:rPr sz="950" b="0">
                <a:solidFill>
                  <a:srgbClr val="FFFFFF"/>
                </a:solidFill>
              </a:rPr>
              <a:t>  </a:t>
            </a:r>
            <a:r>
              <a:rPr sz="950" b="0">
                <a:solidFill>
                  <a:srgbClr val="FF79C6"/>
                </a:solidFill>
              </a:rPr>
              <a:t>protected</a:t>
            </a:r>
            <a:r>
              <a:rPr sz="950" b="0">
                <a:solidFill>
                  <a:srgbClr val="FFFFFF"/>
                </a:solidFill>
              </a:rPr>
              <a:t> </a:t>
            </a:r>
            <a:r>
              <a:rPr sz="950" b="0">
                <a:solidFill>
                  <a:srgbClr val="8BE9FD"/>
                </a:solidFill>
              </a:rPr>
              <a:t>boolean</a:t>
            </a:r>
            <a:r>
              <a:rPr sz="950" b="0">
                <a:solidFill>
                  <a:srgbClr val="FFFFFF"/>
                </a:solidFill>
              </a:rPr>
              <a:t> isRunning;</a:t>
            </a:r>
            <a:endParaRPr/>
          </a:p>
        </p:txBody>
      </p:sp>
      <p:sp>
        <p:nvSpPr>
          <p:cNvPr id="490417233" name="TextBox 68"/>
          <p:cNvSpPr txBox="1"/>
          <p:nvPr/>
        </p:nvSpPr>
        <p:spPr bwMode="auto">
          <a:xfrm>
            <a:off x="6619708" y="2790823"/>
            <a:ext cx="4381390" cy="22860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lnSpc>
                <a:spcPts val="1560"/>
              </a:lnSpc>
              <a:spcBef>
                <a:spcPts val="0"/>
              </a:spcBef>
              <a:spcAft>
                <a:spcPts val="325"/>
              </a:spcAft>
              <a:defRPr/>
            </a:pPr>
            <a:r>
              <a:rPr sz="950" b="0">
                <a:solidFill>
                  <a:srgbClr val="FFFFFF"/>
                </a:solidFill>
              </a:rPr>
              <a:t>  </a:t>
            </a:r>
            <a:r>
              <a:rPr sz="950" b="0">
                <a:solidFill>
                  <a:srgbClr val="FF79C6"/>
                </a:solidFill>
              </a:rPr>
              <a:t>public abstract void</a:t>
            </a:r>
            <a:r>
              <a:rPr sz="950" b="0">
                <a:solidFill>
                  <a:srgbClr val="FFFFFF"/>
                </a:solidFill>
              </a:rPr>
              <a:t> </a:t>
            </a:r>
            <a:r>
              <a:rPr sz="950" b="0">
                <a:solidFill>
                  <a:srgbClr val="50FA7B"/>
                </a:solidFill>
              </a:rPr>
              <a:t>initialize</a:t>
            </a:r>
            <a:r>
              <a:rPr sz="950" b="0">
                <a:solidFill>
                  <a:srgbClr val="FFFFFF"/>
                </a:solidFill>
              </a:rPr>
              <a:t>();</a:t>
            </a:r>
            <a:endParaRPr/>
          </a:p>
        </p:txBody>
      </p:sp>
      <p:sp>
        <p:nvSpPr>
          <p:cNvPr id="1755068947" name="TextBox 69"/>
          <p:cNvSpPr txBox="1"/>
          <p:nvPr/>
        </p:nvSpPr>
        <p:spPr bwMode="auto">
          <a:xfrm>
            <a:off x="6619708" y="3067049"/>
            <a:ext cx="4381390" cy="22860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lnSpc>
                <a:spcPts val="1560"/>
              </a:lnSpc>
              <a:spcBef>
                <a:spcPts val="0"/>
              </a:spcBef>
              <a:spcAft>
                <a:spcPts val="325"/>
              </a:spcAft>
              <a:defRPr/>
            </a:pPr>
            <a:r>
              <a:rPr sz="950" b="0">
                <a:solidFill>
                  <a:srgbClr val="FFFFFF"/>
                </a:solidFill>
              </a:rPr>
              <a:t>  </a:t>
            </a:r>
            <a:r>
              <a:rPr sz="950" b="0">
                <a:solidFill>
                  <a:srgbClr val="FF79C6"/>
                </a:solidFill>
              </a:rPr>
              <a:t>public abstract void</a:t>
            </a:r>
            <a:r>
              <a:rPr sz="950" b="0">
                <a:solidFill>
                  <a:srgbClr val="FFFFFF"/>
                </a:solidFill>
              </a:rPr>
              <a:t> </a:t>
            </a:r>
            <a:r>
              <a:rPr sz="950" b="0">
                <a:solidFill>
                  <a:srgbClr val="50FA7B"/>
                </a:solidFill>
              </a:rPr>
              <a:t>executeStep</a:t>
            </a:r>
            <a:r>
              <a:rPr sz="950" b="0">
                <a:solidFill>
                  <a:srgbClr val="FFFFFF"/>
                </a:solidFill>
              </a:rPr>
              <a:t>();</a:t>
            </a:r>
            <a:endParaRPr/>
          </a:p>
        </p:txBody>
      </p:sp>
      <p:sp>
        <p:nvSpPr>
          <p:cNvPr id="1703065507" name="TextBox 70"/>
          <p:cNvSpPr txBox="1"/>
          <p:nvPr/>
        </p:nvSpPr>
        <p:spPr bwMode="auto">
          <a:xfrm>
            <a:off x="6619708" y="3343275"/>
            <a:ext cx="4381390" cy="22860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lnSpc>
                <a:spcPts val="1560"/>
              </a:lnSpc>
              <a:spcBef>
                <a:spcPts val="0"/>
              </a:spcBef>
              <a:spcAft>
                <a:spcPts val="325"/>
              </a:spcAft>
              <a:defRPr/>
            </a:pPr>
            <a:r>
              <a:rPr sz="950" b="0">
                <a:solidFill>
                  <a:srgbClr val="FFFFFF"/>
                </a:solidFill>
              </a:rPr>
              <a:t>  </a:t>
            </a:r>
            <a:r>
              <a:rPr sz="950" b="0">
                <a:solidFill>
                  <a:srgbClr val="FF79C6"/>
                </a:solidFill>
              </a:rPr>
              <a:t>public abstract void</a:t>
            </a:r>
            <a:r>
              <a:rPr sz="950" b="0">
                <a:solidFill>
                  <a:srgbClr val="FFFFFF"/>
                </a:solidFill>
              </a:rPr>
              <a:t> </a:t>
            </a:r>
            <a:r>
              <a:rPr sz="950" b="0">
                <a:solidFill>
                  <a:srgbClr val="50FA7B"/>
                </a:solidFill>
              </a:rPr>
              <a:t>displayState</a:t>
            </a:r>
            <a:r>
              <a:rPr sz="950" b="0">
                <a:solidFill>
                  <a:srgbClr val="FFFFFF"/>
                </a:solidFill>
              </a:rPr>
              <a:t>();</a:t>
            </a:r>
            <a:endParaRPr/>
          </a:p>
        </p:txBody>
      </p:sp>
      <p:sp>
        <p:nvSpPr>
          <p:cNvPr id="1534338475" name="TextBox 71"/>
          <p:cNvSpPr txBox="1"/>
          <p:nvPr/>
        </p:nvSpPr>
        <p:spPr bwMode="auto">
          <a:xfrm>
            <a:off x="6619708" y="3619498"/>
            <a:ext cx="4381390" cy="22860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lnSpc>
                <a:spcPts val="1560"/>
              </a:lnSpc>
              <a:spcBef>
                <a:spcPts val="0"/>
              </a:spcBef>
              <a:spcAft>
                <a:spcPts val="325"/>
              </a:spcAft>
              <a:defRPr/>
            </a:pPr>
            <a:r>
              <a:rPr sz="950" b="0">
                <a:solidFill>
                  <a:srgbClr val="FFFFFF"/>
                </a:solidFill>
              </a:rPr>
              <a:t>  </a:t>
            </a:r>
            <a:r>
              <a:rPr sz="950" b="0">
                <a:solidFill>
                  <a:srgbClr val="FF79C6"/>
                </a:solidFill>
              </a:rPr>
              <a:t>public void</a:t>
            </a:r>
            <a:r>
              <a:rPr sz="950" b="0">
                <a:solidFill>
                  <a:srgbClr val="FFFFFF"/>
                </a:solidFill>
              </a:rPr>
              <a:t> </a:t>
            </a:r>
            <a:r>
              <a:rPr sz="950" b="0">
                <a:solidFill>
                  <a:srgbClr val="50FA7B"/>
                </a:solidFill>
              </a:rPr>
              <a:t>runSimulation</a:t>
            </a:r>
            <a:r>
              <a:rPr sz="950" b="0">
                <a:solidFill>
                  <a:srgbClr val="FFFFFF"/>
                </a:solidFill>
              </a:rPr>
              <a:t>(</a:t>
            </a:r>
            <a:r>
              <a:rPr sz="950" b="0">
                <a:solidFill>
                  <a:srgbClr val="8BE9FD"/>
                </a:solidFill>
              </a:rPr>
              <a:t>int</a:t>
            </a:r>
            <a:r>
              <a:rPr sz="950" b="0">
                <a:solidFill>
                  <a:srgbClr val="FFFFFF"/>
                </a:solidFill>
              </a:rPr>
              <a:t> testCaseIndex) {</a:t>
            </a:r>
            <a:endParaRPr/>
          </a:p>
        </p:txBody>
      </p:sp>
      <p:sp>
        <p:nvSpPr>
          <p:cNvPr id="1100175658" name="TextBox 72"/>
          <p:cNvSpPr txBox="1"/>
          <p:nvPr/>
        </p:nvSpPr>
        <p:spPr bwMode="auto">
          <a:xfrm>
            <a:off x="6619708" y="3895724"/>
            <a:ext cx="4381390" cy="22860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lnSpc>
                <a:spcPts val="1560"/>
              </a:lnSpc>
              <a:spcBef>
                <a:spcPts val="0"/>
              </a:spcBef>
              <a:spcAft>
                <a:spcPts val="325"/>
              </a:spcAft>
              <a:defRPr/>
            </a:pPr>
            <a:r>
              <a:rPr sz="950" b="0">
                <a:solidFill>
                  <a:srgbClr val="FFFFFF"/>
                </a:solidFill>
              </a:rPr>
              <a:t>    </a:t>
            </a:r>
            <a:r>
              <a:rPr sz="950" b="0">
                <a:solidFill>
                  <a:srgbClr val="50FA7B"/>
                </a:solidFill>
              </a:rPr>
              <a:t>initialize</a:t>
            </a:r>
            <a:r>
              <a:rPr sz="950" b="0">
                <a:solidFill>
                  <a:srgbClr val="FFFFFF"/>
                </a:solidFill>
              </a:rPr>
              <a:t>();</a:t>
            </a:r>
            <a:endParaRPr/>
          </a:p>
        </p:txBody>
      </p:sp>
      <p:sp>
        <p:nvSpPr>
          <p:cNvPr id="654757221" name="TextBox 73"/>
          <p:cNvSpPr txBox="1"/>
          <p:nvPr/>
        </p:nvSpPr>
        <p:spPr bwMode="auto">
          <a:xfrm>
            <a:off x="6619708" y="4171950"/>
            <a:ext cx="4381390" cy="22860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lnSpc>
                <a:spcPts val="1560"/>
              </a:lnSpc>
              <a:spcBef>
                <a:spcPts val="0"/>
              </a:spcBef>
              <a:spcAft>
                <a:spcPts val="325"/>
              </a:spcAft>
              <a:defRPr/>
            </a:pPr>
            <a:r>
              <a:rPr sz="950" b="0">
                <a:solidFill>
                  <a:srgbClr val="FFFFFF"/>
                </a:solidFill>
              </a:rPr>
              <a:t>    </a:t>
            </a:r>
            <a:r>
              <a:rPr sz="950" b="0">
                <a:solidFill>
                  <a:srgbClr val="50FA7B"/>
                </a:solidFill>
              </a:rPr>
              <a:t>loadTestCase</a:t>
            </a:r>
            <a:r>
              <a:rPr sz="950" b="0">
                <a:solidFill>
                  <a:srgbClr val="FFFFFF"/>
                </a:solidFill>
              </a:rPr>
              <a:t>(testCaseIndex);</a:t>
            </a:r>
            <a:endParaRPr/>
          </a:p>
        </p:txBody>
      </p:sp>
      <p:sp>
        <p:nvSpPr>
          <p:cNvPr id="625236865" name="TextBox 74"/>
          <p:cNvSpPr txBox="1"/>
          <p:nvPr/>
        </p:nvSpPr>
        <p:spPr bwMode="auto">
          <a:xfrm>
            <a:off x="6619708" y="4448173"/>
            <a:ext cx="4381390" cy="22860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lnSpc>
                <a:spcPts val="1560"/>
              </a:lnSpc>
              <a:spcBef>
                <a:spcPts val="0"/>
              </a:spcBef>
              <a:spcAft>
                <a:spcPts val="325"/>
              </a:spcAft>
              <a:defRPr/>
            </a:pPr>
            <a:r>
              <a:rPr sz="950" b="0">
                <a:solidFill>
                  <a:srgbClr val="FFFFFF"/>
                </a:solidFill>
              </a:rPr>
              <a:t>    isRunning = </a:t>
            </a:r>
            <a:r>
              <a:rPr sz="950" b="0">
                <a:solidFill>
                  <a:srgbClr val="FF79C6"/>
                </a:solidFill>
              </a:rPr>
              <a:t>true</a:t>
            </a:r>
            <a:r>
              <a:rPr sz="950" b="0">
                <a:solidFill>
                  <a:srgbClr val="FFFFFF"/>
                </a:solidFill>
              </a:rPr>
              <a:t>;</a:t>
            </a:r>
            <a:endParaRPr/>
          </a:p>
        </p:txBody>
      </p:sp>
      <p:sp>
        <p:nvSpPr>
          <p:cNvPr id="487999745" name="TextBox 75"/>
          <p:cNvSpPr txBox="1"/>
          <p:nvPr/>
        </p:nvSpPr>
        <p:spPr bwMode="auto">
          <a:xfrm>
            <a:off x="6619708" y="4724399"/>
            <a:ext cx="4381390" cy="457200"/>
          </a:xfrm>
          <a:prstGeom prst="rect">
            <a:avLst/>
          </a:prstGeom>
          <a:noFill/>
        </p:spPr>
        <p:txBody>
          <a:bodyPr wrap="square" lIns="73152" tIns="54864" rIns="73152" bIns="54864" anchor="ctr">
            <a:spAutoFit/>
          </a:bodyPr>
          <a:lstStyle/>
          <a:p>
            <a:pPr algn="l">
              <a:lnSpc>
                <a:spcPts val="1560"/>
              </a:lnSpc>
              <a:spcBef>
                <a:spcPts val="0"/>
              </a:spcBef>
              <a:spcAft>
                <a:spcPts val="325"/>
              </a:spcAft>
              <a:defRPr/>
            </a:pPr>
            <a:r>
              <a:rPr sz="950" b="0">
                <a:solidFill>
                  <a:srgbClr val="FFFFFF"/>
                </a:solidFill>
              </a:rPr>
              <a:t>    </a:t>
            </a:r>
            <a:r>
              <a:rPr sz="950" b="0">
                <a:solidFill>
                  <a:srgbClr val="FF79C6"/>
                </a:solidFill>
              </a:rPr>
              <a:t>while</a:t>
            </a:r>
            <a:r>
              <a:rPr sz="950" b="0">
                <a:solidFill>
                  <a:srgbClr val="FFFFFF"/>
                </a:solidFill>
              </a:rPr>
              <a:t> (isRunning &amp;&amp; currentStep &lt; steps.length) {</a:t>
            </a:r>
            <a:endParaRPr/>
          </a:p>
        </p:txBody>
      </p:sp>
      <p:sp>
        <p:nvSpPr>
          <p:cNvPr id="999878112" name="TextBox 76"/>
          <p:cNvSpPr txBox="1"/>
          <p:nvPr/>
        </p:nvSpPr>
        <p:spPr bwMode="auto">
          <a:xfrm>
            <a:off x="6619708" y="5229225"/>
            <a:ext cx="4381390" cy="22860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lnSpc>
                <a:spcPts val="1560"/>
              </a:lnSpc>
              <a:spcBef>
                <a:spcPts val="0"/>
              </a:spcBef>
              <a:spcAft>
                <a:spcPts val="325"/>
              </a:spcAft>
              <a:defRPr/>
            </a:pPr>
            <a:r>
              <a:rPr sz="950" b="0">
                <a:solidFill>
                  <a:srgbClr val="FFFFFF"/>
                </a:solidFill>
              </a:rPr>
              <a:t>      </a:t>
            </a:r>
            <a:r>
              <a:rPr sz="950" b="0">
                <a:solidFill>
                  <a:srgbClr val="50FA7B"/>
                </a:solidFill>
              </a:rPr>
              <a:t>displayState</a:t>
            </a:r>
            <a:r>
              <a:rPr sz="950" b="0">
                <a:solidFill>
                  <a:srgbClr val="FFFFFF"/>
                </a:solidFill>
              </a:rPr>
              <a:t>();</a:t>
            </a:r>
            <a:endParaRPr/>
          </a:p>
        </p:txBody>
      </p:sp>
      <p:sp>
        <p:nvSpPr>
          <p:cNvPr id="803994894" name="TextBox 77"/>
          <p:cNvSpPr txBox="1"/>
          <p:nvPr/>
        </p:nvSpPr>
        <p:spPr bwMode="auto">
          <a:xfrm>
            <a:off x="6619708" y="5505448"/>
            <a:ext cx="4381390" cy="22860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lnSpc>
                <a:spcPts val="1560"/>
              </a:lnSpc>
              <a:spcBef>
                <a:spcPts val="0"/>
              </a:spcBef>
              <a:spcAft>
                <a:spcPts val="325"/>
              </a:spcAft>
              <a:defRPr/>
            </a:pPr>
            <a:r>
              <a:rPr sz="950" b="0">
                <a:solidFill>
                  <a:srgbClr val="FFFFFF"/>
                </a:solidFill>
              </a:rPr>
              <a:t>      </a:t>
            </a:r>
            <a:r>
              <a:rPr sz="950" b="0">
                <a:solidFill>
                  <a:srgbClr val="50FA7B"/>
                </a:solidFill>
              </a:rPr>
              <a:t>executeStep</a:t>
            </a:r>
            <a:r>
              <a:rPr sz="950" b="0">
                <a:solidFill>
                  <a:srgbClr val="FFFFFF"/>
                </a:solidFill>
              </a:rPr>
              <a:t>();</a:t>
            </a:r>
            <a:endParaRPr/>
          </a:p>
        </p:txBody>
      </p:sp>
      <p:sp>
        <p:nvSpPr>
          <p:cNvPr id="1379134611" name="TextBox 78"/>
          <p:cNvSpPr txBox="1"/>
          <p:nvPr/>
        </p:nvSpPr>
        <p:spPr bwMode="auto">
          <a:xfrm>
            <a:off x="6619708" y="5781674"/>
            <a:ext cx="4381390" cy="22860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lnSpc>
                <a:spcPts val="1560"/>
              </a:lnSpc>
              <a:spcBef>
                <a:spcPts val="0"/>
              </a:spcBef>
              <a:spcAft>
                <a:spcPts val="325"/>
              </a:spcAft>
              <a:defRPr/>
            </a:pPr>
            <a:r>
              <a:rPr sz="950" b="0">
                <a:solidFill>
                  <a:srgbClr val="FFFFFF"/>
                </a:solidFill>
              </a:rPr>
              <a:t>currentStep++;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0">
              <a:srgbClr val="0A192F"/>
            </a:gs>
            <a:gs pos="100000">
              <a:srgbClr val="172A45"/>
            </a:gs>
          </a:gsLst>
          <a:lin ang="8100000" scaled="0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5397345" name="TextBox 1"/>
          <p:cNvSpPr txBox="1"/>
          <p:nvPr/>
        </p:nvSpPr>
        <p:spPr bwMode="auto">
          <a:xfrm>
            <a:off x="799024" y="116415"/>
            <a:ext cx="10858228" cy="47624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  <a:defRPr/>
            </a:pPr>
            <a:r>
              <a:rPr sz="2400" b="1">
                <a:solidFill>
                  <a:srgbClr val="FFFFFF"/>
                </a:solidFill>
              </a:rPr>
              <a:t>Instrucciones para Ejecutar las Simulaciones</a:t>
            </a:r>
            <a:endParaRPr/>
          </a:p>
        </p:txBody>
      </p:sp>
      <p:sp>
        <p:nvSpPr>
          <p:cNvPr id="534003489" name="Rectangle 2"/>
          <p:cNvSpPr/>
          <p:nvPr/>
        </p:nvSpPr>
        <p:spPr bwMode="auto">
          <a:xfrm>
            <a:off x="666732" y="687915"/>
            <a:ext cx="761980" cy="28575"/>
          </a:xfrm>
          <a:prstGeom prst="rect">
            <a:avLst/>
          </a:prstGeom>
          <a:solidFill>
            <a:srgbClr val="64FFD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992424761" name="Rounded Rectangle 3"/>
          <p:cNvSpPr/>
          <p:nvPr/>
        </p:nvSpPr>
        <p:spPr bwMode="auto">
          <a:xfrm flipH="0" flipV="0">
            <a:off x="666732" y="928158"/>
            <a:ext cx="5181469" cy="5791199"/>
          </a:xfrm>
          <a:prstGeom prst="roundRect">
            <a:avLst>
              <a:gd name="adj" fmla="val 4411"/>
            </a:avLst>
          </a:prstGeom>
          <a:solidFill>
            <a:srgbClr val="FFFFFF">
              <a:alpha val="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1299582388" name="TextBox 4"/>
          <p:cNvSpPr txBox="1"/>
          <p:nvPr/>
        </p:nvSpPr>
        <p:spPr bwMode="auto">
          <a:xfrm>
            <a:off x="1037143" y="1166282"/>
            <a:ext cx="4705232" cy="2952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1300"/>
              </a:spcAft>
              <a:defRPr/>
            </a:pPr>
            <a:r>
              <a:rPr sz="1450" b="1">
                <a:solidFill>
                  <a:srgbClr val="64FFDA"/>
                </a:solidFill>
              </a:rPr>
              <a:t> </a:t>
            </a:r>
            <a:r>
              <a:rPr sz="1100"/>
              <a:t>  </a:t>
            </a:r>
            <a:r>
              <a:rPr sz="1450" b="1">
                <a:solidFill>
                  <a:srgbClr val="64FFDA"/>
                </a:solidFill>
              </a:rPr>
              <a:t> Pasos de Ejecución </a:t>
            </a:r>
            <a:endParaRPr/>
          </a:p>
        </p:txBody>
      </p:sp>
      <p:pic>
        <p:nvPicPr>
          <p:cNvPr id="1338493233" name="Picture 5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/>
        </p:blipFill>
        <p:spPr bwMode="auto">
          <a:xfrm>
            <a:off x="904851" y="1221528"/>
            <a:ext cx="228594" cy="194309"/>
          </a:xfrm>
          <a:prstGeom prst="rect">
            <a:avLst/>
          </a:prstGeom>
        </p:spPr>
      </p:pic>
      <p:sp>
        <p:nvSpPr>
          <p:cNvPr id="2123041848" name="Rounded Rectangle 6"/>
          <p:cNvSpPr/>
          <p:nvPr/>
        </p:nvSpPr>
        <p:spPr bwMode="auto">
          <a:xfrm>
            <a:off x="904851" y="1652058"/>
            <a:ext cx="285742" cy="285750"/>
          </a:xfrm>
          <a:prstGeom prst="roundRect">
            <a:avLst>
              <a:gd name="adj" fmla="val 50000"/>
            </a:avLst>
          </a:prstGeom>
          <a:solidFill>
            <a:srgbClr val="64FFD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835046183" name="TextBox 7"/>
          <p:cNvSpPr txBox="1"/>
          <p:nvPr/>
        </p:nvSpPr>
        <p:spPr bwMode="auto">
          <a:xfrm>
            <a:off x="904851" y="1652058"/>
            <a:ext cx="285742" cy="28575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950" b="1">
                <a:solidFill>
                  <a:srgbClr val="0A192F"/>
                </a:solidFill>
              </a:rPr>
              <a:t>1</a:t>
            </a:r>
            <a:endParaRPr/>
          </a:p>
        </p:txBody>
      </p:sp>
      <p:sp>
        <p:nvSpPr>
          <p:cNvPr id="1770203169" name="TextBox 8"/>
          <p:cNvSpPr txBox="1"/>
          <p:nvPr/>
        </p:nvSpPr>
        <p:spPr bwMode="auto">
          <a:xfrm>
            <a:off x="1333465" y="1652058"/>
            <a:ext cx="4276618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  <a:defRPr/>
            </a:pPr>
            <a:r>
              <a:rPr sz="1200" b="1">
                <a:solidFill>
                  <a:srgbClr val="FFFFFF"/>
                </a:solidFill>
              </a:rPr>
              <a:t>Compilar el código</a:t>
            </a:r>
            <a:endParaRPr/>
          </a:p>
        </p:txBody>
      </p:sp>
      <p:sp>
        <p:nvSpPr>
          <p:cNvPr id="370110878" name="TextBox 9"/>
          <p:cNvSpPr txBox="1"/>
          <p:nvPr/>
        </p:nvSpPr>
        <p:spPr bwMode="auto">
          <a:xfrm>
            <a:off x="1333465" y="1937808"/>
            <a:ext cx="4276618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100" b="0">
                <a:solidFill>
                  <a:srgbClr val="A8B2D1"/>
                </a:solidFill>
              </a:rPr>
              <a:t>Usa el compilador de Java para generar el bytecode</a:t>
            </a:r>
            <a:endParaRPr/>
          </a:p>
        </p:txBody>
      </p:sp>
      <p:sp>
        <p:nvSpPr>
          <p:cNvPr id="87500848" name="Rounded Rectangle 10"/>
          <p:cNvSpPr/>
          <p:nvPr/>
        </p:nvSpPr>
        <p:spPr bwMode="auto">
          <a:xfrm>
            <a:off x="1333465" y="2252133"/>
            <a:ext cx="4276618" cy="400050"/>
          </a:xfrm>
          <a:prstGeom prst="roundRect">
            <a:avLst>
              <a:gd name="adj" fmla="val 38095"/>
            </a:avLst>
          </a:prstGeom>
          <a:solidFill>
            <a:srgbClr val="1A1A2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654360974" name="TextBox 11"/>
          <p:cNvSpPr txBox="1"/>
          <p:nvPr/>
        </p:nvSpPr>
        <p:spPr bwMode="auto">
          <a:xfrm>
            <a:off x="1333465" y="2252133"/>
            <a:ext cx="4276618" cy="40005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520"/>
              </a:spcBef>
              <a:spcAft>
                <a:spcPts val="0"/>
              </a:spcAft>
              <a:defRPr/>
            </a:pPr>
            <a:r>
              <a:rPr sz="950" b="0">
                <a:solidFill>
                  <a:srgbClr val="F8F8F2"/>
                </a:solidFill>
              </a:rPr>
              <a:t>javac ComputerSimulation.java</a:t>
            </a:r>
            <a:endParaRPr/>
          </a:p>
        </p:txBody>
      </p:sp>
      <p:sp>
        <p:nvSpPr>
          <p:cNvPr id="2146184838" name="Rounded Rectangle 12"/>
          <p:cNvSpPr/>
          <p:nvPr/>
        </p:nvSpPr>
        <p:spPr bwMode="auto">
          <a:xfrm>
            <a:off x="904851" y="2795058"/>
            <a:ext cx="285742" cy="285750"/>
          </a:xfrm>
          <a:prstGeom prst="roundRect">
            <a:avLst>
              <a:gd name="adj" fmla="val 50000"/>
            </a:avLst>
          </a:prstGeom>
          <a:solidFill>
            <a:srgbClr val="64FFD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1921468562" name="TextBox 13"/>
          <p:cNvSpPr txBox="1"/>
          <p:nvPr/>
        </p:nvSpPr>
        <p:spPr bwMode="auto">
          <a:xfrm>
            <a:off x="904851" y="2795058"/>
            <a:ext cx="285742" cy="28575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950" b="1">
                <a:solidFill>
                  <a:srgbClr val="0A192F"/>
                </a:solidFill>
              </a:rPr>
              <a:t>2</a:t>
            </a:r>
            <a:endParaRPr/>
          </a:p>
        </p:txBody>
      </p:sp>
      <p:sp>
        <p:nvSpPr>
          <p:cNvPr id="1909691848" name="TextBox 14"/>
          <p:cNvSpPr txBox="1"/>
          <p:nvPr/>
        </p:nvSpPr>
        <p:spPr bwMode="auto">
          <a:xfrm>
            <a:off x="1333465" y="2795058"/>
            <a:ext cx="4276618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  <a:defRPr/>
            </a:pPr>
            <a:r>
              <a:rPr sz="1200" b="1">
                <a:solidFill>
                  <a:srgbClr val="FFFFFF"/>
                </a:solidFill>
              </a:rPr>
              <a:t>Ejecutar la simulación</a:t>
            </a:r>
            <a:endParaRPr/>
          </a:p>
        </p:txBody>
      </p:sp>
      <p:sp>
        <p:nvSpPr>
          <p:cNvPr id="2133301241" name="TextBox 15"/>
          <p:cNvSpPr txBox="1"/>
          <p:nvPr/>
        </p:nvSpPr>
        <p:spPr bwMode="auto">
          <a:xfrm>
            <a:off x="1333465" y="3080808"/>
            <a:ext cx="4276618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100" b="0">
                <a:solidFill>
                  <a:srgbClr val="A8B2D1"/>
                </a:solidFill>
              </a:rPr>
              <a:t>Inicia el programa principal</a:t>
            </a:r>
            <a:endParaRPr/>
          </a:p>
        </p:txBody>
      </p:sp>
      <p:sp>
        <p:nvSpPr>
          <p:cNvPr id="840816985" name="Rounded Rectangle 16"/>
          <p:cNvSpPr/>
          <p:nvPr/>
        </p:nvSpPr>
        <p:spPr bwMode="auto">
          <a:xfrm>
            <a:off x="1333465" y="3395132"/>
            <a:ext cx="4276618" cy="400050"/>
          </a:xfrm>
          <a:prstGeom prst="roundRect">
            <a:avLst>
              <a:gd name="adj" fmla="val 38095"/>
            </a:avLst>
          </a:prstGeom>
          <a:solidFill>
            <a:srgbClr val="1A1A2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1033409338" name="TextBox 17"/>
          <p:cNvSpPr txBox="1"/>
          <p:nvPr/>
        </p:nvSpPr>
        <p:spPr bwMode="auto">
          <a:xfrm>
            <a:off x="1333465" y="3395132"/>
            <a:ext cx="4276618" cy="40005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520"/>
              </a:spcBef>
              <a:spcAft>
                <a:spcPts val="0"/>
              </a:spcAft>
              <a:defRPr/>
            </a:pPr>
            <a:r>
              <a:rPr sz="950" b="0">
                <a:solidFill>
                  <a:srgbClr val="F8F8F2"/>
                </a:solidFill>
              </a:rPr>
              <a:t>java ComputerSimulation</a:t>
            </a:r>
            <a:endParaRPr/>
          </a:p>
        </p:txBody>
      </p:sp>
      <p:sp>
        <p:nvSpPr>
          <p:cNvPr id="356365074" name="Rounded Rectangle 18"/>
          <p:cNvSpPr/>
          <p:nvPr/>
        </p:nvSpPr>
        <p:spPr bwMode="auto">
          <a:xfrm>
            <a:off x="904851" y="3938057"/>
            <a:ext cx="285742" cy="285750"/>
          </a:xfrm>
          <a:prstGeom prst="roundRect">
            <a:avLst>
              <a:gd name="adj" fmla="val 50000"/>
            </a:avLst>
          </a:prstGeom>
          <a:solidFill>
            <a:srgbClr val="64FFD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573536066" name="TextBox 19"/>
          <p:cNvSpPr txBox="1"/>
          <p:nvPr/>
        </p:nvSpPr>
        <p:spPr bwMode="auto">
          <a:xfrm>
            <a:off x="904851" y="3938057"/>
            <a:ext cx="285742" cy="28575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950" b="1">
                <a:solidFill>
                  <a:srgbClr val="0A192F"/>
                </a:solidFill>
              </a:rPr>
              <a:t>3</a:t>
            </a:r>
            <a:endParaRPr/>
          </a:p>
        </p:txBody>
      </p:sp>
      <p:sp>
        <p:nvSpPr>
          <p:cNvPr id="1848697432" name="TextBox 20"/>
          <p:cNvSpPr txBox="1"/>
          <p:nvPr/>
        </p:nvSpPr>
        <p:spPr bwMode="auto">
          <a:xfrm>
            <a:off x="1333465" y="3938057"/>
            <a:ext cx="4276618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  <a:defRPr/>
            </a:pPr>
            <a:r>
              <a:rPr sz="1200" b="1">
                <a:solidFill>
                  <a:srgbClr val="FFFFFF"/>
                </a:solidFill>
              </a:rPr>
              <a:t>Seleccionar arquitectura</a:t>
            </a:r>
            <a:endParaRPr/>
          </a:p>
        </p:txBody>
      </p:sp>
      <p:sp>
        <p:nvSpPr>
          <p:cNvPr id="1369037662" name="TextBox 21"/>
          <p:cNvSpPr txBox="1"/>
          <p:nvPr/>
        </p:nvSpPr>
        <p:spPr bwMode="auto">
          <a:xfrm>
            <a:off x="1333465" y="4223807"/>
            <a:ext cx="4276618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100" b="0">
                <a:solidFill>
                  <a:srgbClr val="A8B2D1"/>
                </a:solidFill>
              </a:rPr>
              <a:t>Elige entre Máquina Hipotética (1) o Computador IAS (2)</a:t>
            </a:r>
            <a:endParaRPr/>
          </a:p>
        </p:txBody>
      </p:sp>
      <p:sp>
        <p:nvSpPr>
          <p:cNvPr id="1370011427" name="Rounded Rectangle 22"/>
          <p:cNvSpPr/>
          <p:nvPr/>
        </p:nvSpPr>
        <p:spPr bwMode="auto">
          <a:xfrm>
            <a:off x="904851" y="4614333"/>
            <a:ext cx="285742" cy="285750"/>
          </a:xfrm>
          <a:prstGeom prst="roundRect">
            <a:avLst>
              <a:gd name="adj" fmla="val 50000"/>
            </a:avLst>
          </a:prstGeom>
          <a:solidFill>
            <a:srgbClr val="64FFD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1555716737" name="TextBox 23"/>
          <p:cNvSpPr txBox="1"/>
          <p:nvPr/>
        </p:nvSpPr>
        <p:spPr bwMode="auto">
          <a:xfrm>
            <a:off x="904851" y="4614333"/>
            <a:ext cx="285742" cy="28575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950" b="1">
                <a:solidFill>
                  <a:srgbClr val="0A192F"/>
                </a:solidFill>
              </a:rPr>
              <a:t>4</a:t>
            </a:r>
            <a:endParaRPr/>
          </a:p>
        </p:txBody>
      </p:sp>
      <p:sp>
        <p:nvSpPr>
          <p:cNvPr id="63492376" name="TextBox 24"/>
          <p:cNvSpPr txBox="1"/>
          <p:nvPr/>
        </p:nvSpPr>
        <p:spPr bwMode="auto">
          <a:xfrm>
            <a:off x="1333465" y="4614333"/>
            <a:ext cx="4276618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  <a:defRPr/>
            </a:pPr>
            <a:r>
              <a:rPr sz="1200" b="1">
                <a:solidFill>
                  <a:srgbClr val="FFFFFF"/>
                </a:solidFill>
              </a:rPr>
              <a:t>Elegir caso de prueba</a:t>
            </a:r>
            <a:endParaRPr/>
          </a:p>
        </p:txBody>
      </p:sp>
      <p:sp>
        <p:nvSpPr>
          <p:cNvPr id="920869427" name="TextBox 25"/>
          <p:cNvSpPr txBox="1"/>
          <p:nvPr/>
        </p:nvSpPr>
        <p:spPr bwMode="auto">
          <a:xfrm>
            <a:off x="1333465" y="4900083"/>
            <a:ext cx="4276618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100" b="0">
                <a:solidFill>
                  <a:srgbClr val="A8B2D1"/>
                </a:solidFill>
              </a:rPr>
              <a:t>Selecciona uno de los casos disponibles</a:t>
            </a:r>
            <a:endParaRPr/>
          </a:p>
        </p:txBody>
      </p:sp>
      <p:sp>
        <p:nvSpPr>
          <p:cNvPr id="2038836392" name="Rounded Rectangle 26"/>
          <p:cNvSpPr/>
          <p:nvPr/>
        </p:nvSpPr>
        <p:spPr bwMode="auto">
          <a:xfrm>
            <a:off x="904851" y="5281082"/>
            <a:ext cx="285742" cy="285750"/>
          </a:xfrm>
          <a:prstGeom prst="roundRect">
            <a:avLst>
              <a:gd name="adj" fmla="val 50000"/>
            </a:avLst>
          </a:prstGeom>
          <a:solidFill>
            <a:srgbClr val="64FFD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762699615" name="TextBox 27"/>
          <p:cNvSpPr txBox="1"/>
          <p:nvPr/>
        </p:nvSpPr>
        <p:spPr bwMode="auto">
          <a:xfrm>
            <a:off x="904851" y="5281082"/>
            <a:ext cx="285742" cy="28575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950" b="1">
                <a:solidFill>
                  <a:srgbClr val="0A192F"/>
                </a:solidFill>
              </a:rPr>
              <a:t>5</a:t>
            </a:r>
            <a:endParaRPr/>
          </a:p>
        </p:txBody>
      </p:sp>
      <p:sp>
        <p:nvSpPr>
          <p:cNvPr id="1805538882" name="TextBox 28"/>
          <p:cNvSpPr txBox="1"/>
          <p:nvPr/>
        </p:nvSpPr>
        <p:spPr bwMode="auto">
          <a:xfrm>
            <a:off x="1333465" y="5281082"/>
            <a:ext cx="4276618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  <a:defRPr/>
            </a:pPr>
            <a:r>
              <a:rPr sz="1200" b="1">
                <a:solidFill>
                  <a:srgbClr val="FFFFFF"/>
                </a:solidFill>
              </a:rPr>
              <a:t>Navegar por la simulación</a:t>
            </a:r>
            <a:endParaRPr/>
          </a:p>
        </p:txBody>
      </p:sp>
      <p:sp>
        <p:nvSpPr>
          <p:cNvPr id="1775109312" name="TextBox 29"/>
          <p:cNvSpPr txBox="1"/>
          <p:nvPr/>
        </p:nvSpPr>
        <p:spPr bwMode="auto">
          <a:xfrm>
            <a:off x="1333465" y="5566832"/>
            <a:ext cx="4276618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100" b="0">
                <a:solidFill>
                  <a:srgbClr val="A8B2D1"/>
                </a:solidFill>
              </a:rPr>
              <a:t>Presiona ENTER para avanzar o 'q' para salir</a:t>
            </a:r>
            <a:endParaRPr/>
          </a:p>
        </p:txBody>
      </p:sp>
      <p:sp>
        <p:nvSpPr>
          <p:cNvPr id="197443333" name="Rounded Rectangle 30"/>
          <p:cNvSpPr/>
          <p:nvPr/>
        </p:nvSpPr>
        <p:spPr bwMode="auto">
          <a:xfrm>
            <a:off x="904851" y="5947833"/>
            <a:ext cx="4705232" cy="657225"/>
          </a:xfrm>
          <a:prstGeom prst="roundRect">
            <a:avLst>
              <a:gd name="adj" fmla="val 23188"/>
            </a:avLst>
          </a:prstGeom>
          <a:solidFill>
            <a:srgbClr val="64FFDA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pic>
        <p:nvPicPr>
          <p:cNvPr id="942815634" name="Picture 31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/>
        </p:blipFill>
        <p:spPr bwMode="auto">
          <a:xfrm>
            <a:off x="1019148" y="6098327"/>
            <a:ext cx="228594" cy="194309"/>
          </a:xfrm>
          <a:prstGeom prst="rect">
            <a:avLst/>
          </a:prstGeom>
        </p:spPr>
      </p:pic>
      <p:sp>
        <p:nvSpPr>
          <p:cNvPr id="633202157" name="TextBox 32"/>
          <p:cNvSpPr txBox="1"/>
          <p:nvPr/>
        </p:nvSpPr>
        <p:spPr bwMode="auto">
          <a:xfrm>
            <a:off x="1342990" y="6062133"/>
            <a:ext cx="4152796" cy="428625"/>
          </a:xfrm>
          <a:prstGeom prst="rect">
            <a:avLst/>
          </a:prstGeom>
          <a:noFill/>
        </p:spPr>
        <p:txBody>
          <a:bodyPr wrap="square" lIns="73152" tIns="54864" rIns="73152" bIns="54864" anchor="ctr">
            <a:spAutoFit/>
          </a:bodyPr>
          <a:lstStyle/>
          <a:p>
            <a:pPr algn="l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950" b="0">
                <a:solidFill>
                  <a:srgbClr val="A8B2D1"/>
                </a:solidFill>
              </a:rPr>
              <a:t>La simulación muestra el estado de los registros, memoria y unidades de control en cada paso del ciclo de instrucción.</a:t>
            </a:r>
            <a:endParaRPr/>
          </a:p>
        </p:txBody>
      </p:sp>
      <p:sp>
        <p:nvSpPr>
          <p:cNvPr id="110387905" name="Rounded Rectangle 33"/>
          <p:cNvSpPr/>
          <p:nvPr/>
        </p:nvSpPr>
        <p:spPr bwMode="auto">
          <a:xfrm flipH="0" flipV="0">
            <a:off x="6133945" y="1589616"/>
            <a:ext cx="5391014" cy="4355570"/>
          </a:xfrm>
          <a:prstGeom prst="roundRect">
            <a:avLst>
              <a:gd name="adj" fmla="val 4240"/>
            </a:avLst>
          </a:prstGeom>
          <a:solidFill>
            <a:srgbClr val="FFFFFF">
              <a:alpha val="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621835990" name="TextBox 34"/>
          <p:cNvSpPr txBox="1"/>
          <p:nvPr/>
        </p:nvSpPr>
        <p:spPr bwMode="auto">
          <a:xfrm>
            <a:off x="6504356" y="1827740"/>
            <a:ext cx="4914777" cy="2952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1300"/>
              </a:spcAft>
              <a:defRPr/>
            </a:pPr>
            <a:r>
              <a:rPr sz="1450" b="1">
                <a:solidFill>
                  <a:srgbClr val="64FFDA"/>
                </a:solidFill>
              </a:rPr>
              <a:t> </a:t>
            </a:r>
            <a:r>
              <a:rPr sz="1100"/>
              <a:t>  </a:t>
            </a:r>
            <a:r>
              <a:rPr sz="1450" b="1">
                <a:solidFill>
                  <a:srgbClr val="64FFDA"/>
                </a:solidFill>
              </a:rPr>
              <a:t> Ejemplo de Ejecución </a:t>
            </a:r>
            <a:endParaRPr/>
          </a:p>
        </p:txBody>
      </p:sp>
      <p:pic>
        <p:nvPicPr>
          <p:cNvPr id="452155480" name="Picture 35" descr="image.png"/>
          <p:cNvPicPr>
            <a:picLocks noChangeAspect="1"/>
          </p:cNvPicPr>
          <p:nvPr/>
        </p:nvPicPr>
        <p:blipFill>
          <a:blip r:embed="rId5">
            <a:alphaModFix amt="100000"/>
          </a:blip>
          <a:stretch/>
        </p:blipFill>
        <p:spPr bwMode="auto">
          <a:xfrm>
            <a:off x="6372064" y="1897273"/>
            <a:ext cx="228594" cy="165734"/>
          </a:xfrm>
          <a:prstGeom prst="rect">
            <a:avLst/>
          </a:prstGeom>
        </p:spPr>
      </p:pic>
      <p:sp>
        <p:nvSpPr>
          <p:cNvPr id="965637697" name="Rounded Rectangle 36"/>
          <p:cNvSpPr/>
          <p:nvPr/>
        </p:nvSpPr>
        <p:spPr bwMode="auto">
          <a:xfrm>
            <a:off x="6372064" y="2313516"/>
            <a:ext cx="4914777" cy="3333749"/>
          </a:xfrm>
          <a:prstGeom prst="roundRect">
            <a:avLst>
              <a:gd name="adj" fmla="val 4571"/>
            </a:avLst>
          </a:prstGeom>
          <a:solidFill>
            <a:srgbClr val="1A1A2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1508095700" name="TextBox 37"/>
          <p:cNvSpPr txBox="1"/>
          <p:nvPr/>
        </p:nvSpPr>
        <p:spPr bwMode="auto">
          <a:xfrm>
            <a:off x="6514936" y="2456391"/>
            <a:ext cx="95247" cy="22860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lnSpc>
                <a:spcPts val="15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950" b="0">
                <a:solidFill>
                  <a:srgbClr val="50FA7B"/>
                </a:solidFill>
              </a:rPr>
              <a:t>$</a:t>
            </a:r>
            <a:endParaRPr/>
          </a:p>
        </p:txBody>
      </p:sp>
      <p:sp>
        <p:nvSpPr>
          <p:cNvPr id="237271002" name="TextBox 38"/>
          <p:cNvSpPr txBox="1"/>
          <p:nvPr/>
        </p:nvSpPr>
        <p:spPr bwMode="auto">
          <a:xfrm>
            <a:off x="6676857" y="2456391"/>
            <a:ext cx="2104972" cy="22860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lnSpc>
                <a:spcPts val="15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950" b="0">
                <a:solidFill>
                  <a:srgbClr val="F8F8F2"/>
                </a:solidFill>
              </a:rPr>
              <a:t>java ComputerSimulation</a:t>
            </a:r>
            <a:endParaRPr/>
          </a:p>
        </p:txBody>
      </p:sp>
      <p:sp>
        <p:nvSpPr>
          <p:cNvPr id="1789394664" name="TextBox 39"/>
          <p:cNvSpPr txBox="1"/>
          <p:nvPr/>
        </p:nvSpPr>
        <p:spPr bwMode="auto">
          <a:xfrm>
            <a:off x="6705432" y="2732616"/>
            <a:ext cx="4295667" cy="22860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lnSpc>
                <a:spcPts val="15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950" b="0">
                <a:solidFill>
                  <a:srgbClr val="A8B2D1"/>
                </a:solidFill>
              </a:rPr>
              <a:t>===============================================</a:t>
            </a:r>
            <a:endParaRPr/>
          </a:p>
        </p:txBody>
      </p:sp>
      <p:sp>
        <p:nvSpPr>
          <p:cNvPr id="786588828" name="TextBox 40"/>
          <p:cNvSpPr txBox="1"/>
          <p:nvPr/>
        </p:nvSpPr>
        <p:spPr bwMode="auto">
          <a:xfrm>
            <a:off x="6705432" y="3008840"/>
            <a:ext cx="3838479" cy="22860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lnSpc>
                <a:spcPts val="15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950" b="0">
                <a:solidFill>
                  <a:srgbClr val="A8B2D1"/>
                </a:solidFill>
              </a:rPr>
              <a:t>SIMULACIÓN DE ARQUITECTURA DE COMPUTADORAS</a:t>
            </a:r>
            <a:endParaRPr/>
          </a:p>
        </p:txBody>
      </p:sp>
      <p:sp>
        <p:nvSpPr>
          <p:cNvPr id="1124431720" name="TextBox 41"/>
          <p:cNvSpPr txBox="1"/>
          <p:nvPr/>
        </p:nvSpPr>
        <p:spPr bwMode="auto">
          <a:xfrm>
            <a:off x="6705432" y="3285066"/>
            <a:ext cx="4295667" cy="22860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lnSpc>
                <a:spcPts val="15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950" b="0">
                <a:solidFill>
                  <a:srgbClr val="A8B2D1"/>
                </a:solidFill>
              </a:rPr>
              <a:t>===============================================</a:t>
            </a:r>
            <a:endParaRPr/>
          </a:p>
        </p:txBody>
      </p:sp>
      <p:sp>
        <p:nvSpPr>
          <p:cNvPr id="1920164315" name="TextBox 42"/>
          <p:cNvSpPr txBox="1"/>
          <p:nvPr/>
        </p:nvSpPr>
        <p:spPr bwMode="auto">
          <a:xfrm>
            <a:off x="6705432" y="3561291"/>
            <a:ext cx="3019348" cy="22860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lnSpc>
                <a:spcPts val="15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950" b="0">
                <a:solidFill>
                  <a:srgbClr val="A8B2D1"/>
                </a:solidFill>
              </a:rPr>
              <a:t>Seleccione el tipo de simulación:</a:t>
            </a:r>
            <a:endParaRPr/>
          </a:p>
        </p:txBody>
      </p:sp>
      <p:sp>
        <p:nvSpPr>
          <p:cNvPr id="1568930616" name="TextBox 43"/>
          <p:cNvSpPr txBox="1"/>
          <p:nvPr/>
        </p:nvSpPr>
        <p:spPr bwMode="auto">
          <a:xfrm>
            <a:off x="6705432" y="3837515"/>
            <a:ext cx="1924001" cy="22860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lnSpc>
                <a:spcPts val="15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950" b="0">
                <a:solidFill>
                  <a:srgbClr val="A8B2D1"/>
                </a:solidFill>
              </a:rPr>
              <a:t>1. Máquina Hipotética</a:t>
            </a:r>
            <a:endParaRPr/>
          </a:p>
        </p:txBody>
      </p:sp>
      <p:sp>
        <p:nvSpPr>
          <p:cNvPr id="2051243926" name="TextBox 44"/>
          <p:cNvSpPr txBox="1"/>
          <p:nvPr/>
        </p:nvSpPr>
        <p:spPr bwMode="auto">
          <a:xfrm>
            <a:off x="6705432" y="4113740"/>
            <a:ext cx="1552536" cy="22860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lnSpc>
                <a:spcPts val="15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950" b="0">
                <a:solidFill>
                  <a:srgbClr val="A8B2D1"/>
                </a:solidFill>
              </a:rPr>
              <a:t>2. Computador IAS</a:t>
            </a:r>
            <a:endParaRPr/>
          </a:p>
        </p:txBody>
      </p:sp>
      <p:sp>
        <p:nvSpPr>
          <p:cNvPr id="971807127" name="TextBox 45"/>
          <p:cNvSpPr txBox="1"/>
          <p:nvPr/>
        </p:nvSpPr>
        <p:spPr bwMode="auto">
          <a:xfrm>
            <a:off x="6514936" y="4389966"/>
            <a:ext cx="95247" cy="22860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lnSpc>
                <a:spcPts val="15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950" b="0">
                <a:solidFill>
                  <a:srgbClr val="50FA7B"/>
                </a:solidFill>
              </a:rPr>
              <a:t>&gt;</a:t>
            </a:r>
            <a:endParaRPr/>
          </a:p>
        </p:txBody>
      </p:sp>
      <p:sp>
        <p:nvSpPr>
          <p:cNvPr id="20594417" name="TextBox 46"/>
          <p:cNvSpPr txBox="1"/>
          <p:nvPr/>
        </p:nvSpPr>
        <p:spPr bwMode="auto">
          <a:xfrm>
            <a:off x="6676857" y="4389966"/>
            <a:ext cx="95247" cy="22860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lnSpc>
                <a:spcPts val="15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950" b="0">
                <a:solidFill>
                  <a:srgbClr val="F8F8F2"/>
                </a:solidFill>
              </a:rPr>
              <a:t>1</a:t>
            </a:r>
            <a:endParaRPr/>
          </a:p>
        </p:txBody>
      </p:sp>
      <p:sp>
        <p:nvSpPr>
          <p:cNvPr id="1022090399" name="TextBox 47"/>
          <p:cNvSpPr txBox="1"/>
          <p:nvPr/>
        </p:nvSpPr>
        <p:spPr bwMode="auto">
          <a:xfrm>
            <a:off x="6705432" y="4666191"/>
            <a:ext cx="2647882" cy="22860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lnSpc>
                <a:spcPts val="15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950" b="0">
                <a:solidFill>
                  <a:srgbClr val="A8B2D1"/>
                </a:solidFill>
              </a:rPr>
              <a:t>Seleccione un caso de prueba:</a:t>
            </a:r>
            <a:endParaRPr/>
          </a:p>
        </p:txBody>
      </p:sp>
      <p:sp>
        <p:nvSpPr>
          <p:cNvPr id="730393559" name="TextBox 48"/>
          <p:cNvSpPr txBox="1"/>
          <p:nvPr/>
        </p:nvSpPr>
        <p:spPr bwMode="auto">
          <a:xfrm>
            <a:off x="6705432" y="4942415"/>
            <a:ext cx="2104972" cy="22860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lnSpc>
                <a:spcPts val="15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950" b="0">
                <a:solidFill>
                  <a:srgbClr val="A8B2D1"/>
                </a:solidFill>
              </a:rPr>
              <a:t>1. Suma Básica (5 + 10)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0">
              <a:srgbClr val="0A192F"/>
            </a:gs>
            <a:gs pos="100000">
              <a:srgbClr val="172A45"/>
            </a:gs>
          </a:gsLst>
          <a:lin ang="8100000" scaled="0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6503865" name="TextBox 1"/>
          <p:cNvSpPr txBox="1"/>
          <p:nvPr/>
        </p:nvSpPr>
        <p:spPr bwMode="auto">
          <a:xfrm>
            <a:off x="666733" y="380999"/>
            <a:ext cx="10858228" cy="47624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  <a:defRPr/>
            </a:pPr>
            <a:r>
              <a:rPr sz="2400" b="1">
                <a:solidFill>
                  <a:srgbClr val="FFFFFF"/>
                </a:solidFill>
              </a:rPr>
              <a:t>Características Destacadas</a:t>
            </a:r>
            <a:endParaRPr/>
          </a:p>
        </p:txBody>
      </p:sp>
      <p:sp>
        <p:nvSpPr>
          <p:cNvPr id="255167077" name="Rectangle 2"/>
          <p:cNvSpPr/>
          <p:nvPr/>
        </p:nvSpPr>
        <p:spPr bwMode="auto">
          <a:xfrm>
            <a:off x="666733" y="952499"/>
            <a:ext cx="761980" cy="28575"/>
          </a:xfrm>
          <a:prstGeom prst="rect">
            <a:avLst/>
          </a:prstGeom>
          <a:solidFill>
            <a:srgbClr val="64FFD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1709006308" name="Rounded Rectangle 3"/>
          <p:cNvSpPr/>
          <p:nvPr/>
        </p:nvSpPr>
        <p:spPr bwMode="auto">
          <a:xfrm flipH="0" flipV="0">
            <a:off x="666732" y="1457325"/>
            <a:ext cx="3495586" cy="5098594"/>
          </a:xfrm>
          <a:prstGeom prst="roundRect">
            <a:avLst>
              <a:gd name="adj" fmla="val 6539"/>
            </a:avLst>
          </a:prstGeom>
          <a:solidFill>
            <a:srgbClr val="FFFFFF">
              <a:alpha val="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1538030687" name="Rounded Rectangle 4"/>
          <p:cNvSpPr/>
          <p:nvPr/>
        </p:nvSpPr>
        <p:spPr bwMode="auto">
          <a:xfrm>
            <a:off x="904852" y="1695449"/>
            <a:ext cx="476238" cy="476249"/>
          </a:xfrm>
          <a:prstGeom prst="roundRect">
            <a:avLst>
              <a:gd name="adj" fmla="val 50000"/>
            </a:avLst>
          </a:prstGeom>
          <a:solidFill>
            <a:srgbClr val="64FFDA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pic>
        <p:nvPicPr>
          <p:cNvPr id="529896659" name="Picture 5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/>
        </p:blipFill>
        <p:spPr bwMode="auto">
          <a:xfrm>
            <a:off x="1009624" y="1808921"/>
            <a:ext cx="266693" cy="249306"/>
          </a:xfrm>
          <a:prstGeom prst="rect">
            <a:avLst/>
          </a:prstGeom>
        </p:spPr>
      </p:pic>
      <p:sp>
        <p:nvSpPr>
          <p:cNvPr id="344904157" name="TextBox 6"/>
          <p:cNvSpPr txBox="1"/>
          <p:nvPr/>
        </p:nvSpPr>
        <p:spPr bwMode="auto">
          <a:xfrm>
            <a:off x="1523961" y="1790700"/>
            <a:ext cx="1924001" cy="2952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450" b="1">
                <a:solidFill>
                  <a:srgbClr val="64FFDA"/>
                </a:solidFill>
              </a:rPr>
              <a:t>Ciclo de Instrucción</a:t>
            </a:r>
            <a:endParaRPr/>
          </a:p>
        </p:txBody>
      </p:sp>
      <p:sp>
        <p:nvSpPr>
          <p:cNvPr id="450811135" name="TextBox 7"/>
          <p:cNvSpPr txBox="1"/>
          <p:nvPr/>
        </p:nvSpPr>
        <p:spPr bwMode="auto">
          <a:xfrm>
            <a:off x="904852" y="2362199"/>
            <a:ext cx="3019348" cy="800100"/>
          </a:xfrm>
          <a:prstGeom prst="rect">
            <a:avLst/>
          </a:prstGeom>
          <a:noFill/>
        </p:spPr>
        <p:txBody>
          <a:bodyPr wrap="square" lIns="73152" tIns="54864" rIns="73152" bIns="54864" anchor="ctr">
            <a:spAutoFit/>
          </a:bodyPr>
          <a:lstStyle/>
          <a:p>
            <a:pPr algn="l">
              <a:lnSpc>
                <a:spcPts val="1820"/>
              </a:lnSpc>
              <a:spcBef>
                <a:spcPts val="0"/>
              </a:spcBef>
              <a:spcAft>
                <a:spcPts val="1300"/>
              </a:spcAft>
              <a:defRPr/>
            </a:pPr>
            <a:r>
              <a:rPr sz="1200" b="0">
                <a:solidFill>
                  <a:srgbClr val="A8B2D1"/>
                </a:solidFill>
              </a:rPr>
              <a:t>Proceso fundamental que ejecuta cada instrucción en dos fases principales: captación y ejecución.</a:t>
            </a:r>
            <a:endParaRPr/>
          </a:p>
        </p:txBody>
      </p:sp>
      <p:pic>
        <p:nvPicPr>
          <p:cNvPr id="753437086" name="Picture 8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/>
        </p:blipFill>
        <p:spPr bwMode="auto">
          <a:xfrm>
            <a:off x="904851" y="3447195"/>
            <a:ext cx="171445" cy="88490"/>
          </a:xfrm>
          <a:prstGeom prst="rect">
            <a:avLst/>
          </a:prstGeom>
        </p:spPr>
      </p:pic>
      <p:sp>
        <p:nvSpPr>
          <p:cNvPr id="1289582572" name="TextBox 9"/>
          <p:cNvSpPr txBox="1"/>
          <p:nvPr/>
        </p:nvSpPr>
        <p:spPr bwMode="auto">
          <a:xfrm>
            <a:off x="1171544" y="3377140"/>
            <a:ext cx="2752656" cy="47624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200" b="1">
                <a:solidFill>
                  <a:srgbClr val="64FFDA"/>
                </a:solidFill>
              </a:rPr>
              <a:t>Captación</a:t>
            </a:r>
            <a:r>
              <a:rPr sz="1200" b="0">
                <a:solidFill>
                  <a:srgbClr val="FFFFFF"/>
                </a:solidFill>
              </a:rPr>
              <a:t>: Obtener instrucción desde memoria</a:t>
            </a:r>
            <a:endParaRPr/>
          </a:p>
        </p:txBody>
      </p:sp>
      <p:pic>
        <p:nvPicPr>
          <p:cNvPr id="1208300878" name="Picture 10" descr="image.png"/>
          <p:cNvPicPr>
            <a:picLocks noChangeAspect="1"/>
          </p:cNvPicPr>
          <p:nvPr/>
        </p:nvPicPr>
        <p:blipFill>
          <a:blip r:embed="rId5">
            <a:alphaModFix amt="100000"/>
          </a:blip>
          <a:stretch/>
        </p:blipFill>
        <p:spPr bwMode="auto">
          <a:xfrm>
            <a:off x="904851" y="4037745"/>
            <a:ext cx="171445" cy="88490"/>
          </a:xfrm>
          <a:prstGeom prst="rect">
            <a:avLst/>
          </a:prstGeom>
        </p:spPr>
      </p:pic>
      <p:sp>
        <p:nvSpPr>
          <p:cNvPr id="221136809" name="TextBox 11"/>
          <p:cNvSpPr txBox="1"/>
          <p:nvPr/>
        </p:nvSpPr>
        <p:spPr bwMode="auto">
          <a:xfrm>
            <a:off x="1171544" y="3967691"/>
            <a:ext cx="2752656" cy="47624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200" b="1">
                <a:solidFill>
                  <a:srgbClr val="64FFDA"/>
                </a:solidFill>
              </a:rPr>
              <a:t>Decodificación</a:t>
            </a:r>
            <a:r>
              <a:rPr sz="1200" b="0">
                <a:solidFill>
                  <a:srgbClr val="FFFFFF"/>
                </a:solidFill>
              </a:rPr>
              <a:t>: Interpretar la instrucción</a:t>
            </a:r>
            <a:endParaRPr/>
          </a:p>
        </p:txBody>
      </p:sp>
      <p:pic>
        <p:nvPicPr>
          <p:cNvPr id="2086292530" name="Picture 12" descr="image.png"/>
          <p:cNvPicPr>
            <a:picLocks noChangeAspect="1"/>
          </p:cNvPicPr>
          <p:nvPr/>
        </p:nvPicPr>
        <p:blipFill>
          <a:blip r:embed="rId6">
            <a:alphaModFix amt="100000"/>
          </a:blip>
          <a:stretch/>
        </p:blipFill>
        <p:spPr bwMode="auto">
          <a:xfrm>
            <a:off x="904851" y="4628295"/>
            <a:ext cx="171445" cy="88490"/>
          </a:xfrm>
          <a:prstGeom prst="rect">
            <a:avLst/>
          </a:prstGeom>
        </p:spPr>
      </p:pic>
      <p:sp>
        <p:nvSpPr>
          <p:cNvPr id="369651962" name="TextBox 13"/>
          <p:cNvSpPr txBox="1"/>
          <p:nvPr/>
        </p:nvSpPr>
        <p:spPr bwMode="auto">
          <a:xfrm>
            <a:off x="1171544" y="4558241"/>
            <a:ext cx="2533586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200" b="1">
                <a:solidFill>
                  <a:srgbClr val="64FFDA"/>
                </a:solidFill>
              </a:rPr>
              <a:t>Ejecución</a:t>
            </a:r>
            <a:r>
              <a:rPr sz="1200" b="0">
                <a:solidFill>
                  <a:srgbClr val="FFFFFF"/>
                </a:solidFill>
              </a:rPr>
              <a:t>: Realizar la operación</a:t>
            </a:r>
            <a:endParaRPr/>
          </a:p>
        </p:txBody>
      </p:sp>
      <p:sp>
        <p:nvSpPr>
          <p:cNvPr id="1296962990" name="Rounded Rectangle 14"/>
          <p:cNvSpPr/>
          <p:nvPr/>
        </p:nvSpPr>
        <p:spPr bwMode="auto">
          <a:xfrm>
            <a:off x="904851" y="5053541"/>
            <a:ext cx="3019348" cy="1219200"/>
          </a:xfrm>
          <a:prstGeom prst="roundRect">
            <a:avLst>
              <a:gd name="adj" fmla="val 12500"/>
            </a:avLst>
          </a:prstGeom>
          <a:solidFill>
            <a:srgbClr val="1A1A2E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9378550" name="TextBox 15"/>
          <p:cNvSpPr txBox="1"/>
          <p:nvPr/>
        </p:nvSpPr>
        <p:spPr bwMode="auto">
          <a:xfrm>
            <a:off x="904851" y="5053541"/>
            <a:ext cx="3019348" cy="1219200"/>
          </a:xfrm>
          <a:prstGeom prst="rect">
            <a:avLst/>
          </a:prstGeom>
          <a:noFill/>
        </p:spPr>
        <p:txBody>
          <a:bodyPr wrap="square" lIns="73152" tIns="54864" rIns="73152" bIns="54864" anchor="ctr">
            <a:spAutoFit/>
          </a:bodyPr>
          <a:lstStyle/>
          <a:p>
            <a:pPr algn="l">
              <a:spcBef>
                <a:spcPts val="975"/>
              </a:spcBef>
              <a:spcAft>
                <a:spcPts val="0"/>
              </a:spcAft>
              <a:defRPr/>
            </a:pPr>
            <a:r>
              <a:rPr sz="950" b="0">
                <a:solidFill>
                  <a:srgbClr val="F8F8F2"/>
                </a:solidFill>
              </a:rPr>
              <a:t> </a:t>
            </a:r>
            <a:r>
              <a:rPr sz="950" b="0">
                <a:solidFill>
                  <a:srgbClr val="FF79C6"/>
                </a:solidFill>
              </a:rPr>
              <a:t>while</a:t>
            </a:r>
            <a:r>
              <a:rPr sz="950" b="0">
                <a:solidFill>
                  <a:srgbClr val="F8F8F2"/>
                </a:solidFill>
              </a:rPr>
              <a:t> (isRunning &amp;&amp; currentStep &lt; steps.length) {</a:t>
            </a:r>
            <a:br>
              <a:rPr sz="1100"/>
            </a:br>
            <a:r>
              <a:rPr sz="950" b="0">
                <a:solidFill>
                  <a:srgbClr val="F8F8F2"/>
                </a:solidFill>
              </a:rPr>
              <a:t> </a:t>
            </a:r>
            <a:r>
              <a:rPr sz="950" b="0">
                <a:solidFill>
                  <a:srgbClr val="50FA7B"/>
                </a:solidFill>
              </a:rPr>
              <a:t>displayState</a:t>
            </a:r>
            <a:r>
              <a:rPr sz="950" b="0">
                <a:solidFill>
                  <a:srgbClr val="F8F8F2"/>
                </a:solidFill>
              </a:rPr>
              <a:t>();</a:t>
            </a:r>
            <a:br>
              <a:rPr sz="1100"/>
            </a:br>
            <a:r>
              <a:rPr sz="950" b="0">
                <a:solidFill>
                  <a:srgbClr val="F8F8F2"/>
                </a:solidFill>
              </a:rPr>
              <a:t> </a:t>
            </a:r>
            <a:r>
              <a:rPr sz="950" b="0">
                <a:solidFill>
                  <a:srgbClr val="50FA7B"/>
                </a:solidFill>
              </a:rPr>
              <a:t>executeStep</a:t>
            </a:r>
            <a:r>
              <a:rPr sz="950" b="0">
                <a:solidFill>
                  <a:srgbClr val="F8F8F2"/>
                </a:solidFill>
              </a:rPr>
              <a:t>();</a:t>
            </a:r>
            <a:br>
              <a:rPr sz="1100"/>
            </a:br>
            <a:r>
              <a:rPr sz="950" b="0">
                <a:solidFill>
                  <a:srgbClr val="F8F8F2"/>
                </a:solidFill>
              </a:rPr>
              <a:t> currentStep++;</a:t>
            </a:r>
            <a:br>
              <a:rPr sz="1100"/>
            </a:br>
            <a:r>
              <a:rPr sz="950" b="0">
                <a:solidFill>
                  <a:srgbClr val="F8F8F2"/>
                </a:solidFill>
              </a:rPr>
              <a:t> } </a:t>
            </a:r>
            <a:endParaRPr/>
          </a:p>
        </p:txBody>
      </p:sp>
      <p:sp>
        <p:nvSpPr>
          <p:cNvPr id="1423700311" name="Rounded Rectangle 16"/>
          <p:cNvSpPr/>
          <p:nvPr/>
        </p:nvSpPr>
        <p:spPr bwMode="auto">
          <a:xfrm flipH="0" flipV="0">
            <a:off x="4352815" y="1457325"/>
            <a:ext cx="3495586" cy="5098594"/>
          </a:xfrm>
          <a:prstGeom prst="roundRect">
            <a:avLst>
              <a:gd name="adj" fmla="val 6539"/>
            </a:avLst>
          </a:prstGeom>
          <a:solidFill>
            <a:srgbClr val="FFFFFF">
              <a:alpha val="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989146837" name="Rounded Rectangle 17"/>
          <p:cNvSpPr/>
          <p:nvPr/>
        </p:nvSpPr>
        <p:spPr bwMode="auto">
          <a:xfrm>
            <a:off x="4590935" y="1695449"/>
            <a:ext cx="476238" cy="476249"/>
          </a:xfrm>
          <a:prstGeom prst="roundRect">
            <a:avLst>
              <a:gd name="adj" fmla="val 50000"/>
            </a:avLst>
          </a:prstGeom>
          <a:solidFill>
            <a:srgbClr val="64FFDA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pic>
        <p:nvPicPr>
          <p:cNvPr id="1128168773" name="Picture 18" descr="image.png"/>
          <p:cNvPicPr>
            <a:picLocks noChangeAspect="1"/>
          </p:cNvPicPr>
          <p:nvPr/>
        </p:nvPicPr>
        <p:blipFill>
          <a:blip r:embed="rId7">
            <a:alphaModFix amt="100000"/>
          </a:blip>
          <a:stretch/>
        </p:blipFill>
        <p:spPr bwMode="auto">
          <a:xfrm>
            <a:off x="4695707" y="1829214"/>
            <a:ext cx="266693" cy="208721"/>
          </a:xfrm>
          <a:prstGeom prst="rect">
            <a:avLst/>
          </a:prstGeom>
        </p:spPr>
      </p:pic>
      <p:sp>
        <p:nvSpPr>
          <p:cNvPr id="1724147907" name="TextBox 19"/>
          <p:cNvSpPr txBox="1"/>
          <p:nvPr/>
        </p:nvSpPr>
        <p:spPr bwMode="auto">
          <a:xfrm>
            <a:off x="5210044" y="1790700"/>
            <a:ext cx="1981150" cy="2952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450" b="1">
                <a:solidFill>
                  <a:srgbClr val="64FFDA"/>
                </a:solidFill>
              </a:rPr>
              <a:t>Registros y Memoria</a:t>
            </a:r>
            <a:endParaRPr/>
          </a:p>
        </p:txBody>
      </p:sp>
      <p:sp>
        <p:nvSpPr>
          <p:cNvPr id="909364002" name="TextBox 20"/>
          <p:cNvSpPr txBox="1"/>
          <p:nvPr/>
        </p:nvSpPr>
        <p:spPr bwMode="auto">
          <a:xfrm>
            <a:off x="4590935" y="2362199"/>
            <a:ext cx="3019348" cy="800100"/>
          </a:xfrm>
          <a:prstGeom prst="rect">
            <a:avLst/>
          </a:prstGeom>
          <a:noFill/>
        </p:spPr>
        <p:txBody>
          <a:bodyPr wrap="square" lIns="73152" tIns="54864" rIns="73152" bIns="54864" anchor="ctr">
            <a:spAutoFit/>
          </a:bodyPr>
          <a:lstStyle/>
          <a:p>
            <a:pPr algn="l">
              <a:lnSpc>
                <a:spcPts val="1820"/>
              </a:lnSpc>
              <a:spcBef>
                <a:spcPts val="0"/>
              </a:spcBef>
              <a:spcAft>
                <a:spcPts val="1300"/>
              </a:spcAft>
              <a:defRPr/>
            </a:pPr>
            <a:r>
              <a:rPr sz="1200" b="0">
                <a:solidFill>
                  <a:srgbClr val="A8B2D1"/>
                </a:solidFill>
              </a:rPr>
              <a:t>Componentes esenciales para almacenar temporalmente datos y direcciones durante la ejecución.</a:t>
            </a:r>
            <a:endParaRPr/>
          </a:p>
        </p:txBody>
      </p:sp>
      <p:pic>
        <p:nvPicPr>
          <p:cNvPr id="357648182" name="Picture 21" descr="image.png"/>
          <p:cNvPicPr>
            <a:picLocks noChangeAspect="1"/>
          </p:cNvPicPr>
          <p:nvPr/>
        </p:nvPicPr>
        <p:blipFill>
          <a:blip r:embed="rId8">
            <a:alphaModFix amt="100000"/>
          </a:blip>
          <a:stretch/>
        </p:blipFill>
        <p:spPr bwMode="auto">
          <a:xfrm>
            <a:off x="4590935" y="3651454"/>
            <a:ext cx="171445" cy="88490"/>
          </a:xfrm>
          <a:prstGeom prst="rect">
            <a:avLst/>
          </a:prstGeom>
        </p:spPr>
      </p:pic>
      <p:sp>
        <p:nvSpPr>
          <p:cNvPr id="1225308519" name="TextBox 22"/>
          <p:cNvSpPr txBox="1"/>
          <p:nvPr/>
        </p:nvSpPr>
        <p:spPr bwMode="auto">
          <a:xfrm>
            <a:off x="4857628" y="3581400"/>
            <a:ext cx="2114497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200" b="1">
                <a:solidFill>
                  <a:srgbClr val="64FFDA"/>
                </a:solidFill>
              </a:rPr>
              <a:t>PC</a:t>
            </a:r>
            <a:r>
              <a:rPr sz="1200" b="0">
                <a:solidFill>
                  <a:srgbClr val="FFFFFF"/>
                </a:solidFill>
              </a:rPr>
              <a:t>: Contador de Programa</a:t>
            </a:r>
            <a:endParaRPr/>
          </a:p>
        </p:txBody>
      </p:sp>
      <p:pic>
        <p:nvPicPr>
          <p:cNvPr id="38800939" name="Picture 23" descr="image.png"/>
          <p:cNvPicPr>
            <a:picLocks noChangeAspect="1"/>
          </p:cNvPicPr>
          <p:nvPr/>
        </p:nvPicPr>
        <p:blipFill>
          <a:blip r:embed="rId9">
            <a:alphaModFix amt="100000"/>
          </a:blip>
          <a:stretch/>
        </p:blipFill>
        <p:spPr bwMode="auto">
          <a:xfrm>
            <a:off x="4590935" y="4003879"/>
            <a:ext cx="171445" cy="88490"/>
          </a:xfrm>
          <a:prstGeom prst="rect">
            <a:avLst/>
          </a:prstGeom>
        </p:spPr>
      </p:pic>
      <p:sp>
        <p:nvSpPr>
          <p:cNvPr id="809560261" name="TextBox 24"/>
          <p:cNvSpPr txBox="1"/>
          <p:nvPr/>
        </p:nvSpPr>
        <p:spPr bwMode="auto">
          <a:xfrm>
            <a:off x="4857628" y="3933824"/>
            <a:ext cx="2590735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200" b="1">
                <a:solidFill>
                  <a:srgbClr val="64FFDA"/>
                </a:solidFill>
              </a:rPr>
              <a:t>MAR/MBR</a:t>
            </a:r>
            <a:r>
              <a:rPr sz="1200" b="0">
                <a:solidFill>
                  <a:srgbClr val="FFFFFF"/>
                </a:solidFill>
              </a:rPr>
              <a:t>: Registros de Memoria</a:t>
            </a:r>
            <a:endParaRPr/>
          </a:p>
        </p:txBody>
      </p:sp>
      <p:pic>
        <p:nvPicPr>
          <p:cNvPr id="506314339" name="Picture 25" descr="image.png"/>
          <p:cNvPicPr>
            <a:picLocks noChangeAspect="1"/>
          </p:cNvPicPr>
          <p:nvPr/>
        </p:nvPicPr>
        <p:blipFill>
          <a:blip r:embed="rId10">
            <a:alphaModFix amt="100000"/>
          </a:blip>
          <a:stretch/>
        </p:blipFill>
        <p:spPr bwMode="auto">
          <a:xfrm>
            <a:off x="4590935" y="4356304"/>
            <a:ext cx="171445" cy="88490"/>
          </a:xfrm>
          <a:prstGeom prst="rect">
            <a:avLst/>
          </a:prstGeom>
        </p:spPr>
      </p:pic>
      <p:sp>
        <p:nvSpPr>
          <p:cNvPr id="2064610710" name="TextBox 26"/>
          <p:cNvSpPr txBox="1"/>
          <p:nvPr/>
        </p:nvSpPr>
        <p:spPr bwMode="auto">
          <a:xfrm>
            <a:off x="4857628" y="4286250"/>
            <a:ext cx="1781130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200" b="1">
                <a:solidFill>
                  <a:srgbClr val="64FFDA"/>
                </a:solidFill>
              </a:rPr>
              <a:t>AC/MQ</a:t>
            </a:r>
            <a:r>
              <a:rPr sz="1200" b="0">
                <a:solidFill>
                  <a:srgbClr val="FFFFFF"/>
                </a:solidFill>
              </a:rPr>
              <a:t>: Acumuladores</a:t>
            </a:r>
            <a:endParaRPr/>
          </a:p>
        </p:txBody>
      </p:sp>
      <p:sp>
        <p:nvSpPr>
          <p:cNvPr id="1008904242" name="Rounded Rectangle 27"/>
          <p:cNvSpPr/>
          <p:nvPr/>
        </p:nvSpPr>
        <p:spPr bwMode="auto">
          <a:xfrm flipH="0" flipV="0">
            <a:off x="4590934" y="4829175"/>
            <a:ext cx="1409663" cy="1575857"/>
          </a:xfrm>
          <a:prstGeom prst="roundRect">
            <a:avLst>
              <a:gd name="adj" fmla="val 10810"/>
            </a:avLst>
          </a:prstGeom>
          <a:solidFill>
            <a:srgbClr val="64FFDA">
              <a:alpha val="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948540061" name="TextBox 28"/>
          <p:cNvSpPr txBox="1"/>
          <p:nvPr/>
        </p:nvSpPr>
        <p:spPr bwMode="auto">
          <a:xfrm>
            <a:off x="4733805" y="4813299"/>
            <a:ext cx="1123921" cy="476249"/>
          </a:xfrm>
          <a:prstGeom prst="rect">
            <a:avLst/>
          </a:prstGeom>
          <a:noFill/>
        </p:spPr>
        <p:txBody>
          <a:bodyPr wrap="square" lIns="73152" tIns="54864" rIns="73152" bIns="54864" anchor="ctr">
            <a:spAutoFit/>
          </a:bodyPr>
          <a:lstStyle/>
          <a:p>
            <a:pPr algn="ctr">
              <a:spcBef>
                <a:spcPts val="0"/>
              </a:spcBef>
              <a:spcAft>
                <a:spcPts val="650"/>
              </a:spcAft>
              <a:defRPr/>
            </a:pPr>
            <a:r>
              <a:rPr sz="1200" b="1">
                <a:solidFill>
                  <a:srgbClr val="64FFDA"/>
                </a:solidFill>
              </a:rPr>
              <a:t>Máquina Hipotética</a:t>
            </a:r>
            <a:endParaRPr/>
          </a:p>
        </p:txBody>
      </p:sp>
      <p:pic>
        <p:nvPicPr>
          <p:cNvPr id="108088868" name="Picture 29" descr="image.png"/>
          <p:cNvPicPr>
            <a:picLocks noChangeAspect="1"/>
          </p:cNvPicPr>
          <p:nvPr/>
        </p:nvPicPr>
        <p:blipFill>
          <a:blip r:embed="rId11">
            <a:alphaModFix amt="100000"/>
          </a:blip>
          <a:stretch/>
        </p:blipFill>
        <p:spPr bwMode="auto">
          <a:xfrm>
            <a:off x="4733805" y="5492748"/>
            <a:ext cx="152396" cy="114300"/>
          </a:xfrm>
          <a:prstGeom prst="rect">
            <a:avLst/>
          </a:prstGeom>
        </p:spPr>
      </p:pic>
      <p:sp>
        <p:nvSpPr>
          <p:cNvPr id="1462775653" name="TextBox 30"/>
          <p:cNvSpPr txBox="1"/>
          <p:nvPr/>
        </p:nvSpPr>
        <p:spPr bwMode="auto">
          <a:xfrm>
            <a:off x="4962399" y="5332338"/>
            <a:ext cx="944758" cy="445367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100" b="0">
                <a:solidFill>
                  <a:srgbClr val="FFFFFF"/>
                </a:solidFill>
              </a:rPr>
              <a:t>4096 palabras</a:t>
            </a:r>
            <a:endParaRPr sz="1100" b="0">
              <a:solidFill>
                <a:srgbClr val="FFFFFF"/>
              </a:solidFill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100" b="0">
                <a:solidFill>
                  <a:srgbClr val="FFFFFF"/>
                </a:solidFill>
              </a:rPr>
              <a:t>de 16 bits</a:t>
            </a:r>
            <a:endParaRPr/>
          </a:p>
        </p:txBody>
      </p:sp>
      <p:pic>
        <p:nvPicPr>
          <p:cNvPr id="1690652510" name="Picture 31" descr="image.png"/>
          <p:cNvPicPr>
            <a:picLocks noChangeAspect="1"/>
          </p:cNvPicPr>
          <p:nvPr/>
        </p:nvPicPr>
        <p:blipFill>
          <a:blip r:embed="rId12">
            <a:alphaModFix amt="100000"/>
          </a:blip>
          <a:stretch/>
        </p:blipFill>
        <p:spPr bwMode="auto">
          <a:xfrm>
            <a:off x="4733805" y="5907011"/>
            <a:ext cx="152396" cy="119742"/>
          </a:xfrm>
          <a:prstGeom prst="rect">
            <a:avLst/>
          </a:prstGeom>
        </p:spPr>
      </p:pic>
      <p:sp>
        <p:nvSpPr>
          <p:cNvPr id="2012913829" name="TextBox 32"/>
          <p:cNvSpPr txBox="1"/>
          <p:nvPr/>
        </p:nvSpPr>
        <p:spPr bwMode="auto">
          <a:xfrm>
            <a:off x="4962399" y="5744558"/>
            <a:ext cx="762218" cy="445367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100" b="0">
                <a:solidFill>
                  <a:srgbClr val="FFFFFF"/>
                </a:solidFill>
              </a:rPr>
              <a:t>5 registros</a:t>
            </a:r>
            <a:endParaRPr sz="1100" b="0">
              <a:solidFill>
                <a:srgbClr val="FFFFFF"/>
              </a:solidFill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100" b="0">
                <a:solidFill>
                  <a:srgbClr val="FFFFFF"/>
                </a:solidFill>
              </a:rPr>
              <a:t>principales</a:t>
            </a:r>
            <a:endParaRPr/>
          </a:p>
        </p:txBody>
      </p:sp>
      <p:sp>
        <p:nvSpPr>
          <p:cNvPr id="1453237047" name="Rounded Rectangle 33"/>
          <p:cNvSpPr/>
          <p:nvPr/>
        </p:nvSpPr>
        <p:spPr bwMode="auto">
          <a:xfrm flipH="0" flipV="0">
            <a:off x="6191094" y="4829175"/>
            <a:ext cx="1409663" cy="1575857"/>
          </a:xfrm>
          <a:prstGeom prst="roundRect">
            <a:avLst>
              <a:gd name="adj" fmla="val 10810"/>
            </a:avLst>
          </a:prstGeom>
          <a:solidFill>
            <a:srgbClr val="64FFDA">
              <a:alpha val="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1730758290" name="TextBox 34"/>
          <p:cNvSpPr txBox="1"/>
          <p:nvPr/>
        </p:nvSpPr>
        <p:spPr bwMode="auto">
          <a:xfrm>
            <a:off x="6333966" y="4813299"/>
            <a:ext cx="1123921" cy="476249"/>
          </a:xfrm>
          <a:prstGeom prst="rect">
            <a:avLst/>
          </a:prstGeom>
          <a:noFill/>
        </p:spPr>
        <p:txBody>
          <a:bodyPr wrap="square" lIns="73152" tIns="54864" rIns="73152" bIns="54864" anchor="ctr">
            <a:spAutoFit/>
          </a:bodyPr>
          <a:lstStyle/>
          <a:p>
            <a:pPr algn="ctr">
              <a:spcBef>
                <a:spcPts val="0"/>
              </a:spcBef>
              <a:spcAft>
                <a:spcPts val="650"/>
              </a:spcAft>
              <a:defRPr/>
            </a:pPr>
            <a:r>
              <a:rPr sz="1200" b="1">
                <a:solidFill>
                  <a:srgbClr val="64FFDA"/>
                </a:solidFill>
              </a:rPr>
              <a:t>Computador IAS</a:t>
            </a:r>
            <a:endParaRPr/>
          </a:p>
        </p:txBody>
      </p:sp>
      <p:pic>
        <p:nvPicPr>
          <p:cNvPr id="1444849431" name="Picture 35" descr="image.png"/>
          <p:cNvPicPr>
            <a:picLocks noChangeAspect="1"/>
          </p:cNvPicPr>
          <p:nvPr/>
        </p:nvPicPr>
        <p:blipFill>
          <a:blip r:embed="rId13">
            <a:alphaModFix amt="100000"/>
          </a:blip>
          <a:stretch/>
        </p:blipFill>
        <p:spPr bwMode="auto">
          <a:xfrm>
            <a:off x="6333966" y="5492748"/>
            <a:ext cx="152396" cy="114300"/>
          </a:xfrm>
          <a:prstGeom prst="rect">
            <a:avLst/>
          </a:prstGeom>
        </p:spPr>
      </p:pic>
      <p:sp>
        <p:nvSpPr>
          <p:cNvPr id="994604316" name="TextBox 36"/>
          <p:cNvSpPr txBox="1"/>
          <p:nvPr/>
        </p:nvSpPr>
        <p:spPr bwMode="auto">
          <a:xfrm>
            <a:off x="6562559" y="5332338"/>
            <a:ext cx="944758" cy="445367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100" b="0">
                <a:solidFill>
                  <a:srgbClr val="FFFFFF"/>
                </a:solidFill>
              </a:rPr>
              <a:t>1000 palabras</a:t>
            </a:r>
            <a:endParaRPr sz="1100" b="0">
              <a:solidFill>
                <a:srgbClr val="FFFFFF"/>
              </a:solidFill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100" b="0">
                <a:solidFill>
                  <a:srgbClr val="FFFFFF"/>
                </a:solidFill>
              </a:rPr>
              <a:t>de 40 bits</a:t>
            </a:r>
            <a:endParaRPr/>
          </a:p>
        </p:txBody>
      </p:sp>
      <p:pic>
        <p:nvPicPr>
          <p:cNvPr id="629079826" name="Picture 37" descr="image.png"/>
          <p:cNvPicPr>
            <a:picLocks noChangeAspect="1"/>
          </p:cNvPicPr>
          <p:nvPr/>
        </p:nvPicPr>
        <p:blipFill>
          <a:blip r:embed="rId14">
            <a:alphaModFix amt="100000"/>
          </a:blip>
          <a:stretch/>
        </p:blipFill>
        <p:spPr bwMode="auto">
          <a:xfrm>
            <a:off x="6333966" y="6118677"/>
            <a:ext cx="152396" cy="119742"/>
          </a:xfrm>
          <a:prstGeom prst="rect">
            <a:avLst/>
          </a:prstGeom>
        </p:spPr>
      </p:pic>
      <p:sp>
        <p:nvSpPr>
          <p:cNvPr id="1026911923" name="TextBox 38"/>
          <p:cNvSpPr txBox="1"/>
          <p:nvPr/>
        </p:nvSpPr>
        <p:spPr bwMode="auto">
          <a:xfrm>
            <a:off x="6562559" y="5956225"/>
            <a:ext cx="762218" cy="445367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100" b="0">
                <a:solidFill>
                  <a:srgbClr val="FFFFFF"/>
                </a:solidFill>
              </a:rPr>
              <a:t>7 registros</a:t>
            </a:r>
            <a:endParaRPr sz="1100" b="0">
              <a:solidFill>
                <a:srgbClr val="FFFFFF"/>
              </a:solidFill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100" b="0">
                <a:solidFill>
                  <a:srgbClr val="FFFFFF"/>
                </a:solidFill>
              </a:rPr>
              <a:t>principales</a:t>
            </a:r>
            <a:endParaRPr/>
          </a:p>
        </p:txBody>
      </p:sp>
      <p:sp>
        <p:nvSpPr>
          <p:cNvPr id="1849095021" name="Rounded Rectangle 39"/>
          <p:cNvSpPr/>
          <p:nvPr/>
        </p:nvSpPr>
        <p:spPr bwMode="auto">
          <a:xfrm flipH="0" flipV="0">
            <a:off x="8029373" y="1457325"/>
            <a:ext cx="3495586" cy="5098594"/>
          </a:xfrm>
          <a:prstGeom prst="roundRect">
            <a:avLst>
              <a:gd name="adj" fmla="val 6539"/>
            </a:avLst>
          </a:prstGeom>
          <a:solidFill>
            <a:srgbClr val="FFFFFF">
              <a:alpha val="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772197198" name="Rounded Rectangle 40"/>
          <p:cNvSpPr/>
          <p:nvPr/>
        </p:nvSpPr>
        <p:spPr bwMode="auto">
          <a:xfrm>
            <a:off x="8267493" y="1695449"/>
            <a:ext cx="476238" cy="476249"/>
          </a:xfrm>
          <a:prstGeom prst="roundRect">
            <a:avLst>
              <a:gd name="adj" fmla="val 50000"/>
            </a:avLst>
          </a:prstGeom>
          <a:solidFill>
            <a:srgbClr val="64FFDA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pic>
        <p:nvPicPr>
          <p:cNvPr id="1112251042" name="Picture 41" descr="image.png"/>
          <p:cNvPicPr>
            <a:picLocks noChangeAspect="1"/>
          </p:cNvPicPr>
          <p:nvPr/>
        </p:nvPicPr>
        <p:blipFill>
          <a:blip r:embed="rId15">
            <a:alphaModFix amt="100000"/>
          </a:blip>
          <a:stretch/>
        </p:blipFill>
        <p:spPr bwMode="auto">
          <a:xfrm>
            <a:off x="8372265" y="1820517"/>
            <a:ext cx="266693" cy="226115"/>
          </a:xfrm>
          <a:prstGeom prst="rect">
            <a:avLst/>
          </a:prstGeom>
        </p:spPr>
      </p:pic>
      <p:sp>
        <p:nvSpPr>
          <p:cNvPr id="1457366591" name="TextBox 42"/>
          <p:cNvSpPr txBox="1"/>
          <p:nvPr/>
        </p:nvSpPr>
        <p:spPr bwMode="auto">
          <a:xfrm>
            <a:off x="8886602" y="1790700"/>
            <a:ext cx="2000199" cy="2952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450" b="1">
                <a:solidFill>
                  <a:srgbClr val="64FFDA"/>
                </a:solidFill>
              </a:rPr>
              <a:t>Unidades de Control</a:t>
            </a:r>
            <a:endParaRPr/>
          </a:p>
        </p:txBody>
      </p:sp>
      <p:sp>
        <p:nvSpPr>
          <p:cNvPr id="784888202" name="TextBox 43"/>
          <p:cNvSpPr txBox="1"/>
          <p:nvPr/>
        </p:nvSpPr>
        <p:spPr bwMode="auto">
          <a:xfrm>
            <a:off x="8267492" y="2097615"/>
            <a:ext cx="3019348" cy="800100"/>
          </a:xfrm>
          <a:prstGeom prst="rect">
            <a:avLst/>
          </a:prstGeom>
          <a:noFill/>
        </p:spPr>
        <p:txBody>
          <a:bodyPr wrap="square" lIns="73152" tIns="54864" rIns="73152" bIns="54864" anchor="ctr">
            <a:spAutoFit/>
          </a:bodyPr>
          <a:lstStyle/>
          <a:p>
            <a:pPr algn="l">
              <a:lnSpc>
                <a:spcPts val="1820"/>
              </a:lnSpc>
              <a:spcBef>
                <a:spcPts val="0"/>
              </a:spcBef>
              <a:spcAft>
                <a:spcPts val="1300"/>
              </a:spcAft>
              <a:defRPr/>
            </a:pPr>
            <a:r>
              <a:rPr sz="1200" b="0">
                <a:solidFill>
                  <a:srgbClr val="A8B2D1"/>
                </a:solidFill>
              </a:rPr>
              <a:t>Componentes que dirigen el flujo de datos y coordinan las operaciones del procesador.</a:t>
            </a:r>
            <a:endParaRPr/>
          </a:p>
        </p:txBody>
      </p:sp>
      <p:pic>
        <p:nvPicPr>
          <p:cNvPr id="1128741835" name="Picture 44" descr="image.png"/>
          <p:cNvPicPr>
            <a:picLocks noChangeAspect="1"/>
          </p:cNvPicPr>
          <p:nvPr/>
        </p:nvPicPr>
        <p:blipFill>
          <a:blip r:embed="rId16">
            <a:alphaModFix amt="100000"/>
          </a:blip>
          <a:stretch/>
        </p:blipFill>
        <p:spPr bwMode="auto">
          <a:xfrm>
            <a:off x="8267492" y="3158270"/>
            <a:ext cx="171445" cy="88490"/>
          </a:xfrm>
          <a:prstGeom prst="rect">
            <a:avLst/>
          </a:prstGeom>
        </p:spPr>
      </p:pic>
      <p:sp>
        <p:nvSpPr>
          <p:cNvPr id="1596094712" name="TextBox 45"/>
          <p:cNvSpPr txBox="1"/>
          <p:nvPr/>
        </p:nvSpPr>
        <p:spPr bwMode="auto">
          <a:xfrm>
            <a:off x="8534185" y="3088216"/>
            <a:ext cx="2428814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200" b="1">
                <a:solidFill>
                  <a:srgbClr val="64FFDA"/>
                </a:solidFill>
              </a:rPr>
              <a:t>ALU</a:t>
            </a:r>
            <a:r>
              <a:rPr sz="1200" b="0">
                <a:solidFill>
                  <a:srgbClr val="FFFFFF"/>
                </a:solidFill>
              </a:rPr>
              <a:t>: Unidad Aritmético-Lógica</a:t>
            </a:r>
            <a:endParaRPr/>
          </a:p>
        </p:txBody>
      </p:sp>
      <p:pic>
        <p:nvPicPr>
          <p:cNvPr id="1327690906" name="Picture 46" descr="image.png"/>
          <p:cNvPicPr>
            <a:picLocks noChangeAspect="1"/>
          </p:cNvPicPr>
          <p:nvPr/>
        </p:nvPicPr>
        <p:blipFill>
          <a:blip r:embed="rId17">
            <a:alphaModFix amt="100000"/>
          </a:blip>
          <a:stretch/>
        </p:blipFill>
        <p:spPr bwMode="auto">
          <a:xfrm>
            <a:off x="8267492" y="3510695"/>
            <a:ext cx="171445" cy="88490"/>
          </a:xfrm>
          <a:prstGeom prst="rect">
            <a:avLst/>
          </a:prstGeom>
        </p:spPr>
      </p:pic>
      <p:sp>
        <p:nvSpPr>
          <p:cNvPr id="1922710097" name="TextBox 47"/>
          <p:cNvSpPr txBox="1"/>
          <p:nvPr/>
        </p:nvSpPr>
        <p:spPr bwMode="auto">
          <a:xfrm>
            <a:off x="8534185" y="3440640"/>
            <a:ext cx="2752656" cy="47624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200" b="1">
                <a:solidFill>
                  <a:srgbClr val="64FFDA"/>
                </a:solidFill>
              </a:rPr>
              <a:t>Control</a:t>
            </a:r>
            <a:r>
              <a:rPr sz="1200" b="0">
                <a:solidFill>
                  <a:srgbClr val="FFFFFF"/>
                </a:solidFill>
              </a:rPr>
              <a:t>: Unidad de Control Principal</a:t>
            </a:r>
            <a:endParaRPr/>
          </a:p>
        </p:txBody>
      </p:sp>
      <p:pic>
        <p:nvPicPr>
          <p:cNvPr id="2144649158" name="Picture 48" descr="image.png"/>
          <p:cNvPicPr>
            <a:picLocks noChangeAspect="1"/>
          </p:cNvPicPr>
          <p:nvPr/>
        </p:nvPicPr>
        <p:blipFill>
          <a:blip r:embed="rId18">
            <a:alphaModFix amt="100000"/>
          </a:blip>
          <a:stretch/>
        </p:blipFill>
        <p:spPr bwMode="auto">
          <a:xfrm>
            <a:off x="8267492" y="4101245"/>
            <a:ext cx="171445" cy="88490"/>
          </a:xfrm>
          <a:prstGeom prst="rect">
            <a:avLst/>
          </a:prstGeom>
        </p:spPr>
      </p:pic>
      <p:sp>
        <p:nvSpPr>
          <p:cNvPr id="34740608" name="TextBox 49"/>
          <p:cNvSpPr txBox="1"/>
          <p:nvPr/>
        </p:nvSpPr>
        <p:spPr bwMode="auto">
          <a:xfrm>
            <a:off x="8534185" y="4031190"/>
            <a:ext cx="2752656" cy="47624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200" b="1">
                <a:solidFill>
                  <a:srgbClr val="64FFDA"/>
                </a:solidFill>
              </a:rPr>
              <a:t>Estados</a:t>
            </a:r>
            <a:r>
              <a:rPr sz="1200" b="0">
                <a:solidFill>
                  <a:srgbClr val="FFFFFF"/>
                </a:solidFill>
              </a:rPr>
              <a:t>: INACTIVA, ACTIVA, DECODIFICANDO</a:t>
            </a:r>
            <a:endParaRPr/>
          </a:p>
        </p:txBody>
      </p:sp>
      <p:sp>
        <p:nvSpPr>
          <p:cNvPr id="394583973" name="Rounded Rectangle 50"/>
          <p:cNvSpPr/>
          <p:nvPr/>
        </p:nvSpPr>
        <p:spPr bwMode="auto">
          <a:xfrm flipH="0" flipV="0">
            <a:off x="8267492" y="4972050"/>
            <a:ext cx="3019348" cy="895348"/>
          </a:xfrm>
          <a:prstGeom prst="roundRect">
            <a:avLst>
              <a:gd name="adj" fmla="val 8000"/>
            </a:avLst>
          </a:prstGeom>
          <a:solidFill>
            <a:srgbClr val="1A1A2E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1542865004" name="TextBox 51"/>
          <p:cNvSpPr txBox="1"/>
          <p:nvPr/>
        </p:nvSpPr>
        <p:spPr bwMode="auto">
          <a:xfrm>
            <a:off x="8267492" y="4500033"/>
            <a:ext cx="3019348" cy="1904999"/>
          </a:xfrm>
          <a:prstGeom prst="rect">
            <a:avLst/>
          </a:prstGeom>
          <a:noFill/>
        </p:spPr>
        <p:txBody>
          <a:bodyPr wrap="square" lIns="73152" tIns="54864" rIns="73152" bIns="54864" anchor="ctr">
            <a:spAutoFit/>
          </a:bodyPr>
          <a:lstStyle/>
          <a:p>
            <a:pPr algn="l">
              <a:spcBef>
                <a:spcPts val="975"/>
              </a:spcBef>
              <a:spcAft>
                <a:spcPts val="0"/>
              </a:spcAft>
              <a:defRPr/>
            </a:pPr>
            <a:r>
              <a:rPr sz="950" b="0">
                <a:solidFill>
                  <a:srgbClr val="F8F8F2"/>
                </a:solidFill>
              </a:rPr>
              <a:t> </a:t>
            </a:r>
            <a:r>
              <a:rPr sz="950" b="0">
                <a:solidFill>
                  <a:srgbClr val="FF79C6"/>
                </a:solidFill>
              </a:rPr>
              <a:t>if</a:t>
            </a:r>
            <a:r>
              <a:rPr sz="950" b="0">
                <a:solidFill>
                  <a:srgbClr val="F8F8F2"/>
                </a:solidFill>
              </a:rPr>
              <a:t> (step.contains(</a:t>
            </a:r>
            <a:r>
              <a:rPr sz="950" b="0">
                <a:solidFill>
                  <a:srgbClr val="FF79C6"/>
                </a:solidFill>
              </a:rPr>
              <a:t>"ALU realizando operación"</a:t>
            </a:r>
            <a:r>
              <a:rPr sz="950" b="0">
                <a:solidFill>
                  <a:srgbClr val="F8F8F2"/>
                </a:solidFill>
              </a:rPr>
              <a:t>)) {</a:t>
            </a:r>
            <a:br>
              <a:rPr sz="1100"/>
            </a:br>
            <a:r>
              <a:rPr sz="950" b="0">
                <a:solidFill>
                  <a:srgbClr val="F8F8F2"/>
                </a:solidFill>
              </a:rPr>
              <a:t> controlUnits.put(</a:t>
            </a:r>
            <a:r>
              <a:rPr sz="950" b="0">
                <a:solidFill>
                  <a:srgbClr val="FF79C6"/>
                </a:solidFill>
              </a:rPr>
              <a:t>"ALU"</a:t>
            </a:r>
            <a:r>
              <a:rPr sz="950" b="0">
                <a:solidFill>
                  <a:srgbClr val="F8F8F2"/>
                </a:solidFill>
              </a:rPr>
              <a:t>, </a:t>
            </a:r>
            <a:r>
              <a:rPr sz="950" b="0">
                <a:solidFill>
                  <a:srgbClr val="FF79C6"/>
                </a:solidFill>
              </a:rPr>
              <a:t>"ACTIVA"</a:t>
            </a:r>
            <a:r>
              <a:rPr sz="950" b="0">
                <a:solidFill>
                  <a:srgbClr val="F8F8F2"/>
                </a:solidFill>
              </a:rPr>
              <a:t>);</a:t>
            </a:r>
            <a:br>
              <a:rPr sz="1100"/>
            </a:br>
            <a:r>
              <a:rPr sz="950" b="0">
                <a:solidFill>
                  <a:srgbClr val="F8F8F2"/>
                </a:solidFill>
              </a:rPr>
              <a:t> } </a:t>
            </a:r>
            <a:r>
              <a:rPr sz="950" b="0">
                <a:solidFill>
                  <a:srgbClr val="FF79C6"/>
                </a:solidFill>
              </a:rPr>
              <a:t>else if</a:t>
            </a:r>
            <a:r>
              <a:rPr sz="950" b="0">
                <a:solidFill>
                  <a:srgbClr val="F8F8F2"/>
                </a:solidFill>
              </a:rPr>
              <a:t> (step.contains(</a:t>
            </a:r>
            <a:r>
              <a:rPr sz="950" b="0">
                <a:solidFill>
                  <a:srgbClr val="FF79C6"/>
                </a:solidFill>
              </a:rPr>
              <a:t>"Decodificar"</a:t>
            </a:r>
            <a:r>
              <a:rPr sz="950" b="0">
                <a:solidFill>
                  <a:srgbClr val="F8F8F2"/>
                </a:solidFill>
              </a:rPr>
              <a:t>)) {</a:t>
            </a:r>
            <a:br>
              <a:rPr sz="1100"/>
            </a:br>
            <a:r>
              <a:rPr sz="950" b="0">
                <a:solidFill>
                  <a:srgbClr val="F8F8F2"/>
                </a:solidFill>
              </a:rPr>
              <a:t> controlUnits.put(</a:t>
            </a:r>
            <a:r>
              <a:rPr sz="950" b="0">
                <a:solidFill>
                  <a:srgbClr val="FF79C6"/>
                </a:solidFill>
              </a:rPr>
              <a:t>"Control"</a:t>
            </a:r>
            <a:r>
              <a:rPr sz="950" b="0">
                <a:solidFill>
                  <a:srgbClr val="F8F8F2"/>
                </a:solidFill>
              </a:rPr>
              <a:t>, </a:t>
            </a:r>
            <a:r>
              <a:rPr sz="950" b="0">
                <a:solidFill>
                  <a:srgbClr val="FF79C6"/>
                </a:solidFill>
              </a:rPr>
              <a:t>"DECODIFICANDO"</a:t>
            </a:r>
            <a:r>
              <a:rPr sz="950" b="0">
                <a:solidFill>
                  <a:srgbClr val="F8F8F2"/>
                </a:solidFill>
              </a:rPr>
              <a:t>);</a:t>
            </a:r>
            <a:br>
              <a:rPr sz="1100"/>
            </a:br>
            <a:r>
              <a:rPr sz="950" b="0">
                <a:solidFill>
                  <a:srgbClr val="F8F8F2"/>
                </a:solidFill>
              </a:rPr>
              <a:t> }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0">
              <a:srgbClr val="0A192F"/>
            </a:gs>
            <a:gs pos="100000">
              <a:srgbClr val="172A45"/>
            </a:gs>
          </a:gsLst>
          <a:lin ang="8100000" scaled="0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6284221" name="TextBox 1"/>
          <p:cNvSpPr txBox="1"/>
          <p:nvPr/>
        </p:nvSpPr>
        <p:spPr bwMode="auto">
          <a:xfrm>
            <a:off x="666732" y="95248"/>
            <a:ext cx="10858228" cy="47624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  <a:defRPr/>
            </a:pPr>
            <a:r>
              <a:rPr sz="2400" b="1">
                <a:solidFill>
                  <a:srgbClr val="FFFFFF"/>
                </a:solidFill>
              </a:rPr>
              <a:t>Conclusiones</a:t>
            </a:r>
            <a:endParaRPr/>
          </a:p>
        </p:txBody>
      </p:sp>
      <p:sp>
        <p:nvSpPr>
          <p:cNvPr id="1119859176" name="Rectangle 2"/>
          <p:cNvSpPr/>
          <p:nvPr/>
        </p:nvSpPr>
        <p:spPr bwMode="auto">
          <a:xfrm>
            <a:off x="666732" y="666748"/>
            <a:ext cx="761980" cy="28575"/>
          </a:xfrm>
          <a:prstGeom prst="rect">
            <a:avLst/>
          </a:prstGeom>
          <a:solidFill>
            <a:srgbClr val="64FFD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1540640968" name="Rounded Rectangle 3"/>
          <p:cNvSpPr/>
          <p:nvPr/>
        </p:nvSpPr>
        <p:spPr bwMode="auto">
          <a:xfrm>
            <a:off x="666732" y="981074"/>
            <a:ext cx="6343490" cy="2847974"/>
          </a:xfrm>
          <a:prstGeom prst="roundRect">
            <a:avLst>
              <a:gd name="adj" fmla="val 8026"/>
            </a:avLst>
          </a:prstGeom>
          <a:solidFill>
            <a:srgbClr val="FFFFFF">
              <a:alpha val="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1257507550" name="TextBox 4"/>
          <p:cNvSpPr txBox="1"/>
          <p:nvPr/>
        </p:nvSpPr>
        <p:spPr bwMode="auto">
          <a:xfrm>
            <a:off x="904851" y="1219198"/>
            <a:ext cx="5867253" cy="2952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1300"/>
              </a:spcAft>
              <a:defRPr/>
            </a:pPr>
            <a:r>
              <a:rPr sz="1450" b="1">
                <a:solidFill>
                  <a:srgbClr val="64FFDA"/>
                </a:solidFill>
              </a:rPr>
              <a:t> </a:t>
            </a:r>
            <a:r>
              <a:rPr sz="1100"/>
              <a:t>  </a:t>
            </a:r>
            <a:r>
              <a:rPr sz="1450" b="1">
                <a:solidFill>
                  <a:srgbClr val="64FFDA"/>
                </a:solidFill>
              </a:rPr>
              <a:t> Resumen </a:t>
            </a:r>
            <a:endParaRPr/>
          </a:p>
        </p:txBody>
      </p:sp>
      <p:pic>
        <p:nvPicPr>
          <p:cNvPr id="1559165434" name="Picture 5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/>
        </p:blipFill>
        <p:spPr bwMode="auto">
          <a:xfrm>
            <a:off x="904851" y="1283016"/>
            <a:ext cx="228594" cy="177164"/>
          </a:xfrm>
          <a:prstGeom prst="rect">
            <a:avLst/>
          </a:prstGeom>
        </p:spPr>
      </p:pic>
      <p:pic>
        <p:nvPicPr>
          <p:cNvPr id="914254333" name="Picture 6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/>
        </p:blipFill>
        <p:spPr bwMode="auto">
          <a:xfrm>
            <a:off x="904851" y="1738031"/>
            <a:ext cx="190495" cy="162485"/>
          </a:xfrm>
          <a:prstGeom prst="rect">
            <a:avLst/>
          </a:prstGeom>
        </p:spPr>
      </p:pic>
      <p:sp>
        <p:nvSpPr>
          <p:cNvPr id="798606945" name="TextBox 7"/>
          <p:cNvSpPr txBox="1"/>
          <p:nvPr/>
        </p:nvSpPr>
        <p:spPr bwMode="auto">
          <a:xfrm>
            <a:off x="1190594" y="1495350"/>
            <a:ext cx="3950567" cy="572367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lnSpc>
                <a:spcPts val="182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200" b="0">
                <a:solidFill>
                  <a:srgbClr val="FFFFFF"/>
                </a:solidFill>
              </a:rPr>
              <a:t>Implementación exitosa de dos arquitecturas fundamentales:</a:t>
            </a:r>
            <a:endParaRPr sz="1200" b="0">
              <a:solidFill>
                <a:srgbClr val="FFFFFF"/>
              </a:solidFill>
            </a:endParaRPr>
          </a:p>
          <a:p>
            <a:pPr algn="l">
              <a:lnSpc>
                <a:spcPts val="1819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200" b="1">
                <a:solidFill>
                  <a:srgbClr val="64FFDA"/>
                </a:solidFill>
              </a:rPr>
              <a:t>Máquina Hipotética</a:t>
            </a:r>
            <a:r>
              <a:rPr sz="1200" b="0">
                <a:solidFill>
                  <a:srgbClr val="FFFFFF"/>
                </a:solidFill>
              </a:rPr>
              <a:t> y </a:t>
            </a:r>
            <a:r>
              <a:rPr sz="1200" b="1">
                <a:solidFill>
                  <a:srgbClr val="64FFDA"/>
                </a:solidFill>
              </a:rPr>
              <a:t>Computador IAS</a:t>
            </a:r>
            <a:endParaRPr/>
          </a:p>
        </p:txBody>
      </p:sp>
      <p:pic>
        <p:nvPicPr>
          <p:cNvPr id="1415521559" name="Picture 8" descr="image.png"/>
          <p:cNvPicPr>
            <a:picLocks noChangeAspect="1"/>
          </p:cNvPicPr>
          <p:nvPr/>
        </p:nvPicPr>
        <p:blipFill>
          <a:blip r:embed="rId5">
            <a:alphaModFix amt="100000"/>
          </a:blip>
          <a:stretch/>
        </p:blipFill>
        <p:spPr bwMode="auto">
          <a:xfrm>
            <a:off x="904851" y="2414306"/>
            <a:ext cx="190495" cy="162485"/>
          </a:xfrm>
          <a:prstGeom prst="rect">
            <a:avLst/>
          </a:prstGeom>
        </p:spPr>
      </p:pic>
      <p:sp>
        <p:nvSpPr>
          <p:cNvPr id="1680436998" name="TextBox 9"/>
          <p:cNvSpPr txBox="1"/>
          <p:nvPr/>
        </p:nvSpPr>
        <p:spPr bwMode="auto">
          <a:xfrm>
            <a:off x="1190594" y="2190749"/>
            <a:ext cx="5581510" cy="53339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lnSpc>
                <a:spcPts val="182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200" b="0">
                <a:solidFill>
                  <a:srgbClr val="FFFFFF"/>
                </a:solidFill>
              </a:rPr>
              <a:t>Simulación paso a paso del </a:t>
            </a:r>
            <a:r>
              <a:rPr sz="1200" b="1">
                <a:solidFill>
                  <a:srgbClr val="64FFDA"/>
                </a:solidFill>
              </a:rPr>
              <a:t>ciclo de instrucción</a:t>
            </a:r>
            <a:r>
              <a:rPr sz="1200" b="0">
                <a:solidFill>
                  <a:srgbClr val="FFFFFF"/>
                </a:solidFill>
              </a:rPr>
              <a:t> con visualización de registros y memoria</a:t>
            </a:r>
            <a:endParaRPr/>
          </a:p>
        </p:txBody>
      </p:sp>
      <p:pic>
        <p:nvPicPr>
          <p:cNvPr id="1020797785" name="Picture 10" descr="image.png"/>
          <p:cNvPicPr>
            <a:picLocks noChangeAspect="1"/>
          </p:cNvPicPr>
          <p:nvPr/>
        </p:nvPicPr>
        <p:blipFill>
          <a:blip r:embed="rId6">
            <a:alphaModFix amt="100000"/>
          </a:blip>
          <a:stretch/>
        </p:blipFill>
        <p:spPr bwMode="auto">
          <a:xfrm>
            <a:off x="904851" y="3090582"/>
            <a:ext cx="190495" cy="162485"/>
          </a:xfrm>
          <a:prstGeom prst="rect">
            <a:avLst/>
          </a:prstGeom>
        </p:spPr>
      </p:pic>
      <p:sp>
        <p:nvSpPr>
          <p:cNvPr id="31366511" name="TextBox 11"/>
          <p:cNvSpPr txBox="1"/>
          <p:nvPr/>
        </p:nvSpPr>
        <p:spPr bwMode="auto">
          <a:xfrm>
            <a:off x="1190594" y="2867023"/>
            <a:ext cx="5581510" cy="53339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lnSpc>
                <a:spcPts val="182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200" b="0">
                <a:solidFill>
                  <a:srgbClr val="FFFFFF"/>
                </a:solidFill>
              </a:rPr>
              <a:t>Código Java modular y extensible con </a:t>
            </a:r>
            <a:r>
              <a:rPr sz="1200" b="1">
                <a:solidFill>
                  <a:srgbClr val="64FFDA"/>
                </a:solidFill>
              </a:rPr>
              <a:t>clases abstractas</a:t>
            </a:r>
            <a:r>
              <a:rPr sz="1200" b="0">
                <a:solidFill>
                  <a:srgbClr val="FFFFFF"/>
                </a:solidFill>
              </a:rPr>
              <a:t> y especializadas</a:t>
            </a:r>
            <a:endParaRPr/>
          </a:p>
        </p:txBody>
      </p:sp>
      <p:sp>
        <p:nvSpPr>
          <p:cNvPr id="1104148110" name="Rounded Rectangle 12"/>
          <p:cNvSpPr/>
          <p:nvPr/>
        </p:nvSpPr>
        <p:spPr bwMode="auto">
          <a:xfrm>
            <a:off x="666732" y="3924298"/>
            <a:ext cx="6343490" cy="2314575"/>
          </a:xfrm>
          <a:prstGeom prst="roundRect">
            <a:avLst>
              <a:gd name="adj" fmla="val 9876"/>
            </a:avLst>
          </a:prstGeom>
          <a:solidFill>
            <a:srgbClr val="FFFFFF">
              <a:alpha val="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1511370899" name="TextBox 13"/>
          <p:cNvSpPr txBox="1"/>
          <p:nvPr/>
        </p:nvSpPr>
        <p:spPr bwMode="auto">
          <a:xfrm>
            <a:off x="904851" y="4162424"/>
            <a:ext cx="5867253" cy="2952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1300"/>
              </a:spcAft>
              <a:defRPr/>
            </a:pPr>
            <a:r>
              <a:rPr sz="1450" b="1">
                <a:solidFill>
                  <a:srgbClr val="64FFDA"/>
                </a:solidFill>
              </a:rPr>
              <a:t> </a:t>
            </a:r>
            <a:r>
              <a:rPr sz="1100"/>
              <a:t>  </a:t>
            </a:r>
            <a:r>
              <a:rPr sz="1450" b="1">
                <a:solidFill>
                  <a:srgbClr val="64FFDA"/>
                </a:solidFill>
              </a:rPr>
              <a:t> Beneficios </a:t>
            </a:r>
            <a:endParaRPr/>
          </a:p>
        </p:txBody>
      </p:sp>
      <p:pic>
        <p:nvPicPr>
          <p:cNvPr id="676484146" name="Picture 14" descr="image.png"/>
          <p:cNvPicPr>
            <a:picLocks noChangeAspect="1"/>
          </p:cNvPicPr>
          <p:nvPr/>
        </p:nvPicPr>
        <p:blipFill>
          <a:blip r:embed="rId7">
            <a:alphaModFix amt="100000"/>
          </a:blip>
          <a:stretch/>
        </p:blipFill>
        <p:spPr bwMode="auto">
          <a:xfrm>
            <a:off x="904851" y="4208144"/>
            <a:ext cx="228594" cy="194309"/>
          </a:xfrm>
          <a:prstGeom prst="rect">
            <a:avLst/>
          </a:prstGeom>
        </p:spPr>
      </p:pic>
      <p:pic>
        <p:nvPicPr>
          <p:cNvPr id="53399689" name="Picture 15" descr="image.png"/>
          <p:cNvPicPr>
            <a:picLocks noChangeAspect="1"/>
          </p:cNvPicPr>
          <p:nvPr/>
        </p:nvPicPr>
        <p:blipFill>
          <a:blip r:embed="rId8">
            <a:alphaModFix amt="100000"/>
          </a:blip>
          <a:stretch/>
        </p:blipFill>
        <p:spPr bwMode="auto">
          <a:xfrm>
            <a:off x="904851" y="4686859"/>
            <a:ext cx="190495" cy="151279"/>
          </a:xfrm>
          <a:prstGeom prst="rect">
            <a:avLst/>
          </a:prstGeom>
        </p:spPr>
      </p:pic>
      <p:sp>
        <p:nvSpPr>
          <p:cNvPr id="992762594" name="TextBox 16"/>
          <p:cNvSpPr txBox="1"/>
          <p:nvPr/>
        </p:nvSpPr>
        <p:spPr bwMode="auto">
          <a:xfrm>
            <a:off x="1133445" y="4496359"/>
            <a:ext cx="5581510" cy="53339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lnSpc>
                <a:spcPts val="182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200" b="0">
                <a:solidFill>
                  <a:srgbClr val="FFFFFF"/>
                </a:solidFill>
              </a:rPr>
              <a:t>Herramienta educativa para comprender </a:t>
            </a:r>
            <a:r>
              <a:rPr sz="1200" b="1">
                <a:solidFill>
                  <a:srgbClr val="64FFDA"/>
                </a:solidFill>
              </a:rPr>
              <a:t>fundamentos de arquitectura</a:t>
            </a:r>
            <a:endParaRPr/>
          </a:p>
        </p:txBody>
      </p:sp>
      <p:pic>
        <p:nvPicPr>
          <p:cNvPr id="1682100487" name="Picture 17" descr="image.png"/>
          <p:cNvPicPr>
            <a:picLocks noChangeAspect="1"/>
          </p:cNvPicPr>
          <p:nvPr/>
        </p:nvPicPr>
        <p:blipFill>
          <a:blip r:embed="rId9">
            <a:alphaModFix amt="100000"/>
          </a:blip>
          <a:stretch/>
        </p:blipFill>
        <p:spPr bwMode="auto">
          <a:xfrm>
            <a:off x="904851" y="5374340"/>
            <a:ext cx="190495" cy="128867"/>
          </a:xfrm>
          <a:prstGeom prst="rect">
            <a:avLst/>
          </a:prstGeom>
        </p:spPr>
      </p:pic>
      <p:sp>
        <p:nvSpPr>
          <p:cNvPr id="539155866" name="TextBox 18"/>
          <p:cNvSpPr txBox="1"/>
          <p:nvPr/>
        </p:nvSpPr>
        <p:spPr bwMode="auto">
          <a:xfrm>
            <a:off x="1190594" y="5324473"/>
            <a:ext cx="4543311" cy="26669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lnSpc>
                <a:spcPts val="182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200" b="0">
                <a:solidFill>
                  <a:srgbClr val="FFFFFF"/>
                </a:solidFill>
              </a:rPr>
              <a:t>Visualización clara del </a:t>
            </a:r>
            <a:r>
              <a:rPr sz="1200" b="1">
                <a:solidFill>
                  <a:srgbClr val="64FFDA"/>
                </a:solidFill>
              </a:rPr>
              <a:t>flujo de ejecución</a:t>
            </a:r>
            <a:r>
              <a:rPr sz="1200" b="0">
                <a:solidFill>
                  <a:srgbClr val="FFFFFF"/>
                </a:solidFill>
              </a:rPr>
              <a:t> y estado interno</a:t>
            </a:r>
            <a:endParaRPr/>
          </a:p>
        </p:txBody>
      </p:sp>
      <p:pic>
        <p:nvPicPr>
          <p:cNvPr id="877027560" name="Picture 19" descr="image.png"/>
          <p:cNvPicPr>
            <a:picLocks noChangeAspect="1"/>
          </p:cNvPicPr>
          <p:nvPr/>
        </p:nvPicPr>
        <p:blipFill>
          <a:blip r:embed="rId10">
            <a:alphaModFix amt="100000"/>
          </a:blip>
          <a:stretch/>
        </p:blipFill>
        <p:spPr bwMode="auto">
          <a:xfrm>
            <a:off x="904851" y="5795121"/>
            <a:ext cx="190495" cy="106455"/>
          </a:xfrm>
          <a:prstGeom prst="rect">
            <a:avLst/>
          </a:prstGeom>
        </p:spPr>
      </p:pic>
      <p:sp>
        <p:nvSpPr>
          <p:cNvPr id="84257175" name="TextBox 20"/>
          <p:cNvSpPr txBox="1"/>
          <p:nvPr/>
        </p:nvSpPr>
        <p:spPr bwMode="auto">
          <a:xfrm>
            <a:off x="1190594" y="5734049"/>
            <a:ext cx="4238519" cy="26669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lnSpc>
                <a:spcPts val="182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200" b="0">
                <a:solidFill>
                  <a:srgbClr val="FFFFFF"/>
                </a:solidFill>
              </a:rPr>
              <a:t>Base para implementar </a:t>
            </a:r>
            <a:r>
              <a:rPr sz="1200" b="1">
                <a:solidFill>
                  <a:srgbClr val="64FFDA"/>
                </a:solidFill>
              </a:rPr>
              <a:t>arquitecturas más complejas</a:t>
            </a:r>
            <a:endParaRPr/>
          </a:p>
        </p:txBody>
      </p:sp>
      <p:sp>
        <p:nvSpPr>
          <p:cNvPr id="668238552" name="Rounded Rectangle 21"/>
          <p:cNvSpPr/>
          <p:nvPr/>
        </p:nvSpPr>
        <p:spPr bwMode="auto">
          <a:xfrm>
            <a:off x="666733" y="7000875"/>
            <a:ext cx="6343490" cy="2409825"/>
          </a:xfrm>
          <a:prstGeom prst="roundRect">
            <a:avLst>
              <a:gd name="adj" fmla="val 9486"/>
            </a:avLst>
          </a:prstGeom>
          <a:solidFill>
            <a:srgbClr val="FFFFFF">
              <a:alpha val="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2140538816" name="TextBox 22"/>
          <p:cNvSpPr txBox="1"/>
          <p:nvPr/>
        </p:nvSpPr>
        <p:spPr bwMode="auto">
          <a:xfrm>
            <a:off x="904852" y="7238999"/>
            <a:ext cx="5867253" cy="2952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1300"/>
              </a:spcAft>
              <a:defRPr/>
            </a:pPr>
            <a:r>
              <a:rPr sz="1450" b="1">
                <a:solidFill>
                  <a:srgbClr val="64FFDA"/>
                </a:solidFill>
              </a:rPr>
              <a:t> </a:t>
            </a:r>
            <a:r>
              <a:rPr sz="1100"/>
              <a:t>  </a:t>
            </a:r>
            <a:r>
              <a:rPr sz="1450" b="1">
                <a:solidFill>
                  <a:srgbClr val="64FFDA"/>
                </a:solidFill>
              </a:rPr>
              <a:t> Mejoras Futuras </a:t>
            </a:r>
            <a:endParaRPr/>
          </a:p>
        </p:txBody>
      </p:sp>
      <p:pic>
        <p:nvPicPr>
          <p:cNvPr id="1898867512" name="Picture 23" descr="image.png"/>
          <p:cNvPicPr>
            <a:picLocks noChangeAspect="1"/>
          </p:cNvPicPr>
          <p:nvPr/>
        </p:nvPicPr>
        <p:blipFill>
          <a:blip r:embed="rId11">
            <a:alphaModFix amt="100000"/>
          </a:blip>
          <a:stretch/>
        </p:blipFill>
        <p:spPr bwMode="auto">
          <a:xfrm>
            <a:off x="904852" y="7328534"/>
            <a:ext cx="228594" cy="125729"/>
          </a:xfrm>
          <a:prstGeom prst="rect">
            <a:avLst/>
          </a:prstGeom>
        </p:spPr>
      </p:pic>
      <p:sp>
        <p:nvSpPr>
          <p:cNvPr id="1890467474" name="Rounded Rectangle 24"/>
          <p:cNvSpPr/>
          <p:nvPr/>
        </p:nvSpPr>
        <p:spPr bwMode="auto">
          <a:xfrm>
            <a:off x="904852" y="7867649"/>
            <a:ext cx="1571585" cy="371475"/>
          </a:xfrm>
          <a:prstGeom prst="roundRect">
            <a:avLst>
              <a:gd name="adj" fmla="val 102564"/>
            </a:avLst>
          </a:prstGeom>
          <a:solidFill>
            <a:srgbClr val="64FFDA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pic>
        <p:nvPicPr>
          <p:cNvPr id="536818418" name="Picture 25" descr="image.png"/>
          <p:cNvPicPr>
            <a:picLocks noChangeAspect="1"/>
          </p:cNvPicPr>
          <p:nvPr/>
        </p:nvPicPr>
        <p:blipFill>
          <a:blip r:embed="rId12">
            <a:alphaModFix amt="100000"/>
          </a:blip>
          <a:stretch/>
        </p:blipFill>
        <p:spPr bwMode="auto">
          <a:xfrm>
            <a:off x="1047723" y="7986405"/>
            <a:ext cx="171445" cy="124439"/>
          </a:xfrm>
          <a:prstGeom prst="rect">
            <a:avLst/>
          </a:prstGeom>
        </p:spPr>
      </p:pic>
      <p:sp>
        <p:nvSpPr>
          <p:cNvPr id="1661876417" name="TextBox 26"/>
          <p:cNvSpPr txBox="1"/>
          <p:nvPr/>
        </p:nvSpPr>
        <p:spPr bwMode="auto">
          <a:xfrm>
            <a:off x="1266793" y="7943850"/>
            <a:ext cx="1066773" cy="2190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100" b="0">
                <a:solidFill>
                  <a:srgbClr val="64FFDA"/>
                </a:solidFill>
              </a:rPr>
              <a:t>Interfaz gráfica</a:t>
            </a:r>
            <a:endParaRPr/>
          </a:p>
        </p:txBody>
      </p:sp>
      <p:sp>
        <p:nvSpPr>
          <p:cNvPr id="947743755" name="Rounded Rectangle 27"/>
          <p:cNvSpPr/>
          <p:nvPr/>
        </p:nvSpPr>
        <p:spPr bwMode="auto">
          <a:xfrm>
            <a:off x="2571685" y="7867649"/>
            <a:ext cx="1781130" cy="371475"/>
          </a:xfrm>
          <a:prstGeom prst="roundRect">
            <a:avLst>
              <a:gd name="adj" fmla="val 102564"/>
            </a:avLst>
          </a:prstGeom>
          <a:solidFill>
            <a:srgbClr val="64FFDA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pic>
        <p:nvPicPr>
          <p:cNvPr id="1473409999" name="Picture 28" descr="image.png"/>
          <p:cNvPicPr>
            <a:picLocks noChangeAspect="1"/>
          </p:cNvPicPr>
          <p:nvPr/>
        </p:nvPicPr>
        <p:blipFill>
          <a:blip r:embed="rId13">
            <a:alphaModFix amt="100000"/>
          </a:blip>
          <a:stretch/>
        </p:blipFill>
        <p:spPr bwMode="auto">
          <a:xfrm>
            <a:off x="2714557" y="7979491"/>
            <a:ext cx="171445" cy="138266"/>
          </a:xfrm>
          <a:prstGeom prst="rect">
            <a:avLst/>
          </a:prstGeom>
        </p:spPr>
      </p:pic>
      <p:sp>
        <p:nvSpPr>
          <p:cNvPr id="1869238788" name="TextBox 29"/>
          <p:cNvSpPr txBox="1"/>
          <p:nvPr/>
        </p:nvSpPr>
        <p:spPr bwMode="auto">
          <a:xfrm>
            <a:off x="2933626" y="7943850"/>
            <a:ext cx="1276318" cy="2190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100" b="0">
                <a:solidFill>
                  <a:srgbClr val="64FFDA"/>
                </a:solidFill>
              </a:rPr>
              <a:t>Más arquitecturas</a:t>
            </a:r>
            <a:endParaRPr/>
          </a:p>
        </p:txBody>
      </p:sp>
      <p:sp>
        <p:nvSpPr>
          <p:cNvPr id="1673472560" name="Rounded Rectangle 30"/>
          <p:cNvSpPr/>
          <p:nvPr/>
        </p:nvSpPr>
        <p:spPr bwMode="auto">
          <a:xfrm>
            <a:off x="4438539" y="7867649"/>
            <a:ext cx="1762080" cy="371475"/>
          </a:xfrm>
          <a:prstGeom prst="roundRect">
            <a:avLst>
              <a:gd name="adj" fmla="val 102564"/>
            </a:avLst>
          </a:prstGeom>
          <a:solidFill>
            <a:srgbClr val="64FFDA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pic>
        <p:nvPicPr>
          <p:cNvPr id="1629045899" name="Picture 31" descr="image.png"/>
          <p:cNvPicPr>
            <a:picLocks noChangeAspect="1"/>
          </p:cNvPicPr>
          <p:nvPr/>
        </p:nvPicPr>
        <p:blipFill>
          <a:blip r:embed="rId14">
            <a:alphaModFix amt="100000"/>
          </a:blip>
          <a:stretch/>
        </p:blipFill>
        <p:spPr bwMode="auto">
          <a:xfrm>
            <a:off x="4581410" y="7979491"/>
            <a:ext cx="171445" cy="138266"/>
          </a:xfrm>
          <a:prstGeom prst="rect">
            <a:avLst/>
          </a:prstGeom>
        </p:spPr>
      </p:pic>
      <p:sp>
        <p:nvSpPr>
          <p:cNvPr id="2063490639" name="TextBox 32"/>
          <p:cNvSpPr txBox="1"/>
          <p:nvPr/>
        </p:nvSpPr>
        <p:spPr bwMode="auto">
          <a:xfrm>
            <a:off x="4800479" y="7943850"/>
            <a:ext cx="1257268" cy="2190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100" b="0">
                <a:solidFill>
                  <a:srgbClr val="64FFDA"/>
                </a:solidFill>
              </a:rPr>
              <a:t>Modo depuración</a:t>
            </a:r>
            <a:endParaRPr/>
          </a:p>
        </p:txBody>
      </p:sp>
      <p:sp>
        <p:nvSpPr>
          <p:cNvPr id="217285452" name="Rounded Rectangle 33"/>
          <p:cNvSpPr/>
          <p:nvPr/>
        </p:nvSpPr>
        <p:spPr bwMode="auto">
          <a:xfrm>
            <a:off x="904852" y="8334374"/>
            <a:ext cx="2047823" cy="371475"/>
          </a:xfrm>
          <a:prstGeom prst="roundRect">
            <a:avLst>
              <a:gd name="adj" fmla="val 102564"/>
            </a:avLst>
          </a:prstGeom>
          <a:solidFill>
            <a:srgbClr val="64FFDA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pic>
        <p:nvPicPr>
          <p:cNvPr id="37407176" name="Picture 34" descr="image.png"/>
          <p:cNvPicPr>
            <a:picLocks noChangeAspect="1"/>
          </p:cNvPicPr>
          <p:nvPr/>
        </p:nvPicPr>
        <p:blipFill>
          <a:blip r:embed="rId15">
            <a:alphaModFix amt="100000"/>
          </a:blip>
          <a:stretch/>
        </p:blipFill>
        <p:spPr bwMode="auto">
          <a:xfrm>
            <a:off x="1047723" y="8455741"/>
            <a:ext cx="171445" cy="138266"/>
          </a:xfrm>
          <a:prstGeom prst="rect">
            <a:avLst/>
          </a:prstGeom>
        </p:spPr>
      </p:pic>
      <p:sp>
        <p:nvSpPr>
          <p:cNvPr id="1729787260" name="TextBox 35"/>
          <p:cNvSpPr txBox="1"/>
          <p:nvPr/>
        </p:nvSpPr>
        <p:spPr bwMode="auto">
          <a:xfrm>
            <a:off x="1266793" y="8410575"/>
            <a:ext cx="1543010" cy="2190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100" b="0">
                <a:solidFill>
                  <a:srgbClr val="64FFDA"/>
                </a:solidFill>
              </a:rPr>
              <a:t>Historial de ejecución</a:t>
            </a:r>
            <a:endParaRPr/>
          </a:p>
        </p:txBody>
      </p:sp>
      <p:sp>
        <p:nvSpPr>
          <p:cNvPr id="41505433" name="Rounded Rectangle 36"/>
          <p:cNvSpPr/>
          <p:nvPr/>
        </p:nvSpPr>
        <p:spPr bwMode="auto">
          <a:xfrm>
            <a:off x="3047923" y="8334374"/>
            <a:ext cx="1904952" cy="371475"/>
          </a:xfrm>
          <a:prstGeom prst="roundRect">
            <a:avLst>
              <a:gd name="adj" fmla="val 102564"/>
            </a:avLst>
          </a:prstGeom>
          <a:solidFill>
            <a:srgbClr val="64FFDA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pic>
        <p:nvPicPr>
          <p:cNvPr id="444897554" name="Picture 37" descr="image.png"/>
          <p:cNvPicPr>
            <a:picLocks noChangeAspect="1"/>
          </p:cNvPicPr>
          <p:nvPr/>
        </p:nvPicPr>
        <p:blipFill>
          <a:blip r:embed="rId16">
            <a:alphaModFix amt="100000"/>
          </a:blip>
          <a:stretch/>
        </p:blipFill>
        <p:spPr bwMode="auto">
          <a:xfrm>
            <a:off x="3190795" y="8450211"/>
            <a:ext cx="171445" cy="149327"/>
          </a:xfrm>
          <a:prstGeom prst="rect">
            <a:avLst/>
          </a:prstGeom>
        </p:spPr>
      </p:pic>
      <p:sp>
        <p:nvSpPr>
          <p:cNvPr id="1840294364" name="TextBox 38"/>
          <p:cNvSpPr txBox="1"/>
          <p:nvPr/>
        </p:nvSpPr>
        <p:spPr bwMode="auto">
          <a:xfrm>
            <a:off x="3409864" y="8410575"/>
            <a:ext cx="1400139" cy="2190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100" b="0">
                <a:solidFill>
                  <a:srgbClr val="64FFDA"/>
                </a:solidFill>
              </a:rPr>
              <a:t>Exportar resultados</a:t>
            </a:r>
            <a:endParaRPr/>
          </a:p>
        </p:txBody>
      </p:sp>
      <p:sp>
        <p:nvSpPr>
          <p:cNvPr id="1350737427" name="Rounded Rectangle 39"/>
          <p:cNvSpPr/>
          <p:nvPr/>
        </p:nvSpPr>
        <p:spPr bwMode="auto">
          <a:xfrm>
            <a:off x="904852" y="8801100"/>
            <a:ext cx="2552636" cy="371475"/>
          </a:xfrm>
          <a:prstGeom prst="roundRect">
            <a:avLst>
              <a:gd name="adj" fmla="val 102564"/>
            </a:avLst>
          </a:prstGeom>
          <a:solidFill>
            <a:srgbClr val="64FFDA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pic>
        <p:nvPicPr>
          <p:cNvPr id="1633219090" name="Picture 40" descr="image.png"/>
          <p:cNvPicPr>
            <a:picLocks noChangeAspect="1"/>
          </p:cNvPicPr>
          <p:nvPr/>
        </p:nvPicPr>
        <p:blipFill>
          <a:blip r:embed="rId17">
            <a:alphaModFix amt="100000"/>
          </a:blip>
          <a:stretch/>
        </p:blipFill>
        <p:spPr bwMode="auto">
          <a:xfrm>
            <a:off x="1047723" y="8904645"/>
            <a:ext cx="171445" cy="154858"/>
          </a:xfrm>
          <a:prstGeom prst="rect">
            <a:avLst/>
          </a:prstGeom>
        </p:spPr>
      </p:pic>
      <p:sp>
        <p:nvSpPr>
          <p:cNvPr id="1378788456" name="TextBox 41"/>
          <p:cNvSpPr txBox="1"/>
          <p:nvPr/>
        </p:nvSpPr>
        <p:spPr bwMode="auto">
          <a:xfrm>
            <a:off x="1266793" y="8877299"/>
            <a:ext cx="2047823" cy="2190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100" b="0">
                <a:solidFill>
                  <a:srgbClr val="64FFDA"/>
                </a:solidFill>
              </a:rPr>
              <a:t>Extensiones de instrucciones</a:t>
            </a:r>
            <a:endParaRPr/>
          </a:p>
        </p:txBody>
      </p:sp>
      <p:sp>
        <p:nvSpPr>
          <p:cNvPr id="1361238748" name="Rounded Rectangle 42"/>
          <p:cNvSpPr/>
          <p:nvPr/>
        </p:nvSpPr>
        <p:spPr bwMode="auto">
          <a:xfrm flipH="0" flipV="0">
            <a:off x="7581717" y="695324"/>
            <a:ext cx="4228993" cy="3467099"/>
          </a:xfrm>
          <a:prstGeom prst="roundRect">
            <a:avLst>
              <a:gd name="adj" fmla="val 5405"/>
            </a:avLst>
          </a:prstGeom>
          <a:solidFill>
            <a:srgbClr val="FFFFFF">
              <a:alpha val="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475697990" name="TextBox 43"/>
          <p:cNvSpPr txBox="1"/>
          <p:nvPr/>
        </p:nvSpPr>
        <p:spPr bwMode="auto">
          <a:xfrm>
            <a:off x="8457994" y="933449"/>
            <a:ext cx="2476438" cy="2952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1300"/>
              </a:spcAft>
              <a:defRPr/>
            </a:pPr>
            <a:r>
              <a:rPr sz="1450" b="1">
                <a:solidFill>
                  <a:srgbClr val="64FFDA"/>
                </a:solidFill>
              </a:rPr>
              <a:t> </a:t>
            </a:r>
            <a:r>
              <a:rPr sz="1100"/>
              <a:t>  </a:t>
            </a:r>
            <a:r>
              <a:rPr sz="1450" b="1">
                <a:solidFill>
                  <a:srgbClr val="64FFDA"/>
                </a:solidFill>
              </a:rPr>
              <a:t> Arquitectura Moderna </a:t>
            </a:r>
            <a:endParaRPr/>
          </a:p>
        </p:txBody>
      </p:sp>
      <p:pic>
        <p:nvPicPr>
          <p:cNvPr id="2082632294" name="Picture 44" descr="image.png"/>
          <p:cNvPicPr>
            <a:picLocks noChangeAspect="1"/>
          </p:cNvPicPr>
          <p:nvPr/>
        </p:nvPicPr>
        <p:blipFill>
          <a:blip r:embed="rId18">
            <a:alphaModFix amt="100000"/>
          </a:blip>
          <a:stretch/>
        </p:blipFill>
        <p:spPr bwMode="auto">
          <a:xfrm>
            <a:off x="8172245" y="3092767"/>
            <a:ext cx="228594" cy="177164"/>
          </a:xfrm>
          <a:prstGeom prst="rect">
            <a:avLst/>
          </a:prstGeom>
        </p:spPr>
      </p:pic>
      <p:sp>
        <p:nvSpPr>
          <p:cNvPr id="143481032" name="Rounded Rectangle 45"/>
          <p:cNvSpPr/>
          <p:nvPr/>
        </p:nvSpPr>
        <p:spPr bwMode="auto">
          <a:xfrm>
            <a:off x="8048430" y="1428750"/>
            <a:ext cx="3295567" cy="2362199"/>
          </a:xfrm>
          <a:prstGeom prst="roundRect">
            <a:avLst>
              <a:gd name="adj" fmla="val 16667"/>
            </a:avLst>
          </a:prstGeom>
          <a:blipFill>
            <a:blip r:embed="rId19"/>
            <a:stretch/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1293966056" name="Rounded Rectangle 46"/>
          <p:cNvSpPr/>
          <p:nvPr/>
        </p:nvSpPr>
        <p:spPr bwMode="auto">
          <a:xfrm>
            <a:off x="7295967" y="7648574"/>
            <a:ext cx="4228994" cy="1762125"/>
          </a:xfrm>
          <a:prstGeom prst="roundRect">
            <a:avLst>
              <a:gd name="adj" fmla="val 12972"/>
            </a:avLst>
          </a:prstGeom>
          <a:solidFill>
            <a:srgbClr val="64FFDA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1398857796" name="TextBox 47"/>
          <p:cNvSpPr txBox="1"/>
          <p:nvPr/>
        </p:nvSpPr>
        <p:spPr bwMode="auto">
          <a:xfrm>
            <a:off x="8905652" y="7886700"/>
            <a:ext cx="1009624" cy="34290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ctr">
              <a:spcBef>
                <a:spcPts val="0"/>
              </a:spcBef>
              <a:spcAft>
                <a:spcPts val="975"/>
              </a:spcAft>
              <a:defRPr/>
            </a:pPr>
            <a:r>
              <a:rPr sz="1650" b="1">
                <a:solidFill>
                  <a:srgbClr val="64FFDA"/>
                </a:solidFill>
              </a:rPr>
              <a:t>¡Gracias!</a:t>
            </a:r>
            <a:endParaRPr/>
          </a:p>
        </p:txBody>
      </p:sp>
      <p:sp>
        <p:nvSpPr>
          <p:cNvPr id="1917688125" name="TextBox 48"/>
          <p:cNvSpPr txBox="1"/>
          <p:nvPr/>
        </p:nvSpPr>
        <p:spPr bwMode="auto">
          <a:xfrm>
            <a:off x="7534086" y="8372475"/>
            <a:ext cx="3752755" cy="800100"/>
          </a:xfrm>
          <a:prstGeom prst="rect">
            <a:avLst/>
          </a:prstGeom>
          <a:noFill/>
        </p:spPr>
        <p:txBody>
          <a:bodyPr wrap="square" lIns="73152" tIns="54864" rIns="73152" bIns="54864" anchor="ctr">
            <a:spAutoFit/>
          </a:bodyPr>
          <a:lstStyle/>
          <a:p>
            <a:pPr algn="ctr">
              <a:lnSpc>
                <a:spcPts val="182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200" b="0">
                <a:solidFill>
                  <a:srgbClr val="FFFFFF"/>
                </a:solidFill>
              </a:rPr>
              <a:t>Esperamos que esta simulación le ayude a comprender mejor los fundamentos de las arquitecturas de computadoras.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0">
              <a:srgbClr val="0A192F"/>
            </a:gs>
            <a:gs pos="100000">
              <a:srgbClr val="172A45"/>
            </a:gs>
          </a:gsLst>
          <a:lin ang="8100000" scaled="0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31426328" name="TextBox 1"/>
          <p:cNvSpPr txBox="1"/>
          <p:nvPr/>
        </p:nvSpPr>
        <p:spPr bwMode="auto">
          <a:xfrm>
            <a:off x="666732" y="96168"/>
            <a:ext cx="606749" cy="475847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49"/>
              </a:spcAft>
              <a:defRPr/>
            </a:pPr>
            <a:r>
              <a:rPr lang="es-ES" sz="2400" b="1">
                <a:solidFill>
                  <a:srgbClr val="FFFFFF"/>
                </a:solidFill>
              </a:rPr>
              <a:t>Fin.</a:t>
            </a:r>
            <a:endParaRPr/>
          </a:p>
        </p:txBody>
      </p:sp>
      <p:sp>
        <p:nvSpPr>
          <p:cNvPr id="235266842" name="Rectangle 2"/>
          <p:cNvSpPr/>
          <p:nvPr/>
        </p:nvSpPr>
        <p:spPr bwMode="auto">
          <a:xfrm>
            <a:off x="666732" y="666748"/>
            <a:ext cx="761979" cy="28575"/>
          </a:xfrm>
          <a:prstGeom prst="rect">
            <a:avLst/>
          </a:prstGeom>
          <a:solidFill>
            <a:srgbClr val="64FFD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22072668" name="Rounded Rectangle 21"/>
          <p:cNvSpPr/>
          <p:nvPr/>
        </p:nvSpPr>
        <p:spPr bwMode="auto">
          <a:xfrm>
            <a:off x="666732" y="2143124"/>
            <a:ext cx="6343489" cy="2409824"/>
          </a:xfrm>
          <a:prstGeom prst="roundRect">
            <a:avLst>
              <a:gd name="adj" fmla="val 9486"/>
            </a:avLst>
          </a:prstGeom>
          <a:solidFill>
            <a:srgbClr val="FFFFFF">
              <a:alpha val="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30227986" name="TextBox 22"/>
          <p:cNvSpPr txBox="1"/>
          <p:nvPr/>
        </p:nvSpPr>
        <p:spPr bwMode="auto">
          <a:xfrm>
            <a:off x="904851" y="2381248"/>
            <a:ext cx="5867253" cy="295273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1299"/>
              </a:spcAft>
              <a:defRPr/>
            </a:pPr>
            <a:r>
              <a:rPr sz="1450" b="1">
                <a:solidFill>
                  <a:srgbClr val="64FFDA"/>
                </a:solidFill>
              </a:rPr>
              <a:t> </a:t>
            </a:r>
            <a:r>
              <a:rPr sz="1100"/>
              <a:t>  </a:t>
            </a:r>
            <a:r>
              <a:rPr sz="1450" b="1">
                <a:solidFill>
                  <a:srgbClr val="64FFDA"/>
                </a:solidFill>
              </a:rPr>
              <a:t> Mejoras Futuras </a:t>
            </a:r>
            <a:endParaRPr/>
          </a:p>
        </p:txBody>
      </p:sp>
      <p:pic>
        <p:nvPicPr>
          <p:cNvPr id="775883638" name="Picture 23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/>
        </p:blipFill>
        <p:spPr bwMode="auto">
          <a:xfrm>
            <a:off x="904851" y="2470783"/>
            <a:ext cx="228593" cy="125728"/>
          </a:xfrm>
          <a:prstGeom prst="rect">
            <a:avLst/>
          </a:prstGeom>
        </p:spPr>
      </p:pic>
      <p:sp>
        <p:nvSpPr>
          <p:cNvPr id="1177498247" name="Rounded Rectangle 24"/>
          <p:cNvSpPr/>
          <p:nvPr/>
        </p:nvSpPr>
        <p:spPr bwMode="auto">
          <a:xfrm>
            <a:off x="904851" y="3009898"/>
            <a:ext cx="1571584" cy="371475"/>
          </a:xfrm>
          <a:prstGeom prst="roundRect">
            <a:avLst>
              <a:gd name="adj" fmla="val 102564"/>
            </a:avLst>
          </a:prstGeom>
          <a:solidFill>
            <a:srgbClr val="64FFDA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pic>
        <p:nvPicPr>
          <p:cNvPr id="144278693" name="Picture 25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/>
        </p:blipFill>
        <p:spPr bwMode="auto">
          <a:xfrm>
            <a:off x="1047722" y="3128654"/>
            <a:ext cx="171444" cy="124438"/>
          </a:xfrm>
          <a:prstGeom prst="rect">
            <a:avLst/>
          </a:prstGeom>
        </p:spPr>
      </p:pic>
      <p:sp>
        <p:nvSpPr>
          <p:cNvPr id="1152793725" name="TextBox 26"/>
          <p:cNvSpPr txBox="1"/>
          <p:nvPr/>
        </p:nvSpPr>
        <p:spPr bwMode="auto">
          <a:xfrm>
            <a:off x="1266792" y="3086099"/>
            <a:ext cx="1066772" cy="219073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100" b="0">
                <a:solidFill>
                  <a:srgbClr val="64FFDA"/>
                </a:solidFill>
              </a:rPr>
              <a:t>Interfaz gráfica</a:t>
            </a:r>
            <a:endParaRPr/>
          </a:p>
        </p:txBody>
      </p:sp>
      <p:sp>
        <p:nvSpPr>
          <p:cNvPr id="1063508473" name="Rounded Rectangle 27"/>
          <p:cNvSpPr/>
          <p:nvPr/>
        </p:nvSpPr>
        <p:spPr bwMode="auto">
          <a:xfrm>
            <a:off x="2571684" y="3009898"/>
            <a:ext cx="1781129" cy="371475"/>
          </a:xfrm>
          <a:prstGeom prst="roundRect">
            <a:avLst>
              <a:gd name="adj" fmla="val 102564"/>
            </a:avLst>
          </a:prstGeom>
          <a:solidFill>
            <a:srgbClr val="64FFDA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pic>
        <p:nvPicPr>
          <p:cNvPr id="306811176" name="Picture 28" descr="image.png"/>
          <p:cNvPicPr>
            <a:picLocks noChangeAspect="1"/>
          </p:cNvPicPr>
          <p:nvPr/>
        </p:nvPicPr>
        <p:blipFill>
          <a:blip r:embed="rId5">
            <a:alphaModFix amt="100000"/>
          </a:blip>
          <a:stretch/>
        </p:blipFill>
        <p:spPr bwMode="auto">
          <a:xfrm>
            <a:off x="2714556" y="3121740"/>
            <a:ext cx="171444" cy="138265"/>
          </a:xfrm>
          <a:prstGeom prst="rect">
            <a:avLst/>
          </a:prstGeom>
        </p:spPr>
      </p:pic>
      <p:sp>
        <p:nvSpPr>
          <p:cNvPr id="1112806422" name="TextBox 29"/>
          <p:cNvSpPr txBox="1"/>
          <p:nvPr/>
        </p:nvSpPr>
        <p:spPr bwMode="auto">
          <a:xfrm>
            <a:off x="2933625" y="3086099"/>
            <a:ext cx="1276317" cy="219073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100" b="0">
                <a:solidFill>
                  <a:srgbClr val="64FFDA"/>
                </a:solidFill>
              </a:rPr>
              <a:t>Más arquitecturas</a:t>
            </a:r>
            <a:endParaRPr/>
          </a:p>
        </p:txBody>
      </p:sp>
      <p:sp>
        <p:nvSpPr>
          <p:cNvPr id="1943364173" name="Rounded Rectangle 30"/>
          <p:cNvSpPr/>
          <p:nvPr/>
        </p:nvSpPr>
        <p:spPr bwMode="auto">
          <a:xfrm>
            <a:off x="4438539" y="3009898"/>
            <a:ext cx="1762079" cy="371475"/>
          </a:xfrm>
          <a:prstGeom prst="roundRect">
            <a:avLst>
              <a:gd name="adj" fmla="val 102564"/>
            </a:avLst>
          </a:prstGeom>
          <a:solidFill>
            <a:srgbClr val="64FFDA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pic>
        <p:nvPicPr>
          <p:cNvPr id="284021634" name="Picture 31" descr="image.png"/>
          <p:cNvPicPr>
            <a:picLocks noChangeAspect="1"/>
          </p:cNvPicPr>
          <p:nvPr/>
        </p:nvPicPr>
        <p:blipFill>
          <a:blip r:embed="rId6">
            <a:alphaModFix amt="100000"/>
          </a:blip>
          <a:stretch/>
        </p:blipFill>
        <p:spPr bwMode="auto">
          <a:xfrm>
            <a:off x="4581410" y="3121740"/>
            <a:ext cx="171444" cy="138265"/>
          </a:xfrm>
          <a:prstGeom prst="rect">
            <a:avLst/>
          </a:prstGeom>
        </p:spPr>
      </p:pic>
      <p:sp>
        <p:nvSpPr>
          <p:cNvPr id="1587107459" name="TextBox 32"/>
          <p:cNvSpPr txBox="1"/>
          <p:nvPr/>
        </p:nvSpPr>
        <p:spPr bwMode="auto">
          <a:xfrm>
            <a:off x="4800479" y="3086099"/>
            <a:ext cx="1257267" cy="219073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100" b="0">
                <a:solidFill>
                  <a:srgbClr val="64FFDA"/>
                </a:solidFill>
              </a:rPr>
              <a:t>Modo depuración</a:t>
            </a:r>
            <a:endParaRPr/>
          </a:p>
        </p:txBody>
      </p:sp>
      <p:sp>
        <p:nvSpPr>
          <p:cNvPr id="812529869" name="Rounded Rectangle 33"/>
          <p:cNvSpPr/>
          <p:nvPr/>
        </p:nvSpPr>
        <p:spPr bwMode="auto">
          <a:xfrm>
            <a:off x="904851" y="3476623"/>
            <a:ext cx="2047822" cy="371475"/>
          </a:xfrm>
          <a:prstGeom prst="roundRect">
            <a:avLst>
              <a:gd name="adj" fmla="val 102564"/>
            </a:avLst>
          </a:prstGeom>
          <a:solidFill>
            <a:srgbClr val="64FFDA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pic>
        <p:nvPicPr>
          <p:cNvPr id="106243569" name="Picture 34" descr="image.png"/>
          <p:cNvPicPr>
            <a:picLocks noChangeAspect="1"/>
          </p:cNvPicPr>
          <p:nvPr/>
        </p:nvPicPr>
        <p:blipFill>
          <a:blip r:embed="rId7">
            <a:alphaModFix amt="100000"/>
          </a:blip>
          <a:stretch/>
        </p:blipFill>
        <p:spPr bwMode="auto">
          <a:xfrm>
            <a:off x="1047722" y="3597990"/>
            <a:ext cx="171444" cy="138265"/>
          </a:xfrm>
          <a:prstGeom prst="rect">
            <a:avLst/>
          </a:prstGeom>
        </p:spPr>
      </p:pic>
      <p:sp>
        <p:nvSpPr>
          <p:cNvPr id="285700849" name="TextBox 35"/>
          <p:cNvSpPr txBox="1"/>
          <p:nvPr/>
        </p:nvSpPr>
        <p:spPr bwMode="auto">
          <a:xfrm>
            <a:off x="1266792" y="3552824"/>
            <a:ext cx="1543009" cy="219073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100" b="0">
                <a:solidFill>
                  <a:srgbClr val="64FFDA"/>
                </a:solidFill>
              </a:rPr>
              <a:t>Historial de ejecución</a:t>
            </a:r>
            <a:endParaRPr/>
          </a:p>
        </p:txBody>
      </p:sp>
      <p:sp>
        <p:nvSpPr>
          <p:cNvPr id="1695936467" name="Rounded Rectangle 36"/>
          <p:cNvSpPr/>
          <p:nvPr/>
        </p:nvSpPr>
        <p:spPr bwMode="auto">
          <a:xfrm>
            <a:off x="3047922" y="3476623"/>
            <a:ext cx="1904951" cy="371475"/>
          </a:xfrm>
          <a:prstGeom prst="roundRect">
            <a:avLst>
              <a:gd name="adj" fmla="val 102564"/>
            </a:avLst>
          </a:prstGeom>
          <a:solidFill>
            <a:srgbClr val="64FFDA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pic>
        <p:nvPicPr>
          <p:cNvPr id="1306537573" name="Picture 37" descr="image.png"/>
          <p:cNvPicPr>
            <a:picLocks noChangeAspect="1"/>
          </p:cNvPicPr>
          <p:nvPr/>
        </p:nvPicPr>
        <p:blipFill>
          <a:blip r:embed="rId8">
            <a:alphaModFix amt="100000"/>
          </a:blip>
          <a:stretch/>
        </p:blipFill>
        <p:spPr bwMode="auto">
          <a:xfrm>
            <a:off x="3190794" y="3592460"/>
            <a:ext cx="171444" cy="149326"/>
          </a:xfrm>
          <a:prstGeom prst="rect">
            <a:avLst/>
          </a:prstGeom>
        </p:spPr>
      </p:pic>
      <p:sp>
        <p:nvSpPr>
          <p:cNvPr id="887504662" name="TextBox 38"/>
          <p:cNvSpPr txBox="1"/>
          <p:nvPr/>
        </p:nvSpPr>
        <p:spPr bwMode="auto">
          <a:xfrm>
            <a:off x="3409863" y="3552824"/>
            <a:ext cx="1400139" cy="219073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100" b="0">
                <a:solidFill>
                  <a:srgbClr val="64FFDA"/>
                </a:solidFill>
              </a:rPr>
              <a:t>Exportar resultados</a:t>
            </a:r>
            <a:endParaRPr/>
          </a:p>
        </p:txBody>
      </p:sp>
      <p:sp>
        <p:nvSpPr>
          <p:cNvPr id="1066481687" name="Rounded Rectangle 39"/>
          <p:cNvSpPr/>
          <p:nvPr/>
        </p:nvSpPr>
        <p:spPr bwMode="auto">
          <a:xfrm>
            <a:off x="904851" y="3943349"/>
            <a:ext cx="2552635" cy="371475"/>
          </a:xfrm>
          <a:prstGeom prst="roundRect">
            <a:avLst>
              <a:gd name="adj" fmla="val 102564"/>
            </a:avLst>
          </a:prstGeom>
          <a:solidFill>
            <a:srgbClr val="64FFDA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pic>
        <p:nvPicPr>
          <p:cNvPr id="231127587" name="Picture 40" descr="image.png"/>
          <p:cNvPicPr>
            <a:picLocks noChangeAspect="1"/>
          </p:cNvPicPr>
          <p:nvPr/>
        </p:nvPicPr>
        <p:blipFill>
          <a:blip r:embed="rId9">
            <a:alphaModFix amt="100000"/>
          </a:blip>
          <a:stretch/>
        </p:blipFill>
        <p:spPr bwMode="auto">
          <a:xfrm>
            <a:off x="1047722" y="4046894"/>
            <a:ext cx="171444" cy="154857"/>
          </a:xfrm>
          <a:prstGeom prst="rect">
            <a:avLst/>
          </a:prstGeom>
        </p:spPr>
      </p:pic>
      <p:sp>
        <p:nvSpPr>
          <p:cNvPr id="1620571654" name="TextBox 41"/>
          <p:cNvSpPr txBox="1"/>
          <p:nvPr/>
        </p:nvSpPr>
        <p:spPr bwMode="auto">
          <a:xfrm>
            <a:off x="1266792" y="4019548"/>
            <a:ext cx="2047822" cy="219073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100" b="0">
                <a:solidFill>
                  <a:srgbClr val="64FFDA"/>
                </a:solidFill>
              </a:rPr>
              <a:t>Extensiones de instrucciones</a:t>
            </a:r>
            <a:endParaRPr/>
          </a:p>
        </p:txBody>
      </p:sp>
      <p:sp>
        <p:nvSpPr>
          <p:cNvPr id="878018127" name="Rounded Rectangle 46"/>
          <p:cNvSpPr/>
          <p:nvPr/>
        </p:nvSpPr>
        <p:spPr bwMode="auto">
          <a:xfrm>
            <a:off x="7295967" y="2505073"/>
            <a:ext cx="4228993" cy="1762124"/>
          </a:xfrm>
          <a:prstGeom prst="roundRect">
            <a:avLst>
              <a:gd name="adj" fmla="val 12972"/>
            </a:avLst>
          </a:prstGeom>
          <a:solidFill>
            <a:srgbClr val="64FFDA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1888538418" name="TextBox 47"/>
          <p:cNvSpPr txBox="1"/>
          <p:nvPr/>
        </p:nvSpPr>
        <p:spPr bwMode="auto">
          <a:xfrm>
            <a:off x="8905651" y="2743199"/>
            <a:ext cx="1009623" cy="34290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ctr">
              <a:spcBef>
                <a:spcPts val="0"/>
              </a:spcBef>
              <a:spcAft>
                <a:spcPts val="974"/>
              </a:spcAft>
              <a:defRPr/>
            </a:pPr>
            <a:r>
              <a:rPr sz="1650" b="1">
                <a:solidFill>
                  <a:srgbClr val="64FFDA"/>
                </a:solidFill>
              </a:rPr>
              <a:t>¡Gracias!</a:t>
            </a:r>
            <a:endParaRPr/>
          </a:p>
        </p:txBody>
      </p:sp>
      <p:sp>
        <p:nvSpPr>
          <p:cNvPr id="402499714" name="TextBox 48"/>
          <p:cNvSpPr txBox="1"/>
          <p:nvPr/>
        </p:nvSpPr>
        <p:spPr bwMode="auto">
          <a:xfrm>
            <a:off x="7534085" y="3228974"/>
            <a:ext cx="3752754" cy="800100"/>
          </a:xfrm>
          <a:prstGeom prst="rect">
            <a:avLst/>
          </a:prstGeom>
          <a:noFill/>
        </p:spPr>
        <p:txBody>
          <a:bodyPr wrap="square" lIns="73152" tIns="54864" rIns="73152" bIns="54864" anchor="ctr">
            <a:spAutoFit/>
          </a:bodyPr>
          <a:lstStyle/>
          <a:p>
            <a:pPr algn="ctr">
              <a:lnSpc>
                <a:spcPts val="1819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200" b="0">
                <a:solidFill>
                  <a:srgbClr val="FFFFFF"/>
                </a:solidFill>
              </a:rPr>
              <a:t>Esperamos que esta simulación le ayude a comprender mejor los fundamentos de las arquitecturas de computadoras.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ONLYOFFICE/9.0.0.172</Application>
  <PresentationFormat>On-screen Show (4:3)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/>
  <cp:revision>2</cp:revision>
  <dcterms:created xsi:type="dcterms:W3CDTF">2013-01-27T09:14:16Z</dcterms:created>
  <dcterms:modified xsi:type="dcterms:W3CDTF">2025-10-20T23:48:58Z</dcterms:modified>
  <cp:category/>
</cp:coreProperties>
</file>