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1695" cy="6858000" type="screen4x3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05008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697637718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010930706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2095849582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207839946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929044420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46992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3188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34103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8B9630-A7FA-6F19-E750-7442ADE388A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31000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3668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38428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6389B4-03F5-4527-A0B9-85200B0AB72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3590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27662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1146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BE2CE4-A6F4-CCFF-5FF5-70D68B608FC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50400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18914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8128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3C4B7D-00BF-681F-4DB4-85C48177546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7472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80016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3470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CC1A9F-D439-F732-ED18-994AE2E18BB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355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15675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63269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A1F951-90BE-8130-8BE4-FD623EE15A1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7699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7176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9917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A829F1-D3DF-4EFC-6ABB-D7E0A5DF0F3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3833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23330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34464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C8E95F-ECB6-81EE-E13C-D1A8A1F3F13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6888659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6846877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83374135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27602374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5351247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42259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1021194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1115094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60518770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2906849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09658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1695999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5073738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9670449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0735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1145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063579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5684732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01134924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2016601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0691623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62776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343223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43580872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390175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2861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3657830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8415643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5315232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66378891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8278348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8241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654498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3243621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77977748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1476917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3696829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44623892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368190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9078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1262373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33849157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43574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930312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28459986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68494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842941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47038982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9325814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4719177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24848774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107901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163187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95879157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95680358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0618150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61373394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773367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9962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8445444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7724722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208758029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722999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media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5272151" name="Rectangle 1"/>
          <p:cNvSpPr/>
          <p:nvPr/>
        </p:nvSpPr>
        <p:spPr bwMode="auto"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0A192F">
                  <a:alpha val="85000"/>
                </a:srgbClr>
              </a:gs>
              <a:gs pos="100000">
                <a:srgbClr val="0A192F">
                  <a:alpha val="85000"/>
                </a:srgb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640073486" name="TextBox 2"/>
          <p:cNvSpPr txBox="1"/>
          <p:nvPr/>
        </p:nvSpPr>
        <p:spPr bwMode="auto">
          <a:xfrm>
            <a:off x="1219169" y="2028825"/>
            <a:ext cx="9753356" cy="14668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lnSpc>
                <a:spcPts val="4940"/>
              </a:lnSpc>
              <a:spcBef>
                <a:spcPts val="0"/>
              </a:spcBef>
              <a:spcAft>
                <a:spcPts val="1300"/>
              </a:spcAft>
              <a:defRPr/>
            </a:pPr>
            <a:r>
              <a:rPr sz="3850" b="1">
                <a:solidFill>
                  <a:srgbClr val="FFFFFF"/>
                </a:solidFill>
              </a:rPr>
              <a:t>Simulación de Arquitecturas de Computadoras</a:t>
            </a:r>
            <a:endParaRPr/>
          </a:p>
        </p:txBody>
      </p:sp>
      <p:sp>
        <p:nvSpPr>
          <p:cNvPr id="642347624" name="Rectangle 3"/>
          <p:cNvSpPr/>
          <p:nvPr/>
        </p:nvSpPr>
        <p:spPr bwMode="auto">
          <a:xfrm>
            <a:off x="5619609" y="3686175"/>
            <a:ext cx="952476" cy="381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085872652" name="TextBox 4"/>
          <p:cNvSpPr txBox="1"/>
          <p:nvPr/>
        </p:nvSpPr>
        <p:spPr bwMode="auto">
          <a:xfrm>
            <a:off x="1219169" y="4105274"/>
            <a:ext cx="9753356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2600"/>
              </a:spcAft>
              <a:defRPr/>
            </a:pPr>
            <a:r>
              <a:rPr sz="1650" b="0">
                <a:solidFill>
                  <a:srgbClr val="64FFDA"/>
                </a:solidFill>
              </a:rPr>
              <a:t>Máquina Hipotética y Computador IAS</a:t>
            </a:r>
            <a:endParaRPr/>
          </a:p>
        </p:txBody>
      </p:sp>
      <p:sp>
        <p:nvSpPr>
          <p:cNvPr id="2135958473" name="TextBox 5"/>
          <p:cNvSpPr txBox="1"/>
          <p:nvPr/>
        </p:nvSpPr>
        <p:spPr bwMode="auto">
          <a:xfrm>
            <a:off x="2359577" y="5951181"/>
            <a:ext cx="7473259" cy="613008"/>
          </a:xfrm>
          <a:prstGeom prst="rect">
            <a:avLst/>
          </a:prstGeom>
          <a:noFill/>
        </p:spPr>
        <p:txBody>
          <a:bodyPr vertOverflow="overflow" horzOverflow="overflow" vert="horz" wrap="none" lIns="73152" tIns="54864" rIns="73152" bIns="54864" numCol="1" spcCol="0" rtlCol="0" fromWordArt="0" anchor="ctr" anchorCtr="0" forceAA="0" upright="0" compatLnSpc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Implementación e</a:t>
            </a:r>
            <a:r>
              <a:rPr lang="es-ES" sz="1100" b="0">
                <a:solidFill>
                  <a:srgbClr val="FFFFFF"/>
                </a:solidFill>
              </a:rPr>
              <a:t>n web y lenguajes Java y Python</a:t>
            </a:r>
            <a:r>
              <a:rPr lang="en-US" sz="1100" b="0">
                <a:solidFill>
                  <a:srgbClr val="FFFFFF"/>
                </a:solidFill>
              </a:rPr>
              <a:t>: Las implementaciones pudieran no ser afines 1 a 1 con el funcionamiento real</a:t>
            </a:r>
            <a:endParaRPr lang="en-US" sz="1100" b="0">
              <a:solidFill>
                <a:srgbClr val="FFFFFF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0">
                <a:solidFill>
                  <a:srgbClr val="FFFFFF"/>
                </a:solidFill>
              </a:rPr>
              <a:t>de las computadoras que buscan representar pero la implementacion actual busca ser lo má</a:t>
            </a:r>
            <a:r>
              <a:rPr lang="es-ES" sz="1100" b="0">
                <a:solidFill>
                  <a:srgbClr val="FFFFFF"/>
                </a:solidFill>
              </a:rPr>
              <a:t>s fiel posible al mismo de forma</a:t>
            </a:r>
            <a:endParaRPr lang="es-ES" sz="1100" b="0">
              <a:solidFill>
                <a:srgbClr val="FFFFFF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100" b="0">
                <a:solidFill>
                  <a:srgbClr val="FFFFFF"/>
                </a:solidFill>
              </a:rPr>
              <a:t>representativa..</a:t>
            </a:r>
            <a:endParaRPr/>
          </a:p>
        </p:txBody>
      </p:sp>
      <p:sp>
        <p:nvSpPr>
          <p:cNvPr id="393652741" name="TextBox 4"/>
          <p:cNvSpPr txBox="1"/>
          <p:nvPr/>
        </p:nvSpPr>
        <p:spPr bwMode="auto">
          <a:xfrm>
            <a:off x="2196031" y="5144269"/>
            <a:ext cx="8143669" cy="36154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2599"/>
              </a:spcAft>
              <a:defRPr/>
            </a:pPr>
            <a:r>
              <a:rPr lang="es-ES" sz="1650" b="0">
                <a:solidFill>
                  <a:srgbClr val="64FFDA"/>
                </a:solidFill>
              </a:rPr>
              <a:t>Propuesta de convalidación realizada por el alumno Leonardo David Guirado García, Grupo 22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121507" name="TextBox 1"/>
          <p:cNvSpPr txBox="1"/>
          <p:nvPr/>
        </p:nvSpPr>
        <p:spPr bwMode="auto"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Introducción a las Arquitecturas de Computadoras</a:t>
            </a:r>
            <a:endParaRPr/>
          </a:p>
        </p:txBody>
      </p:sp>
      <p:sp>
        <p:nvSpPr>
          <p:cNvPr id="2113779354" name="Rectangle 2"/>
          <p:cNvSpPr/>
          <p:nvPr/>
        </p:nvSpPr>
        <p:spPr bwMode="auto">
          <a:xfrm>
            <a:off x="666733" y="952499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961843439" name="TextBox 3"/>
          <p:cNvSpPr txBox="1"/>
          <p:nvPr/>
        </p:nvSpPr>
        <p:spPr bwMode="auto">
          <a:xfrm>
            <a:off x="666733" y="1457325"/>
            <a:ext cx="5238619" cy="11430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195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 La </a:t>
            </a:r>
            <a:r>
              <a:rPr sz="1200" b="1">
                <a:solidFill>
                  <a:srgbClr val="64FFDA"/>
                </a:solidFill>
              </a:rPr>
              <a:t>arquitectura de computadoras</a:t>
            </a:r>
            <a:r>
              <a:rPr sz="1200" b="0">
                <a:solidFill>
                  <a:srgbClr val="FFFFFF"/>
                </a:solidFill>
              </a:rPr>
              <a:t> es el diseño conceptual y la estructura operativa fundamental de un sistema informático. Define cómo interactúan los componentes hardware para ejecutar instrucciones y procesar datos. </a:t>
            </a:r>
            <a:endParaRPr/>
          </a:p>
        </p:txBody>
      </p:sp>
      <p:sp>
        <p:nvSpPr>
          <p:cNvPr id="887781948" name="TextBox 4"/>
          <p:cNvSpPr txBox="1"/>
          <p:nvPr/>
        </p:nvSpPr>
        <p:spPr bwMode="auto">
          <a:xfrm>
            <a:off x="666733" y="2886075"/>
            <a:ext cx="5238619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Componentes Principales</a:t>
            </a:r>
            <a:endParaRPr/>
          </a:p>
        </p:txBody>
      </p:sp>
      <p:pic>
        <p:nvPicPr>
          <p:cNvPr id="720238327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666733" y="3359467"/>
            <a:ext cx="228594" cy="177164"/>
          </a:xfrm>
          <a:prstGeom prst="rect">
            <a:avLst/>
          </a:prstGeom>
        </p:spPr>
      </p:pic>
      <p:sp>
        <p:nvSpPr>
          <p:cNvPr id="1259030656" name="TextBox 6"/>
          <p:cNvSpPr txBox="1"/>
          <p:nvPr/>
        </p:nvSpPr>
        <p:spPr bwMode="auto">
          <a:xfrm>
            <a:off x="990575" y="3324225"/>
            <a:ext cx="34289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CPU</a:t>
            </a:r>
            <a:endParaRPr/>
          </a:p>
        </p:txBody>
      </p:sp>
      <p:pic>
        <p:nvPicPr>
          <p:cNvPr id="733739623" name="Picture 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3352716" y="3365182"/>
            <a:ext cx="228594" cy="165734"/>
          </a:xfrm>
          <a:prstGeom prst="rect">
            <a:avLst/>
          </a:prstGeom>
        </p:spPr>
      </p:pic>
      <p:sp>
        <p:nvSpPr>
          <p:cNvPr id="481919477" name="TextBox 8"/>
          <p:cNvSpPr txBox="1"/>
          <p:nvPr/>
        </p:nvSpPr>
        <p:spPr bwMode="auto">
          <a:xfrm>
            <a:off x="3676558" y="3324225"/>
            <a:ext cx="704832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Memoria</a:t>
            </a:r>
            <a:endParaRPr/>
          </a:p>
        </p:txBody>
      </p:sp>
      <p:pic>
        <p:nvPicPr>
          <p:cNvPr id="26756810" name="Picture 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666733" y="3740467"/>
            <a:ext cx="228594" cy="177164"/>
          </a:xfrm>
          <a:prstGeom prst="rect">
            <a:avLst/>
          </a:prstGeom>
        </p:spPr>
      </p:pic>
      <p:sp>
        <p:nvSpPr>
          <p:cNvPr id="1115916091" name="TextBox 10"/>
          <p:cNvSpPr txBox="1"/>
          <p:nvPr/>
        </p:nvSpPr>
        <p:spPr bwMode="auto">
          <a:xfrm>
            <a:off x="990575" y="3705224"/>
            <a:ext cx="73340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Registros</a:t>
            </a:r>
            <a:endParaRPr/>
          </a:p>
        </p:txBody>
      </p:sp>
      <p:pic>
        <p:nvPicPr>
          <p:cNvPr id="104124503" name="Picture 11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3352716" y="3731894"/>
            <a:ext cx="228594" cy="194309"/>
          </a:xfrm>
          <a:prstGeom prst="rect">
            <a:avLst/>
          </a:prstGeom>
        </p:spPr>
      </p:pic>
      <p:sp>
        <p:nvSpPr>
          <p:cNvPr id="854090497" name="TextBox 12"/>
          <p:cNvSpPr txBox="1"/>
          <p:nvPr/>
        </p:nvSpPr>
        <p:spPr bwMode="auto">
          <a:xfrm>
            <a:off x="3676558" y="3705224"/>
            <a:ext cx="1628734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Unidades de Control</a:t>
            </a:r>
            <a:endParaRPr/>
          </a:p>
        </p:txBody>
      </p:sp>
      <p:pic>
        <p:nvPicPr>
          <p:cNvPr id="728067896" name="Picture 13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666733" y="4121467"/>
            <a:ext cx="228594" cy="177164"/>
          </a:xfrm>
          <a:prstGeom prst="rect">
            <a:avLst/>
          </a:prstGeom>
        </p:spPr>
      </p:pic>
      <p:sp>
        <p:nvSpPr>
          <p:cNvPr id="127744351" name="TextBox 14"/>
          <p:cNvSpPr txBox="1"/>
          <p:nvPr/>
        </p:nvSpPr>
        <p:spPr bwMode="auto">
          <a:xfrm>
            <a:off x="990575" y="4086225"/>
            <a:ext cx="314317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ALU</a:t>
            </a:r>
            <a:endParaRPr/>
          </a:p>
        </p:txBody>
      </p:sp>
      <p:pic>
        <p:nvPicPr>
          <p:cNvPr id="396877403" name="Picture 15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3352716" y="4121467"/>
            <a:ext cx="228594" cy="177164"/>
          </a:xfrm>
          <a:prstGeom prst="rect">
            <a:avLst/>
          </a:prstGeom>
        </p:spPr>
      </p:pic>
      <p:sp>
        <p:nvSpPr>
          <p:cNvPr id="148782536" name="TextBox 16"/>
          <p:cNvSpPr txBox="1"/>
          <p:nvPr/>
        </p:nvSpPr>
        <p:spPr bwMode="auto">
          <a:xfrm>
            <a:off x="3676558" y="4086225"/>
            <a:ext cx="119059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Entrada/Salida</a:t>
            </a:r>
            <a:endParaRPr/>
          </a:p>
        </p:txBody>
      </p:sp>
      <p:sp>
        <p:nvSpPr>
          <p:cNvPr id="2134824667" name="Rounded Rectangle 17"/>
          <p:cNvSpPr/>
          <p:nvPr/>
        </p:nvSpPr>
        <p:spPr bwMode="auto">
          <a:xfrm>
            <a:off x="6286342" y="2657475"/>
            <a:ext cx="5238619" cy="2619374"/>
          </a:xfrm>
          <a:prstGeom prst="roundRect">
            <a:avLst>
              <a:gd name="adj" fmla="val 16667"/>
            </a:avLst>
          </a:prstGeom>
          <a:blipFill>
            <a:blip r:embed="rId9"/>
            <a:stretch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038122" name="TextBox 1"/>
          <p:cNvSpPr txBox="1"/>
          <p:nvPr/>
        </p:nvSpPr>
        <p:spPr bwMode="auto">
          <a:xfrm>
            <a:off x="666732" y="-15875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Arquitecturas Simuladas</a:t>
            </a:r>
            <a:endParaRPr/>
          </a:p>
        </p:txBody>
      </p:sp>
      <p:sp>
        <p:nvSpPr>
          <p:cNvPr id="1139884532" name="Rectangle 2"/>
          <p:cNvSpPr/>
          <p:nvPr/>
        </p:nvSpPr>
        <p:spPr bwMode="auto">
          <a:xfrm>
            <a:off x="666732" y="555623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43487259" name="Rounded Rectangle 3"/>
          <p:cNvSpPr/>
          <p:nvPr/>
        </p:nvSpPr>
        <p:spPr bwMode="auto">
          <a:xfrm flipH="0" flipV="0">
            <a:off x="666732" y="663574"/>
            <a:ext cx="5286241" cy="6030383"/>
          </a:xfrm>
          <a:prstGeom prst="roundRect">
            <a:avLst>
              <a:gd name="adj" fmla="val 4324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853769058" name="TextBox 4"/>
          <p:cNvSpPr txBox="1"/>
          <p:nvPr/>
        </p:nvSpPr>
        <p:spPr bwMode="auto">
          <a:xfrm>
            <a:off x="904851" y="769407"/>
            <a:ext cx="4810004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6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650" b="1">
                <a:solidFill>
                  <a:srgbClr val="64FFDA"/>
                </a:solidFill>
              </a:rPr>
              <a:t> Máquina Hipotética </a:t>
            </a:r>
            <a:endParaRPr/>
          </a:p>
        </p:txBody>
      </p:sp>
      <p:pic>
        <p:nvPicPr>
          <p:cNvPr id="79054423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904851" y="857990"/>
            <a:ext cx="228594" cy="165734"/>
          </a:xfrm>
          <a:prstGeom prst="rect">
            <a:avLst/>
          </a:prstGeom>
        </p:spPr>
      </p:pic>
      <p:sp>
        <p:nvSpPr>
          <p:cNvPr id="1788136236" name="TextBox 6"/>
          <p:cNvSpPr txBox="1"/>
          <p:nvPr/>
        </p:nvSpPr>
        <p:spPr bwMode="auto">
          <a:xfrm>
            <a:off x="904851" y="1170516"/>
            <a:ext cx="481000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  <a:defRPr/>
            </a:pPr>
            <a:r>
              <a:rPr sz="1300" b="1">
                <a:solidFill>
                  <a:srgbClr val="A8B2D1"/>
                </a:solidFill>
              </a:rPr>
              <a:t>Registros Principales</a:t>
            </a:r>
            <a:endParaRPr/>
          </a:p>
        </p:txBody>
      </p:sp>
      <p:pic>
        <p:nvPicPr>
          <p:cNvPr id="114096857" name="Picture 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904851" y="1606207"/>
            <a:ext cx="171445" cy="138266"/>
          </a:xfrm>
          <a:prstGeom prst="rect">
            <a:avLst/>
          </a:prstGeom>
        </p:spPr>
      </p:pic>
      <p:sp>
        <p:nvSpPr>
          <p:cNvPr id="419910562" name="TextBox 8"/>
          <p:cNvSpPr txBox="1"/>
          <p:nvPr/>
        </p:nvSpPr>
        <p:spPr bwMode="auto">
          <a:xfrm>
            <a:off x="1171544" y="1551516"/>
            <a:ext cx="279075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PC</a:t>
            </a:r>
            <a:r>
              <a:rPr sz="1200" b="0">
                <a:solidFill>
                  <a:srgbClr val="FFFFFF"/>
                </a:solidFill>
              </a:rPr>
              <a:t>: Contador de Programa (12 bits)</a:t>
            </a:r>
            <a:endParaRPr/>
          </a:p>
        </p:txBody>
      </p:sp>
      <p:pic>
        <p:nvPicPr>
          <p:cNvPr id="897240144" name="Picture 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904851" y="1939582"/>
            <a:ext cx="171445" cy="138266"/>
          </a:xfrm>
          <a:prstGeom prst="rect">
            <a:avLst/>
          </a:prstGeom>
        </p:spPr>
      </p:pic>
      <p:sp>
        <p:nvSpPr>
          <p:cNvPr id="1952461712" name="TextBox 10"/>
          <p:cNvSpPr txBox="1"/>
          <p:nvPr/>
        </p:nvSpPr>
        <p:spPr bwMode="auto">
          <a:xfrm>
            <a:off x="1171544" y="1884891"/>
            <a:ext cx="377180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MAR</a:t>
            </a:r>
            <a:r>
              <a:rPr sz="1200" b="0">
                <a:solidFill>
                  <a:srgbClr val="FFFFFF"/>
                </a:solidFill>
              </a:rPr>
              <a:t>: Registro de Dirección de Memoria (12 bits)</a:t>
            </a:r>
            <a:endParaRPr/>
          </a:p>
        </p:txBody>
      </p:sp>
      <p:pic>
        <p:nvPicPr>
          <p:cNvPr id="1113492532" name="Picture 11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904851" y="2272957"/>
            <a:ext cx="171445" cy="138266"/>
          </a:xfrm>
          <a:prstGeom prst="rect">
            <a:avLst/>
          </a:prstGeom>
        </p:spPr>
      </p:pic>
      <p:sp>
        <p:nvSpPr>
          <p:cNvPr id="1066469278" name="TextBox 12"/>
          <p:cNvSpPr txBox="1"/>
          <p:nvPr/>
        </p:nvSpPr>
        <p:spPr bwMode="auto">
          <a:xfrm>
            <a:off x="1171544" y="2218265"/>
            <a:ext cx="352416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MBR</a:t>
            </a:r>
            <a:r>
              <a:rPr sz="1200" b="0">
                <a:solidFill>
                  <a:srgbClr val="FFFFFF"/>
                </a:solidFill>
              </a:rPr>
              <a:t>: Registro de Buffer de Memoria (16 bits)</a:t>
            </a:r>
            <a:endParaRPr/>
          </a:p>
        </p:txBody>
      </p:sp>
      <p:pic>
        <p:nvPicPr>
          <p:cNvPr id="523832103" name="Picture 13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904851" y="2606332"/>
            <a:ext cx="171445" cy="138266"/>
          </a:xfrm>
          <a:prstGeom prst="rect">
            <a:avLst/>
          </a:prstGeom>
        </p:spPr>
      </p:pic>
      <p:sp>
        <p:nvSpPr>
          <p:cNvPr id="1467743339" name="TextBox 14"/>
          <p:cNvSpPr txBox="1"/>
          <p:nvPr/>
        </p:nvSpPr>
        <p:spPr bwMode="auto">
          <a:xfrm>
            <a:off x="1171544" y="2551641"/>
            <a:ext cx="274313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IR</a:t>
            </a:r>
            <a:r>
              <a:rPr sz="1200" b="0">
                <a:solidFill>
                  <a:srgbClr val="FFFFFF"/>
                </a:solidFill>
              </a:rPr>
              <a:t>: Registro de Instrucción (16 bits)</a:t>
            </a:r>
            <a:endParaRPr/>
          </a:p>
        </p:txBody>
      </p:sp>
      <p:pic>
        <p:nvPicPr>
          <p:cNvPr id="113753613" name="Picture 15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904851" y="2939707"/>
            <a:ext cx="171445" cy="138266"/>
          </a:xfrm>
          <a:prstGeom prst="rect">
            <a:avLst/>
          </a:prstGeom>
        </p:spPr>
      </p:pic>
      <p:sp>
        <p:nvSpPr>
          <p:cNvPr id="1395477763" name="TextBox 16"/>
          <p:cNvSpPr txBox="1"/>
          <p:nvPr/>
        </p:nvSpPr>
        <p:spPr bwMode="auto">
          <a:xfrm>
            <a:off x="1171544" y="2885016"/>
            <a:ext cx="195257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AC</a:t>
            </a:r>
            <a:r>
              <a:rPr sz="1200" b="0">
                <a:solidFill>
                  <a:srgbClr val="FFFFFF"/>
                </a:solidFill>
              </a:rPr>
              <a:t>: Acumulador (16 bits)</a:t>
            </a:r>
            <a:endParaRPr/>
          </a:p>
        </p:txBody>
      </p:sp>
      <p:sp>
        <p:nvSpPr>
          <p:cNvPr id="121421406" name="TextBox 17"/>
          <p:cNvSpPr txBox="1"/>
          <p:nvPr/>
        </p:nvSpPr>
        <p:spPr bwMode="auto">
          <a:xfrm>
            <a:off x="904851" y="3408890"/>
            <a:ext cx="481000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  <a:defRPr/>
            </a:pPr>
            <a:r>
              <a:rPr sz="1300" b="1">
                <a:solidFill>
                  <a:srgbClr val="A8B2D1"/>
                </a:solidFill>
              </a:rPr>
              <a:t>Instrucciones Clave</a:t>
            </a:r>
            <a:endParaRPr/>
          </a:p>
        </p:txBody>
      </p:sp>
      <p:pic>
        <p:nvPicPr>
          <p:cNvPr id="1409129542" name="Picture 18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/>
        </p:blipFill>
        <p:spPr bwMode="auto">
          <a:xfrm>
            <a:off x="904851" y="3863940"/>
            <a:ext cx="171445" cy="99551"/>
          </a:xfrm>
          <a:prstGeom prst="rect">
            <a:avLst/>
          </a:prstGeom>
        </p:spPr>
      </p:pic>
      <p:sp>
        <p:nvSpPr>
          <p:cNvPr id="3381433" name="TextBox 19"/>
          <p:cNvSpPr txBox="1"/>
          <p:nvPr/>
        </p:nvSpPr>
        <p:spPr bwMode="auto">
          <a:xfrm>
            <a:off x="1171544" y="3789891"/>
            <a:ext cx="233356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LOAD</a:t>
            </a:r>
            <a:r>
              <a:rPr sz="1200" b="0">
                <a:solidFill>
                  <a:srgbClr val="FFFFFF"/>
                </a:solidFill>
              </a:rPr>
              <a:t>: Cargar desde memoria</a:t>
            </a:r>
            <a:endParaRPr/>
          </a:p>
        </p:txBody>
      </p:sp>
      <p:pic>
        <p:nvPicPr>
          <p:cNvPr id="647124300" name="Picture 20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/>
        </p:blipFill>
        <p:spPr bwMode="auto">
          <a:xfrm>
            <a:off x="904851" y="4197315"/>
            <a:ext cx="171445" cy="99551"/>
          </a:xfrm>
          <a:prstGeom prst="rect">
            <a:avLst/>
          </a:prstGeom>
        </p:spPr>
      </p:pic>
      <p:sp>
        <p:nvSpPr>
          <p:cNvPr id="1862666933" name="TextBox 21"/>
          <p:cNvSpPr txBox="1"/>
          <p:nvPr/>
        </p:nvSpPr>
        <p:spPr bwMode="auto">
          <a:xfrm>
            <a:off x="1171544" y="4123265"/>
            <a:ext cx="237166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STOR</a:t>
            </a:r>
            <a:r>
              <a:rPr sz="1200" b="0">
                <a:solidFill>
                  <a:srgbClr val="FFFFFF"/>
                </a:solidFill>
              </a:rPr>
              <a:t>: Almacenar en memoria</a:t>
            </a:r>
            <a:endParaRPr/>
          </a:p>
        </p:txBody>
      </p:sp>
      <p:pic>
        <p:nvPicPr>
          <p:cNvPr id="1030469666" name="Picture 22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/>
        </p:blipFill>
        <p:spPr bwMode="auto">
          <a:xfrm>
            <a:off x="904851" y="4530690"/>
            <a:ext cx="171445" cy="99551"/>
          </a:xfrm>
          <a:prstGeom prst="rect">
            <a:avLst/>
          </a:prstGeom>
        </p:spPr>
      </p:pic>
      <p:sp>
        <p:nvSpPr>
          <p:cNvPr id="1348830586" name="TextBox 23"/>
          <p:cNvSpPr txBox="1"/>
          <p:nvPr/>
        </p:nvSpPr>
        <p:spPr bwMode="auto">
          <a:xfrm>
            <a:off x="1171544" y="4456641"/>
            <a:ext cx="277170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ADD/SUB</a:t>
            </a:r>
            <a:r>
              <a:rPr sz="1200" b="0">
                <a:solidFill>
                  <a:srgbClr val="FFFFFF"/>
                </a:solidFill>
              </a:rPr>
              <a:t>: Operaciones aritméticas</a:t>
            </a:r>
            <a:endParaRPr/>
          </a:p>
        </p:txBody>
      </p:sp>
      <p:pic>
        <p:nvPicPr>
          <p:cNvPr id="2007188942" name="Picture 24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/>
        </p:blipFill>
        <p:spPr bwMode="auto">
          <a:xfrm>
            <a:off x="904851" y="4864065"/>
            <a:ext cx="171445" cy="99551"/>
          </a:xfrm>
          <a:prstGeom prst="rect">
            <a:avLst/>
          </a:prstGeom>
        </p:spPr>
      </p:pic>
      <p:sp>
        <p:nvSpPr>
          <p:cNvPr id="1551515088" name="TextBox 25"/>
          <p:cNvSpPr txBox="1"/>
          <p:nvPr/>
        </p:nvSpPr>
        <p:spPr bwMode="auto">
          <a:xfrm>
            <a:off x="1171544" y="4790016"/>
            <a:ext cx="219069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JUMP</a:t>
            </a:r>
            <a:r>
              <a:rPr sz="1200" b="0">
                <a:solidFill>
                  <a:srgbClr val="FFFFFF"/>
                </a:solidFill>
              </a:rPr>
              <a:t>: Saltos condicionales</a:t>
            </a:r>
            <a:endParaRPr/>
          </a:p>
        </p:txBody>
      </p:sp>
      <p:sp>
        <p:nvSpPr>
          <p:cNvPr id="1604749856" name="Rounded Rectangle 26"/>
          <p:cNvSpPr/>
          <p:nvPr/>
        </p:nvSpPr>
        <p:spPr bwMode="auto">
          <a:xfrm>
            <a:off x="904851" y="5313891"/>
            <a:ext cx="4810004" cy="1152524"/>
          </a:xfrm>
          <a:prstGeom prst="roundRect">
            <a:avLst>
              <a:gd name="adj" fmla="val 13223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333619877" name="TextBox 27"/>
          <p:cNvSpPr txBox="1"/>
          <p:nvPr/>
        </p:nvSpPr>
        <p:spPr bwMode="auto">
          <a:xfrm>
            <a:off x="1047722" y="5456766"/>
            <a:ext cx="452426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Característica Destacada</a:t>
            </a:r>
            <a:endParaRPr/>
          </a:p>
        </p:txBody>
      </p:sp>
      <p:sp>
        <p:nvSpPr>
          <p:cNvPr id="1795829356" name="TextBox 28"/>
          <p:cNvSpPr txBox="1"/>
          <p:nvPr/>
        </p:nvSpPr>
        <p:spPr bwMode="auto">
          <a:xfrm>
            <a:off x="1047722" y="5790141"/>
            <a:ext cx="452426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Memoria de 4096 palabras de 16 bits</a:t>
            </a:r>
            <a:endParaRPr/>
          </a:p>
        </p:txBody>
      </p:sp>
      <p:sp>
        <p:nvSpPr>
          <p:cNvPr id="1305244364" name="TextBox 29"/>
          <p:cNvSpPr txBox="1"/>
          <p:nvPr/>
        </p:nvSpPr>
        <p:spPr bwMode="auto">
          <a:xfrm>
            <a:off x="1047722" y="6056841"/>
            <a:ext cx="452426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Formato de instrucción: 4 bits opcode + 12 bits dirección</a:t>
            </a:r>
            <a:endParaRPr/>
          </a:p>
        </p:txBody>
      </p:sp>
      <p:sp>
        <p:nvSpPr>
          <p:cNvPr id="926237559" name="Rounded Rectangle 30"/>
          <p:cNvSpPr/>
          <p:nvPr/>
        </p:nvSpPr>
        <p:spPr bwMode="auto">
          <a:xfrm flipH="0" flipV="0">
            <a:off x="6238719" y="663574"/>
            <a:ext cx="5286241" cy="6030383"/>
          </a:xfrm>
          <a:prstGeom prst="roundRect">
            <a:avLst>
              <a:gd name="adj" fmla="val 4324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594319731" name="TextBox 31"/>
          <p:cNvSpPr txBox="1"/>
          <p:nvPr/>
        </p:nvSpPr>
        <p:spPr bwMode="auto">
          <a:xfrm>
            <a:off x="6476837" y="769407"/>
            <a:ext cx="4810004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6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650" b="1">
                <a:solidFill>
                  <a:srgbClr val="64FFDA"/>
                </a:solidFill>
              </a:rPr>
              <a:t> Computador IAS </a:t>
            </a:r>
            <a:endParaRPr/>
          </a:p>
        </p:txBody>
      </p:sp>
      <p:pic>
        <p:nvPicPr>
          <p:cNvPr id="1614706019" name="Picture 32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/>
        </p:blipFill>
        <p:spPr bwMode="auto">
          <a:xfrm>
            <a:off x="6476837" y="852275"/>
            <a:ext cx="228594" cy="177164"/>
          </a:xfrm>
          <a:prstGeom prst="rect">
            <a:avLst/>
          </a:prstGeom>
        </p:spPr>
      </p:pic>
      <p:sp>
        <p:nvSpPr>
          <p:cNvPr id="115124017" name="TextBox 33"/>
          <p:cNvSpPr txBox="1"/>
          <p:nvPr/>
        </p:nvSpPr>
        <p:spPr bwMode="auto">
          <a:xfrm>
            <a:off x="6476837" y="1170516"/>
            <a:ext cx="481000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  <a:defRPr/>
            </a:pPr>
            <a:r>
              <a:rPr sz="1300" b="1">
                <a:solidFill>
                  <a:srgbClr val="A8B2D1"/>
                </a:solidFill>
              </a:rPr>
              <a:t>Registros Principales</a:t>
            </a:r>
            <a:endParaRPr/>
          </a:p>
        </p:txBody>
      </p:sp>
      <p:pic>
        <p:nvPicPr>
          <p:cNvPr id="520483103" name="Picture 34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/>
        </p:blipFill>
        <p:spPr bwMode="auto">
          <a:xfrm>
            <a:off x="6476837" y="1606207"/>
            <a:ext cx="171445" cy="138266"/>
          </a:xfrm>
          <a:prstGeom prst="rect">
            <a:avLst/>
          </a:prstGeom>
        </p:spPr>
      </p:pic>
      <p:sp>
        <p:nvSpPr>
          <p:cNvPr id="294494197" name="TextBox 35"/>
          <p:cNvSpPr txBox="1"/>
          <p:nvPr/>
        </p:nvSpPr>
        <p:spPr bwMode="auto">
          <a:xfrm>
            <a:off x="6743530" y="1551516"/>
            <a:ext cx="279075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PC</a:t>
            </a:r>
            <a:r>
              <a:rPr sz="1200" b="0">
                <a:solidFill>
                  <a:srgbClr val="FFFFFF"/>
                </a:solidFill>
              </a:rPr>
              <a:t>: Contador de Programa (12 bits)</a:t>
            </a:r>
            <a:endParaRPr/>
          </a:p>
        </p:txBody>
      </p:sp>
      <p:pic>
        <p:nvPicPr>
          <p:cNvPr id="1916958566" name="Picture 36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/>
        </p:blipFill>
        <p:spPr bwMode="auto">
          <a:xfrm>
            <a:off x="6476837" y="1939582"/>
            <a:ext cx="171445" cy="138266"/>
          </a:xfrm>
          <a:prstGeom prst="rect">
            <a:avLst/>
          </a:prstGeom>
        </p:spPr>
      </p:pic>
      <p:sp>
        <p:nvSpPr>
          <p:cNvPr id="135995448" name="TextBox 37"/>
          <p:cNvSpPr txBox="1"/>
          <p:nvPr/>
        </p:nvSpPr>
        <p:spPr bwMode="auto">
          <a:xfrm>
            <a:off x="6743530" y="1884891"/>
            <a:ext cx="377180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MAR</a:t>
            </a:r>
            <a:r>
              <a:rPr sz="1200" b="0">
                <a:solidFill>
                  <a:srgbClr val="FFFFFF"/>
                </a:solidFill>
              </a:rPr>
              <a:t>: Registro de Dirección de Memoria (12 bits)</a:t>
            </a:r>
            <a:endParaRPr/>
          </a:p>
        </p:txBody>
      </p:sp>
      <p:pic>
        <p:nvPicPr>
          <p:cNvPr id="438141562" name="Picture 38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/>
        </p:blipFill>
        <p:spPr bwMode="auto">
          <a:xfrm>
            <a:off x="6476837" y="2272957"/>
            <a:ext cx="171445" cy="138266"/>
          </a:xfrm>
          <a:prstGeom prst="rect">
            <a:avLst/>
          </a:prstGeom>
        </p:spPr>
      </p:pic>
      <p:sp>
        <p:nvSpPr>
          <p:cNvPr id="1950591632" name="TextBox 39"/>
          <p:cNvSpPr txBox="1"/>
          <p:nvPr/>
        </p:nvSpPr>
        <p:spPr bwMode="auto">
          <a:xfrm>
            <a:off x="6743530" y="2218265"/>
            <a:ext cx="352416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MBR</a:t>
            </a:r>
            <a:r>
              <a:rPr sz="1200" b="0">
                <a:solidFill>
                  <a:srgbClr val="FFFFFF"/>
                </a:solidFill>
              </a:rPr>
              <a:t>: Registro de Buffer de Memoria (40 bits)</a:t>
            </a:r>
            <a:endParaRPr/>
          </a:p>
        </p:txBody>
      </p:sp>
      <p:pic>
        <p:nvPicPr>
          <p:cNvPr id="1001336109" name="Picture 40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/>
        </p:blipFill>
        <p:spPr bwMode="auto">
          <a:xfrm>
            <a:off x="6476837" y="2606332"/>
            <a:ext cx="171445" cy="138266"/>
          </a:xfrm>
          <a:prstGeom prst="rect">
            <a:avLst/>
          </a:prstGeom>
        </p:spPr>
      </p:pic>
      <p:sp>
        <p:nvSpPr>
          <p:cNvPr id="947814532" name="TextBox 41"/>
          <p:cNvSpPr txBox="1"/>
          <p:nvPr/>
        </p:nvSpPr>
        <p:spPr bwMode="auto">
          <a:xfrm>
            <a:off x="6743530" y="2551641"/>
            <a:ext cx="317174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IR/IBR</a:t>
            </a:r>
            <a:r>
              <a:rPr sz="1200" b="0">
                <a:solidFill>
                  <a:srgbClr val="FFFFFF"/>
                </a:solidFill>
              </a:rPr>
              <a:t>: Registros de Instrucción (20 bits)</a:t>
            </a:r>
            <a:endParaRPr/>
          </a:p>
        </p:txBody>
      </p:sp>
      <p:pic>
        <p:nvPicPr>
          <p:cNvPr id="194012819" name="Picture 42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/>
        </p:blipFill>
        <p:spPr bwMode="auto">
          <a:xfrm>
            <a:off x="6476837" y="2939707"/>
            <a:ext cx="171445" cy="138266"/>
          </a:xfrm>
          <a:prstGeom prst="rect">
            <a:avLst/>
          </a:prstGeom>
        </p:spPr>
      </p:pic>
      <p:sp>
        <p:nvSpPr>
          <p:cNvPr id="1416648803" name="TextBox 43"/>
          <p:cNvSpPr txBox="1"/>
          <p:nvPr/>
        </p:nvSpPr>
        <p:spPr bwMode="auto">
          <a:xfrm>
            <a:off x="6743530" y="2885016"/>
            <a:ext cx="3409864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AC/MQ</a:t>
            </a:r>
            <a:r>
              <a:rPr sz="1200" b="0">
                <a:solidFill>
                  <a:srgbClr val="FFFFFF"/>
                </a:solidFill>
              </a:rPr>
              <a:t>: Acumulador/Multiplicador (40 bits)</a:t>
            </a:r>
            <a:endParaRPr/>
          </a:p>
        </p:txBody>
      </p:sp>
      <p:sp>
        <p:nvSpPr>
          <p:cNvPr id="39846509" name="TextBox 44"/>
          <p:cNvSpPr txBox="1"/>
          <p:nvPr/>
        </p:nvSpPr>
        <p:spPr bwMode="auto">
          <a:xfrm>
            <a:off x="6476837" y="3408890"/>
            <a:ext cx="481000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  <a:defRPr/>
            </a:pPr>
            <a:r>
              <a:rPr sz="1300" b="1">
                <a:solidFill>
                  <a:srgbClr val="A8B2D1"/>
                </a:solidFill>
              </a:rPr>
              <a:t>Instrucciones Clave</a:t>
            </a:r>
            <a:endParaRPr/>
          </a:p>
        </p:txBody>
      </p:sp>
      <p:pic>
        <p:nvPicPr>
          <p:cNvPr id="1595702478" name="Picture 45" descr="image.png"/>
          <p:cNvPicPr>
            <a:picLocks noChangeAspect="1"/>
          </p:cNvPicPr>
          <p:nvPr/>
        </p:nvPicPr>
        <p:blipFill>
          <a:blip r:embed="rId19">
            <a:alphaModFix amt="100000"/>
          </a:blip>
          <a:stretch/>
        </p:blipFill>
        <p:spPr bwMode="auto">
          <a:xfrm>
            <a:off x="6476837" y="3863940"/>
            <a:ext cx="171445" cy="99551"/>
          </a:xfrm>
          <a:prstGeom prst="rect">
            <a:avLst/>
          </a:prstGeom>
        </p:spPr>
      </p:pic>
      <p:sp>
        <p:nvSpPr>
          <p:cNvPr id="1631682060" name="TextBox 46"/>
          <p:cNvSpPr txBox="1"/>
          <p:nvPr/>
        </p:nvSpPr>
        <p:spPr bwMode="auto">
          <a:xfrm>
            <a:off x="6743530" y="3789891"/>
            <a:ext cx="233356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LOAD</a:t>
            </a:r>
            <a:r>
              <a:rPr sz="1200" b="0">
                <a:solidFill>
                  <a:srgbClr val="FFFFFF"/>
                </a:solidFill>
              </a:rPr>
              <a:t>: Cargar desde memoria</a:t>
            </a:r>
            <a:endParaRPr/>
          </a:p>
        </p:txBody>
      </p:sp>
      <p:pic>
        <p:nvPicPr>
          <p:cNvPr id="1177569698" name="Picture 47" descr="image.png"/>
          <p:cNvPicPr>
            <a:picLocks noChangeAspect="1"/>
          </p:cNvPicPr>
          <p:nvPr/>
        </p:nvPicPr>
        <p:blipFill>
          <a:blip r:embed="rId20">
            <a:alphaModFix amt="100000"/>
          </a:blip>
          <a:stretch/>
        </p:blipFill>
        <p:spPr bwMode="auto">
          <a:xfrm>
            <a:off x="6476837" y="4197315"/>
            <a:ext cx="171445" cy="99551"/>
          </a:xfrm>
          <a:prstGeom prst="rect">
            <a:avLst/>
          </a:prstGeom>
        </p:spPr>
      </p:pic>
      <p:sp>
        <p:nvSpPr>
          <p:cNvPr id="1684809153" name="TextBox 48"/>
          <p:cNvSpPr txBox="1"/>
          <p:nvPr/>
        </p:nvSpPr>
        <p:spPr bwMode="auto">
          <a:xfrm>
            <a:off x="6743530" y="4123265"/>
            <a:ext cx="237166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STOR</a:t>
            </a:r>
            <a:r>
              <a:rPr sz="1200" b="0">
                <a:solidFill>
                  <a:srgbClr val="FFFFFF"/>
                </a:solidFill>
              </a:rPr>
              <a:t>: Almacenar en memoria</a:t>
            </a:r>
            <a:endParaRPr/>
          </a:p>
        </p:txBody>
      </p:sp>
      <p:pic>
        <p:nvPicPr>
          <p:cNvPr id="1139804730" name="Picture 49" descr="image.png"/>
          <p:cNvPicPr>
            <a:picLocks noChangeAspect="1"/>
          </p:cNvPicPr>
          <p:nvPr/>
        </p:nvPicPr>
        <p:blipFill>
          <a:blip r:embed="rId21">
            <a:alphaModFix amt="100000"/>
          </a:blip>
          <a:stretch/>
        </p:blipFill>
        <p:spPr bwMode="auto">
          <a:xfrm>
            <a:off x="6476837" y="4530690"/>
            <a:ext cx="171445" cy="99551"/>
          </a:xfrm>
          <a:prstGeom prst="rect">
            <a:avLst/>
          </a:prstGeom>
        </p:spPr>
      </p:pic>
      <p:sp>
        <p:nvSpPr>
          <p:cNvPr id="1573071962" name="TextBox 50"/>
          <p:cNvSpPr txBox="1"/>
          <p:nvPr/>
        </p:nvSpPr>
        <p:spPr bwMode="auto">
          <a:xfrm>
            <a:off x="6743530" y="4456641"/>
            <a:ext cx="353368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ADD/SUB/MUL/DIV</a:t>
            </a:r>
            <a:r>
              <a:rPr sz="1200" b="0">
                <a:solidFill>
                  <a:srgbClr val="FFFFFF"/>
                </a:solidFill>
              </a:rPr>
              <a:t>: Operaciones aritméticas</a:t>
            </a:r>
            <a:endParaRPr/>
          </a:p>
        </p:txBody>
      </p:sp>
      <p:pic>
        <p:nvPicPr>
          <p:cNvPr id="935413901" name="Picture 51" descr="image.png"/>
          <p:cNvPicPr>
            <a:picLocks noChangeAspect="1"/>
          </p:cNvPicPr>
          <p:nvPr/>
        </p:nvPicPr>
        <p:blipFill>
          <a:blip r:embed="rId22">
            <a:alphaModFix amt="100000"/>
          </a:blip>
          <a:stretch/>
        </p:blipFill>
        <p:spPr bwMode="auto">
          <a:xfrm>
            <a:off x="6476837" y="4864065"/>
            <a:ext cx="171445" cy="99551"/>
          </a:xfrm>
          <a:prstGeom prst="rect">
            <a:avLst/>
          </a:prstGeom>
        </p:spPr>
      </p:pic>
      <p:sp>
        <p:nvSpPr>
          <p:cNvPr id="644226512" name="TextBox 52"/>
          <p:cNvSpPr txBox="1"/>
          <p:nvPr/>
        </p:nvSpPr>
        <p:spPr bwMode="auto">
          <a:xfrm>
            <a:off x="6743530" y="4790016"/>
            <a:ext cx="219069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JUMP</a:t>
            </a:r>
            <a:r>
              <a:rPr sz="1200" b="0">
                <a:solidFill>
                  <a:srgbClr val="FFFFFF"/>
                </a:solidFill>
              </a:rPr>
              <a:t>: Saltos condicionales</a:t>
            </a:r>
            <a:endParaRPr/>
          </a:p>
        </p:txBody>
      </p:sp>
      <p:sp>
        <p:nvSpPr>
          <p:cNvPr id="1243380280" name="Rounded Rectangle 53"/>
          <p:cNvSpPr/>
          <p:nvPr/>
        </p:nvSpPr>
        <p:spPr bwMode="auto">
          <a:xfrm>
            <a:off x="6476837" y="5313891"/>
            <a:ext cx="4810004" cy="1152524"/>
          </a:xfrm>
          <a:prstGeom prst="roundRect">
            <a:avLst>
              <a:gd name="adj" fmla="val 13223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855663128" name="TextBox 54"/>
          <p:cNvSpPr txBox="1"/>
          <p:nvPr/>
        </p:nvSpPr>
        <p:spPr bwMode="auto">
          <a:xfrm>
            <a:off x="6619708" y="5456766"/>
            <a:ext cx="452426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Característica Destacada</a:t>
            </a:r>
            <a:endParaRPr/>
          </a:p>
        </p:txBody>
      </p:sp>
      <p:sp>
        <p:nvSpPr>
          <p:cNvPr id="320092306" name="TextBox 55"/>
          <p:cNvSpPr txBox="1"/>
          <p:nvPr/>
        </p:nvSpPr>
        <p:spPr bwMode="auto">
          <a:xfrm>
            <a:off x="6619708" y="5790141"/>
            <a:ext cx="452426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Memoria de 1000 palabras de 40 bits</a:t>
            </a:r>
            <a:endParaRPr/>
          </a:p>
        </p:txBody>
      </p:sp>
      <p:sp>
        <p:nvSpPr>
          <p:cNvPr id="1881826412" name="TextBox 56"/>
          <p:cNvSpPr txBox="1"/>
          <p:nvPr/>
        </p:nvSpPr>
        <p:spPr bwMode="auto">
          <a:xfrm>
            <a:off x="6619708" y="6056841"/>
            <a:ext cx="452426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Dos instrucciones por palabra: 8 bits opcode + 12 bits dirección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1670241" name="TextBox 1"/>
          <p:cNvSpPr txBox="1"/>
          <p:nvPr/>
        </p:nvSpPr>
        <p:spPr bwMode="auto">
          <a:xfrm>
            <a:off x="666732" y="-15875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Estructura del Código Java</a:t>
            </a:r>
            <a:endParaRPr/>
          </a:p>
        </p:txBody>
      </p:sp>
      <p:sp>
        <p:nvSpPr>
          <p:cNvPr id="1917300442" name="Rectangle 2"/>
          <p:cNvSpPr/>
          <p:nvPr/>
        </p:nvSpPr>
        <p:spPr bwMode="auto">
          <a:xfrm>
            <a:off x="666732" y="555623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07490206" name="Rounded Rectangle 3"/>
          <p:cNvSpPr/>
          <p:nvPr/>
        </p:nvSpPr>
        <p:spPr bwMode="auto">
          <a:xfrm flipH="0" flipV="0">
            <a:off x="666732" y="800097"/>
            <a:ext cx="5286241" cy="5943601"/>
          </a:xfrm>
          <a:prstGeom prst="roundRect">
            <a:avLst>
              <a:gd name="adj" fmla="val 4324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309279237" name="TextBox 4"/>
          <p:cNvSpPr txBox="1"/>
          <p:nvPr/>
        </p:nvSpPr>
        <p:spPr bwMode="auto">
          <a:xfrm>
            <a:off x="904851" y="883981"/>
            <a:ext cx="766670" cy="3310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Clases </a:t>
            </a:r>
            <a:endParaRPr/>
          </a:p>
        </p:txBody>
      </p:sp>
      <p:pic>
        <p:nvPicPr>
          <p:cNvPr id="1639854014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772560" y="965516"/>
            <a:ext cx="228594" cy="177164"/>
          </a:xfrm>
          <a:prstGeom prst="rect">
            <a:avLst/>
          </a:prstGeom>
        </p:spPr>
      </p:pic>
      <p:sp>
        <p:nvSpPr>
          <p:cNvPr id="518555005" name="Rounded Rectangle 6"/>
          <p:cNvSpPr/>
          <p:nvPr/>
        </p:nvSpPr>
        <p:spPr bwMode="auto">
          <a:xfrm>
            <a:off x="904851" y="1387474"/>
            <a:ext cx="4810004" cy="1619250"/>
          </a:xfrm>
          <a:prstGeom prst="roundRect">
            <a:avLst>
              <a:gd name="adj" fmla="val 9411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860127144" name="Round Same Side Corner Rectangle 7"/>
          <p:cNvSpPr/>
          <p:nvPr/>
        </p:nvSpPr>
        <p:spPr bwMode="auto">
          <a:xfrm rot="16199998">
            <a:off x="144756" y="2147569"/>
            <a:ext cx="161925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92984459" name="TextBox 8"/>
          <p:cNvSpPr txBox="1"/>
          <p:nvPr/>
        </p:nvSpPr>
        <p:spPr bwMode="auto">
          <a:xfrm>
            <a:off x="1076297" y="1530349"/>
            <a:ext cx="449568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1300" b="1">
                <a:solidFill>
                  <a:srgbClr val="FFFFFF"/>
                </a:solidFill>
              </a:rPr>
              <a:t>ComputerSimulationBase</a:t>
            </a:r>
            <a:endParaRPr/>
          </a:p>
        </p:txBody>
      </p:sp>
      <p:sp>
        <p:nvSpPr>
          <p:cNvPr id="757474080" name="TextBox 9"/>
          <p:cNvSpPr txBox="1"/>
          <p:nvPr/>
        </p:nvSpPr>
        <p:spPr bwMode="auto">
          <a:xfrm>
            <a:off x="1076297" y="1892299"/>
            <a:ext cx="4495687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Clase Abstracta</a:t>
            </a:r>
            <a:endParaRPr/>
          </a:p>
        </p:txBody>
      </p:sp>
      <p:sp>
        <p:nvSpPr>
          <p:cNvPr id="1790192816" name="Rounded Rectangle 10"/>
          <p:cNvSpPr/>
          <p:nvPr/>
        </p:nvSpPr>
        <p:spPr bwMode="auto">
          <a:xfrm>
            <a:off x="1076297" y="2178049"/>
            <a:ext cx="1019149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623427149" name="TextBox 11"/>
          <p:cNvSpPr txBox="1"/>
          <p:nvPr/>
        </p:nvSpPr>
        <p:spPr bwMode="auto">
          <a:xfrm>
            <a:off x="1076297" y="2178049"/>
            <a:ext cx="1019149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initialize()</a:t>
            </a:r>
            <a:endParaRPr/>
          </a:p>
        </p:txBody>
      </p:sp>
      <p:pic>
        <p:nvPicPr>
          <p:cNvPr id="2052198672" name="Picture 1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1171544" y="2273299"/>
            <a:ext cx="152396" cy="114300"/>
          </a:xfrm>
          <a:prstGeom prst="rect">
            <a:avLst/>
          </a:prstGeom>
        </p:spPr>
      </p:pic>
      <p:sp>
        <p:nvSpPr>
          <p:cNvPr id="1501320056" name="Rounded Rectangle 13"/>
          <p:cNvSpPr/>
          <p:nvPr/>
        </p:nvSpPr>
        <p:spPr bwMode="auto">
          <a:xfrm>
            <a:off x="2171644" y="2178049"/>
            <a:ext cx="1257268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122479452" name="TextBox 14"/>
          <p:cNvSpPr txBox="1"/>
          <p:nvPr/>
        </p:nvSpPr>
        <p:spPr bwMode="auto">
          <a:xfrm>
            <a:off x="2171644" y="2178049"/>
            <a:ext cx="1257268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executeStep()</a:t>
            </a:r>
            <a:endParaRPr/>
          </a:p>
        </p:txBody>
      </p:sp>
      <p:pic>
        <p:nvPicPr>
          <p:cNvPr id="28707117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2266893" y="2273299"/>
            <a:ext cx="152396" cy="114300"/>
          </a:xfrm>
          <a:prstGeom prst="rect">
            <a:avLst/>
          </a:prstGeom>
        </p:spPr>
      </p:pic>
      <p:sp>
        <p:nvSpPr>
          <p:cNvPr id="1632141371" name="Rounded Rectangle 16"/>
          <p:cNvSpPr/>
          <p:nvPr/>
        </p:nvSpPr>
        <p:spPr bwMode="auto">
          <a:xfrm>
            <a:off x="3514636" y="2178049"/>
            <a:ext cx="1266793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874739053" name="TextBox 17"/>
          <p:cNvSpPr txBox="1"/>
          <p:nvPr/>
        </p:nvSpPr>
        <p:spPr bwMode="auto">
          <a:xfrm>
            <a:off x="3514636" y="2178049"/>
            <a:ext cx="1266793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displayState()</a:t>
            </a:r>
            <a:endParaRPr/>
          </a:p>
        </p:txBody>
      </p:sp>
      <p:pic>
        <p:nvPicPr>
          <p:cNvPr id="7815246" name="Picture 18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3609883" y="2273299"/>
            <a:ext cx="152396" cy="114300"/>
          </a:xfrm>
          <a:prstGeom prst="rect">
            <a:avLst/>
          </a:prstGeom>
        </p:spPr>
      </p:pic>
      <p:sp>
        <p:nvSpPr>
          <p:cNvPr id="740778205" name="Rounded Rectangle 19"/>
          <p:cNvSpPr/>
          <p:nvPr/>
        </p:nvSpPr>
        <p:spPr bwMode="auto">
          <a:xfrm>
            <a:off x="1076297" y="2559048"/>
            <a:ext cx="1400139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11993004" name="TextBox 20"/>
          <p:cNvSpPr txBox="1"/>
          <p:nvPr/>
        </p:nvSpPr>
        <p:spPr bwMode="auto">
          <a:xfrm>
            <a:off x="1076297" y="2559048"/>
            <a:ext cx="1400139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runSimulation()</a:t>
            </a:r>
            <a:endParaRPr/>
          </a:p>
        </p:txBody>
      </p:sp>
      <p:pic>
        <p:nvPicPr>
          <p:cNvPr id="1608308782" name="Picture 21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1171544" y="2654298"/>
            <a:ext cx="152396" cy="114300"/>
          </a:xfrm>
          <a:prstGeom prst="rect">
            <a:avLst/>
          </a:prstGeom>
        </p:spPr>
      </p:pic>
      <p:sp>
        <p:nvSpPr>
          <p:cNvPr id="194313711" name="Rounded Rectangle 22"/>
          <p:cNvSpPr/>
          <p:nvPr/>
        </p:nvSpPr>
        <p:spPr bwMode="auto">
          <a:xfrm>
            <a:off x="2552635" y="2559048"/>
            <a:ext cx="1323941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735384172" name="TextBox 23"/>
          <p:cNvSpPr txBox="1"/>
          <p:nvPr/>
        </p:nvSpPr>
        <p:spPr bwMode="auto">
          <a:xfrm>
            <a:off x="2552635" y="2559048"/>
            <a:ext cx="1323941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loadTestCase()</a:t>
            </a:r>
            <a:endParaRPr/>
          </a:p>
        </p:txBody>
      </p:sp>
      <p:pic>
        <p:nvPicPr>
          <p:cNvPr id="2020422004" name="Picture 24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2647882" y="2654298"/>
            <a:ext cx="152396" cy="114300"/>
          </a:xfrm>
          <a:prstGeom prst="rect">
            <a:avLst/>
          </a:prstGeom>
        </p:spPr>
      </p:pic>
      <p:pic>
        <p:nvPicPr>
          <p:cNvPr id="1416531329" name="Picture 25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/>
        </p:blipFill>
        <p:spPr bwMode="auto">
          <a:xfrm>
            <a:off x="3200319" y="3085781"/>
            <a:ext cx="228594" cy="165734"/>
          </a:xfrm>
          <a:prstGeom prst="rect">
            <a:avLst/>
          </a:prstGeom>
        </p:spPr>
      </p:pic>
      <p:sp>
        <p:nvSpPr>
          <p:cNvPr id="222647792" name="Rounded Rectangle 26"/>
          <p:cNvSpPr/>
          <p:nvPr/>
        </p:nvSpPr>
        <p:spPr bwMode="auto">
          <a:xfrm>
            <a:off x="904851" y="3187698"/>
            <a:ext cx="4810004" cy="1619250"/>
          </a:xfrm>
          <a:prstGeom prst="roundRect">
            <a:avLst>
              <a:gd name="adj" fmla="val 9411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638622826" name="Round Same Side Corner Rectangle 27"/>
          <p:cNvSpPr/>
          <p:nvPr/>
        </p:nvSpPr>
        <p:spPr bwMode="auto">
          <a:xfrm rot="16199998">
            <a:off x="144756" y="3947793"/>
            <a:ext cx="161925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689495161" name="TextBox 28"/>
          <p:cNvSpPr txBox="1"/>
          <p:nvPr/>
        </p:nvSpPr>
        <p:spPr bwMode="auto">
          <a:xfrm>
            <a:off x="1076297" y="3330573"/>
            <a:ext cx="449568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1300" b="1">
                <a:solidFill>
                  <a:srgbClr val="FFFFFF"/>
                </a:solidFill>
              </a:rPr>
              <a:t>HypotheticalMachineSimulation</a:t>
            </a:r>
            <a:endParaRPr/>
          </a:p>
        </p:txBody>
      </p:sp>
      <p:sp>
        <p:nvSpPr>
          <p:cNvPr id="148811749" name="TextBox 29"/>
          <p:cNvSpPr txBox="1"/>
          <p:nvPr/>
        </p:nvSpPr>
        <p:spPr bwMode="auto">
          <a:xfrm>
            <a:off x="1076297" y="3692524"/>
            <a:ext cx="4495687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Clase Concreta</a:t>
            </a:r>
            <a:endParaRPr/>
          </a:p>
        </p:txBody>
      </p:sp>
      <p:sp>
        <p:nvSpPr>
          <p:cNvPr id="610767753" name="Rounded Rectangle 30"/>
          <p:cNvSpPr/>
          <p:nvPr/>
        </p:nvSpPr>
        <p:spPr bwMode="auto">
          <a:xfrm>
            <a:off x="1076297" y="3978274"/>
            <a:ext cx="1019149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765888783" name="TextBox 31"/>
          <p:cNvSpPr txBox="1"/>
          <p:nvPr/>
        </p:nvSpPr>
        <p:spPr bwMode="auto">
          <a:xfrm>
            <a:off x="1076297" y="3978274"/>
            <a:ext cx="1019149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initialize()</a:t>
            </a:r>
            <a:endParaRPr/>
          </a:p>
        </p:txBody>
      </p:sp>
      <p:pic>
        <p:nvPicPr>
          <p:cNvPr id="1381810124" name="Picture 32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/>
        </p:blipFill>
        <p:spPr bwMode="auto">
          <a:xfrm>
            <a:off x="1171544" y="4073523"/>
            <a:ext cx="152396" cy="114300"/>
          </a:xfrm>
          <a:prstGeom prst="rect">
            <a:avLst/>
          </a:prstGeom>
        </p:spPr>
      </p:pic>
      <p:sp>
        <p:nvSpPr>
          <p:cNvPr id="2135427898" name="Rounded Rectangle 33"/>
          <p:cNvSpPr/>
          <p:nvPr/>
        </p:nvSpPr>
        <p:spPr bwMode="auto">
          <a:xfrm>
            <a:off x="2171644" y="3978274"/>
            <a:ext cx="1257268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731812655" name="TextBox 34"/>
          <p:cNvSpPr txBox="1"/>
          <p:nvPr/>
        </p:nvSpPr>
        <p:spPr bwMode="auto">
          <a:xfrm>
            <a:off x="2171644" y="3978274"/>
            <a:ext cx="1257268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executeStep()</a:t>
            </a:r>
            <a:endParaRPr/>
          </a:p>
        </p:txBody>
      </p:sp>
      <p:pic>
        <p:nvPicPr>
          <p:cNvPr id="129225577" name="Picture 35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/>
        </p:blipFill>
        <p:spPr bwMode="auto">
          <a:xfrm>
            <a:off x="2266893" y="4073523"/>
            <a:ext cx="152396" cy="114300"/>
          </a:xfrm>
          <a:prstGeom prst="rect">
            <a:avLst/>
          </a:prstGeom>
        </p:spPr>
      </p:pic>
      <p:sp>
        <p:nvSpPr>
          <p:cNvPr id="281038529" name="Rounded Rectangle 36"/>
          <p:cNvSpPr/>
          <p:nvPr/>
        </p:nvSpPr>
        <p:spPr bwMode="auto">
          <a:xfrm>
            <a:off x="3514636" y="3978274"/>
            <a:ext cx="1266793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270601611" name="TextBox 37"/>
          <p:cNvSpPr txBox="1"/>
          <p:nvPr/>
        </p:nvSpPr>
        <p:spPr bwMode="auto">
          <a:xfrm>
            <a:off x="3514636" y="3978274"/>
            <a:ext cx="1266793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displayState()</a:t>
            </a:r>
            <a:endParaRPr/>
          </a:p>
        </p:txBody>
      </p:sp>
      <p:pic>
        <p:nvPicPr>
          <p:cNvPr id="1875626753" name="Picture 38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/>
        </p:blipFill>
        <p:spPr bwMode="auto">
          <a:xfrm>
            <a:off x="3609883" y="4073523"/>
            <a:ext cx="152396" cy="114300"/>
          </a:xfrm>
          <a:prstGeom prst="rect">
            <a:avLst/>
          </a:prstGeom>
        </p:spPr>
      </p:pic>
      <p:sp>
        <p:nvSpPr>
          <p:cNvPr id="75216039" name="Rounded Rectangle 39"/>
          <p:cNvSpPr/>
          <p:nvPr/>
        </p:nvSpPr>
        <p:spPr bwMode="auto">
          <a:xfrm>
            <a:off x="1076297" y="4359273"/>
            <a:ext cx="1323941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398302392" name="TextBox 40"/>
          <p:cNvSpPr txBox="1"/>
          <p:nvPr/>
        </p:nvSpPr>
        <p:spPr bwMode="auto">
          <a:xfrm>
            <a:off x="1076297" y="4359273"/>
            <a:ext cx="1323941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loadTestCase()</a:t>
            </a:r>
            <a:endParaRPr/>
          </a:p>
        </p:txBody>
      </p:sp>
      <p:pic>
        <p:nvPicPr>
          <p:cNvPr id="442917375" name="Picture 41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/>
        </p:blipFill>
        <p:spPr bwMode="auto">
          <a:xfrm>
            <a:off x="1171544" y="4454524"/>
            <a:ext cx="152396" cy="114300"/>
          </a:xfrm>
          <a:prstGeom prst="rect">
            <a:avLst/>
          </a:prstGeom>
        </p:spPr>
      </p:pic>
      <p:sp>
        <p:nvSpPr>
          <p:cNvPr id="1272083026" name="Rounded Rectangle 42"/>
          <p:cNvSpPr/>
          <p:nvPr/>
        </p:nvSpPr>
        <p:spPr bwMode="auto">
          <a:xfrm>
            <a:off x="904851" y="4949824"/>
            <a:ext cx="4810004" cy="1619250"/>
          </a:xfrm>
          <a:prstGeom prst="roundRect">
            <a:avLst>
              <a:gd name="adj" fmla="val 9411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013472602" name="Round Same Side Corner Rectangle 43"/>
          <p:cNvSpPr/>
          <p:nvPr/>
        </p:nvSpPr>
        <p:spPr bwMode="auto">
          <a:xfrm rot="16199998">
            <a:off x="144756" y="5709919"/>
            <a:ext cx="161925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790877413" name="TextBox 44"/>
          <p:cNvSpPr txBox="1"/>
          <p:nvPr/>
        </p:nvSpPr>
        <p:spPr bwMode="auto">
          <a:xfrm>
            <a:off x="1076297" y="5092699"/>
            <a:ext cx="449568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1300" b="1">
                <a:solidFill>
                  <a:srgbClr val="FFFFFF"/>
                </a:solidFill>
              </a:rPr>
              <a:t>IASSimulation</a:t>
            </a:r>
            <a:endParaRPr/>
          </a:p>
        </p:txBody>
      </p:sp>
      <p:sp>
        <p:nvSpPr>
          <p:cNvPr id="1484167642" name="TextBox 45"/>
          <p:cNvSpPr txBox="1"/>
          <p:nvPr/>
        </p:nvSpPr>
        <p:spPr bwMode="auto">
          <a:xfrm>
            <a:off x="1076297" y="5454649"/>
            <a:ext cx="4495687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Clase Concreta</a:t>
            </a:r>
            <a:endParaRPr/>
          </a:p>
        </p:txBody>
      </p:sp>
      <p:sp>
        <p:nvSpPr>
          <p:cNvPr id="244980113" name="Rounded Rectangle 46"/>
          <p:cNvSpPr/>
          <p:nvPr/>
        </p:nvSpPr>
        <p:spPr bwMode="auto">
          <a:xfrm>
            <a:off x="1076297" y="5740399"/>
            <a:ext cx="1019149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109360403" name="TextBox 47"/>
          <p:cNvSpPr txBox="1"/>
          <p:nvPr/>
        </p:nvSpPr>
        <p:spPr bwMode="auto">
          <a:xfrm>
            <a:off x="1076297" y="5740399"/>
            <a:ext cx="1019149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initialize()</a:t>
            </a:r>
            <a:endParaRPr/>
          </a:p>
        </p:txBody>
      </p:sp>
      <p:pic>
        <p:nvPicPr>
          <p:cNvPr id="903414973" name="Picture 48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/>
        </p:blipFill>
        <p:spPr bwMode="auto">
          <a:xfrm>
            <a:off x="1171544" y="5835649"/>
            <a:ext cx="152396" cy="114300"/>
          </a:xfrm>
          <a:prstGeom prst="rect">
            <a:avLst/>
          </a:prstGeom>
        </p:spPr>
      </p:pic>
      <p:sp>
        <p:nvSpPr>
          <p:cNvPr id="2082695211" name="Rounded Rectangle 49"/>
          <p:cNvSpPr/>
          <p:nvPr/>
        </p:nvSpPr>
        <p:spPr bwMode="auto">
          <a:xfrm>
            <a:off x="2171644" y="5740399"/>
            <a:ext cx="1257268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28497629" name="TextBox 50"/>
          <p:cNvSpPr txBox="1"/>
          <p:nvPr/>
        </p:nvSpPr>
        <p:spPr bwMode="auto">
          <a:xfrm>
            <a:off x="2171644" y="5740399"/>
            <a:ext cx="1257268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executeStep()</a:t>
            </a:r>
            <a:endParaRPr/>
          </a:p>
        </p:txBody>
      </p:sp>
      <p:pic>
        <p:nvPicPr>
          <p:cNvPr id="562608796" name="Picture 51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/>
        </p:blipFill>
        <p:spPr bwMode="auto">
          <a:xfrm>
            <a:off x="2266893" y="5835649"/>
            <a:ext cx="152396" cy="114300"/>
          </a:xfrm>
          <a:prstGeom prst="rect">
            <a:avLst/>
          </a:prstGeom>
        </p:spPr>
      </p:pic>
      <p:sp>
        <p:nvSpPr>
          <p:cNvPr id="621634229" name="Rounded Rectangle 52"/>
          <p:cNvSpPr/>
          <p:nvPr/>
        </p:nvSpPr>
        <p:spPr bwMode="auto">
          <a:xfrm>
            <a:off x="3514636" y="5740399"/>
            <a:ext cx="1266793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090987764" name="TextBox 53"/>
          <p:cNvSpPr txBox="1"/>
          <p:nvPr/>
        </p:nvSpPr>
        <p:spPr bwMode="auto">
          <a:xfrm>
            <a:off x="3514636" y="5740399"/>
            <a:ext cx="1266793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displayState()</a:t>
            </a:r>
            <a:endParaRPr/>
          </a:p>
        </p:txBody>
      </p:sp>
      <p:pic>
        <p:nvPicPr>
          <p:cNvPr id="562459247" name="Picture 54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/>
        </p:blipFill>
        <p:spPr bwMode="auto">
          <a:xfrm>
            <a:off x="3609883" y="5835649"/>
            <a:ext cx="152396" cy="114300"/>
          </a:xfrm>
          <a:prstGeom prst="rect">
            <a:avLst/>
          </a:prstGeom>
        </p:spPr>
      </p:pic>
      <p:sp>
        <p:nvSpPr>
          <p:cNvPr id="1607558121" name="Rounded Rectangle 55"/>
          <p:cNvSpPr/>
          <p:nvPr/>
        </p:nvSpPr>
        <p:spPr bwMode="auto">
          <a:xfrm>
            <a:off x="1076297" y="6121399"/>
            <a:ext cx="1323941" cy="304800"/>
          </a:xfrm>
          <a:prstGeom prst="roundRect">
            <a:avLst>
              <a:gd name="adj" fmla="val 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361026709" name="TextBox 56"/>
          <p:cNvSpPr txBox="1"/>
          <p:nvPr/>
        </p:nvSpPr>
        <p:spPr bwMode="auto">
          <a:xfrm>
            <a:off x="1076297" y="6121399"/>
            <a:ext cx="1323941" cy="3048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/>
              <a:t>  </a:t>
            </a:r>
            <a:r>
              <a:rPr sz="950" b="0">
                <a:solidFill>
                  <a:srgbClr val="FFFFFF"/>
                </a:solidFill>
              </a:rPr>
              <a:t>loadTestCase()</a:t>
            </a:r>
            <a:endParaRPr/>
          </a:p>
        </p:txBody>
      </p:sp>
      <p:pic>
        <p:nvPicPr>
          <p:cNvPr id="1980153833" name="Picture 57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/>
        </p:blipFill>
        <p:spPr bwMode="auto">
          <a:xfrm>
            <a:off x="1171544" y="6216648"/>
            <a:ext cx="152396" cy="114300"/>
          </a:xfrm>
          <a:prstGeom prst="rect">
            <a:avLst/>
          </a:prstGeom>
        </p:spPr>
      </p:pic>
      <p:sp>
        <p:nvSpPr>
          <p:cNvPr id="385408064" name="Rounded Rectangle 58"/>
          <p:cNvSpPr/>
          <p:nvPr/>
        </p:nvSpPr>
        <p:spPr bwMode="auto">
          <a:xfrm>
            <a:off x="6238719" y="266699"/>
            <a:ext cx="5286242" cy="6477000"/>
          </a:xfrm>
          <a:prstGeom prst="roundRect">
            <a:avLst>
              <a:gd name="adj" fmla="val 4324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266742656" name="TextBox 59"/>
          <p:cNvSpPr txBox="1"/>
          <p:nvPr/>
        </p:nvSpPr>
        <p:spPr bwMode="auto">
          <a:xfrm>
            <a:off x="6476837" y="504823"/>
            <a:ext cx="4810004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Fragmento de Código Clave </a:t>
            </a:r>
            <a:endParaRPr/>
          </a:p>
        </p:txBody>
      </p:sp>
      <p:pic>
        <p:nvPicPr>
          <p:cNvPr id="1157231919" name="Picture 60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/>
        </p:blipFill>
        <p:spPr bwMode="auto">
          <a:xfrm>
            <a:off x="6476837" y="594358"/>
            <a:ext cx="228594" cy="125729"/>
          </a:xfrm>
          <a:prstGeom prst="rect">
            <a:avLst/>
          </a:prstGeom>
        </p:spPr>
      </p:pic>
      <p:sp>
        <p:nvSpPr>
          <p:cNvPr id="206591332" name="Rounded Rectangle 61"/>
          <p:cNvSpPr/>
          <p:nvPr/>
        </p:nvSpPr>
        <p:spPr bwMode="auto">
          <a:xfrm flipH="0" flipV="0">
            <a:off x="6476837" y="990599"/>
            <a:ext cx="4810003" cy="5562599"/>
          </a:xfrm>
          <a:prstGeom prst="roundRect">
            <a:avLst>
              <a:gd name="adj" fmla="val 5333"/>
            </a:avLst>
          </a:prstGeom>
          <a:solidFill>
            <a:srgbClr val="1A1A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40344003" name="TextBox 62"/>
          <p:cNvSpPr txBox="1"/>
          <p:nvPr/>
        </p:nvSpPr>
        <p:spPr bwMode="auto">
          <a:xfrm>
            <a:off x="6619708" y="1133474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79C6"/>
                </a:solidFill>
              </a:rPr>
              <a:t>public abstract class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8BE9FD"/>
                </a:solidFill>
              </a:rPr>
              <a:t>ComputerSimulationBase</a:t>
            </a:r>
            <a:r>
              <a:rPr sz="950" b="0">
                <a:solidFill>
                  <a:srgbClr val="FFFFFF"/>
                </a:solidFill>
              </a:rPr>
              <a:t> {</a:t>
            </a:r>
            <a:endParaRPr/>
          </a:p>
        </p:txBody>
      </p:sp>
      <p:sp>
        <p:nvSpPr>
          <p:cNvPr id="2125511893" name="TextBox 63"/>
          <p:cNvSpPr txBox="1"/>
          <p:nvPr/>
        </p:nvSpPr>
        <p:spPr bwMode="auto">
          <a:xfrm>
            <a:off x="6619708" y="1409699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protected</a:t>
            </a:r>
            <a:r>
              <a:rPr sz="950" b="0">
                <a:solidFill>
                  <a:srgbClr val="FFFFFF"/>
                </a:solidFill>
              </a:rPr>
              <a:t> Map&lt;String, Integer&gt; registers;</a:t>
            </a:r>
            <a:endParaRPr/>
          </a:p>
        </p:txBody>
      </p:sp>
      <p:sp>
        <p:nvSpPr>
          <p:cNvPr id="1130463439" name="TextBox 64"/>
          <p:cNvSpPr txBox="1"/>
          <p:nvPr/>
        </p:nvSpPr>
        <p:spPr bwMode="auto">
          <a:xfrm>
            <a:off x="6619708" y="1685923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protected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8BE9FD"/>
                </a:solidFill>
              </a:rPr>
              <a:t>int</a:t>
            </a:r>
            <a:r>
              <a:rPr sz="950" b="0">
                <a:solidFill>
                  <a:srgbClr val="FFFFFF"/>
                </a:solidFill>
              </a:rPr>
              <a:t>[] memory;</a:t>
            </a:r>
            <a:endParaRPr/>
          </a:p>
        </p:txBody>
      </p:sp>
      <p:sp>
        <p:nvSpPr>
          <p:cNvPr id="123869580" name="TextBox 65"/>
          <p:cNvSpPr txBox="1"/>
          <p:nvPr/>
        </p:nvSpPr>
        <p:spPr bwMode="auto">
          <a:xfrm>
            <a:off x="6619708" y="1962149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protected</a:t>
            </a:r>
            <a:r>
              <a:rPr sz="950" b="0">
                <a:solidFill>
                  <a:srgbClr val="FFFFFF"/>
                </a:solidFill>
              </a:rPr>
              <a:t> Map&lt;String, String&gt; controlUnits;</a:t>
            </a:r>
            <a:endParaRPr/>
          </a:p>
        </p:txBody>
      </p:sp>
      <p:sp>
        <p:nvSpPr>
          <p:cNvPr id="632032089" name="TextBox 66"/>
          <p:cNvSpPr txBox="1"/>
          <p:nvPr/>
        </p:nvSpPr>
        <p:spPr bwMode="auto">
          <a:xfrm>
            <a:off x="6619708" y="2238374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protected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8BE9FD"/>
                </a:solidFill>
              </a:rPr>
              <a:t>int</a:t>
            </a:r>
            <a:r>
              <a:rPr sz="950" b="0">
                <a:solidFill>
                  <a:srgbClr val="FFFFFF"/>
                </a:solidFill>
              </a:rPr>
              <a:t> currentStep;</a:t>
            </a:r>
            <a:endParaRPr/>
          </a:p>
        </p:txBody>
      </p:sp>
      <p:sp>
        <p:nvSpPr>
          <p:cNvPr id="1808961473" name="TextBox 67"/>
          <p:cNvSpPr txBox="1"/>
          <p:nvPr/>
        </p:nvSpPr>
        <p:spPr bwMode="auto">
          <a:xfrm>
            <a:off x="6619708" y="2514598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protected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8BE9FD"/>
                </a:solidFill>
              </a:rPr>
              <a:t>boolean</a:t>
            </a:r>
            <a:r>
              <a:rPr sz="950" b="0">
                <a:solidFill>
                  <a:srgbClr val="FFFFFF"/>
                </a:solidFill>
              </a:rPr>
              <a:t> isRunning;</a:t>
            </a:r>
            <a:endParaRPr/>
          </a:p>
        </p:txBody>
      </p:sp>
      <p:sp>
        <p:nvSpPr>
          <p:cNvPr id="1670508822" name="TextBox 68"/>
          <p:cNvSpPr txBox="1"/>
          <p:nvPr/>
        </p:nvSpPr>
        <p:spPr bwMode="auto">
          <a:xfrm>
            <a:off x="6619708" y="2790823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public abstract void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initialize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1499843287" name="TextBox 69"/>
          <p:cNvSpPr txBox="1"/>
          <p:nvPr/>
        </p:nvSpPr>
        <p:spPr bwMode="auto">
          <a:xfrm>
            <a:off x="6619708" y="3067049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public abstract void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executeStep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88549064" name="TextBox 70"/>
          <p:cNvSpPr txBox="1"/>
          <p:nvPr/>
        </p:nvSpPr>
        <p:spPr bwMode="auto">
          <a:xfrm>
            <a:off x="6619708" y="3343275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public abstract void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displayState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131795645" name="TextBox 71"/>
          <p:cNvSpPr txBox="1"/>
          <p:nvPr/>
        </p:nvSpPr>
        <p:spPr bwMode="auto">
          <a:xfrm>
            <a:off x="6619708" y="3619498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</a:t>
            </a:r>
            <a:r>
              <a:rPr sz="950" b="0">
                <a:solidFill>
                  <a:srgbClr val="FF79C6"/>
                </a:solidFill>
              </a:rPr>
              <a:t>public void</a:t>
            </a:r>
            <a:r>
              <a:rPr sz="950" b="0">
                <a:solidFill>
                  <a:srgbClr val="FFFFFF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runSimulation</a:t>
            </a:r>
            <a:r>
              <a:rPr sz="950" b="0">
                <a:solidFill>
                  <a:srgbClr val="FFFFFF"/>
                </a:solidFill>
              </a:rPr>
              <a:t>(</a:t>
            </a:r>
            <a:r>
              <a:rPr sz="950" b="0">
                <a:solidFill>
                  <a:srgbClr val="8BE9FD"/>
                </a:solidFill>
              </a:rPr>
              <a:t>int</a:t>
            </a:r>
            <a:r>
              <a:rPr sz="950" b="0">
                <a:solidFill>
                  <a:srgbClr val="FFFFFF"/>
                </a:solidFill>
              </a:rPr>
              <a:t> testCaseIndex) {</a:t>
            </a:r>
            <a:endParaRPr/>
          </a:p>
        </p:txBody>
      </p:sp>
      <p:sp>
        <p:nvSpPr>
          <p:cNvPr id="1553723833" name="TextBox 72"/>
          <p:cNvSpPr txBox="1"/>
          <p:nvPr/>
        </p:nvSpPr>
        <p:spPr bwMode="auto">
          <a:xfrm>
            <a:off x="6619708" y="3895723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</a:t>
            </a:r>
            <a:r>
              <a:rPr sz="950" b="0">
                <a:solidFill>
                  <a:srgbClr val="50FA7B"/>
                </a:solidFill>
              </a:rPr>
              <a:t>initialize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1078853276" name="TextBox 73"/>
          <p:cNvSpPr txBox="1"/>
          <p:nvPr/>
        </p:nvSpPr>
        <p:spPr bwMode="auto">
          <a:xfrm>
            <a:off x="6619708" y="4171950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</a:t>
            </a:r>
            <a:r>
              <a:rPr sz="950" b="0">
                <a:solidFill>
                  <a:srgbClr val="50FA7B"/>
                </a:solidFill>
              </a:rPr>
              <a:t>loadTestCase</a:t>
            </a:r>
            <a:r>
              <a:rPr sz="950" b="0">
                <a:solidFill>
                  <a:srgbClr val="FFFFFF"/>
                </a:solidFill>
              </a:rPr>
              <a:t>(testCaseIndex);</a:t>
            </a:r>
            <a:endParaRPr/>
          </a:p>
        </p:txBody>
      </p:sp>
      <p:sp>
        <p:nvSpPr>
          <p:cNvPr id="974488962" name="TextBox 74"/>
          <p:cNvSpPr txBox="1"/>
          <p:nvPr/>
        </p:nvSpPr>
        <p:spPr bwMode="auto">
          <a:xfrm>
            <a:off x="6619708" y="4448173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isRunning = </a:t>
            </a:r>
            <a:r>
              <a:rPr sz="950" b="0">
                <a:solidFill>
                  <a:srgbClr val="FF79C6"/>
                </a:solidFill>
              </a:rPr>
              <a:t>true</a:t>
            </a:r>
            <a:r>
              <a:rPr sz="950" b="0">
                <a:solidFill>
                  <a:srgbClr val="FFFFFF"/>
                </a:solidFill>
              </a:rPr>
              <a:t>;</a:t>
            </a:r>
            <a:endParaRPr/>
          </a:p>
        </p:txBody>
      </p:sp>
      <p:sp>
        <p:nvSpPr>
          <p:cNvPr id="973340286" name="TextBox 75"/>
          <p:cNvSpPr txBox="1"/>
          <p:nvPr/>
        </p:nvSpPr>
        <p:spPr bwMode="auto">
          <a:xfrm>
            <a:off x="6619708" y="4724399"/>
            <a:ext cx="4381390" cy="4572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</a:t>
            </a:r>
            <a:r>
              <a:rPr sz="950" b="0">
                <a:solidFill>
                  <a:srgbClr val="FF79C6"/>
                </a:solidFill>
              </a:rPr>
              <a:t>while</a:t>
            </a:r>
            <a:r>
              <a:rPr sz="950" b="0">
                <a:solidFill>
                  <a:srgbClr val="FFFFFF"/>
                </a:solidFill>
              </a:rPr>
              <a:t> (isRunning &amp;&amp; currentStep &lt; steps.length) {</a:t>
            </a:r>
            <a:endParaRPr/>
          </a:p>
        </p:txBody>
      </p:sp>
      <p:sp>
        <p:nvSpPr>
          <p:cNvPr id="1325207863" name="TextBox 76"/>
          <p:cNvSpPr txBox="1"/>
          <p:nvPr/>
        </p:nvSpPr>
        <p:spPr bwMode="auto">
          <a:xfrm>
            <a:off x="6619708" y="5229225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  </a:t>
            </a:r>
            <a:r>
              <a:rPr sz="950" b="0">
                <a:solidFill>
                  <a:srgbClr val="50FA7B"/>
                </a:solidFill>
              </a:rPr>
              <a:t>displayState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1313087919" name="TextBox 77"/>
          <p:cNvSpPr txBox="1"/>
          <p:nvPr/>
        </p:nvSpPr>
        <p:spPr bwMode="auto">
          <a:xfrm>
            <a:off x="6619708" y="5505447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      </a:t>
            </a:r>
            <a:r>
              <a:rPr sz="950" b="0">
                <a:solidFill>
                  <a:srgbClr val="50FA7B"/>
                </a:solidFill>
              </a:rPr>
              <a:t>executeStep</a:t>
            </a:r>
            <a:r>
              <a:rPr sz="950" b="0">
                <a:solidFill>
                  <a:srgbClr val="FFFFFF"/>
                </a:solidFill>
              </a:rPr>
              <a:t>();</a:t>
            </a:r>
            <a:endParaRPr/>
          </a:p>
        </p:txBody>
      </p:sp>
      <p:sp>
        <p:nvSpPr>
          <p:cNvPr id="966909432" name="TextBox 78"/>
          <p:cNvSpPr txBox="1"/>
          <p:nvPr/>
        </p:nvSpPr>
        <p:spPr bwMode="auto">
          <a:xfrm>
            <a:off x="6619708" y="5781674"/>
            <a:ext cx="4381390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325"/>
              </a:spcAft>
              <a:defRPr/>
            </a:pPr>
            <a:r>
              <a:rPr sz="950" b="0">
                <a:solidFill>
                  <a:srgbClr val="FFFFFF"/>
                </a:solidFill>
              </a:rPr>
              <a:t>currentStep++;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6408375" name="TextBox 1"/>
          <p:cNvSpPr txBox="1"/>
          <p:nvPr/>
        </p:nvSpPr>
        <p:spPr bwMode="auto">
          <a:xfrm>
            <a:off x="799024" y="116415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Instrucciones para Ejecutar las Simulaciones</a:t>
            </a:r>
            <a:endParaRPr/>
          </a:p>
        </p:txBody>
      </p:sp>
      <p:sp>
        <p:nvSpPr>
          <p:cNvPr id="488972372" name="Rectangle 2"/>
          <p:cNvSpPr/>
          <p:nvPr/>
        </p:nvSpPr>
        <p:spPr bwMode="auto">
          <a:xfrm>
            <a:off x="666732" y="687915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556337726" name="Rounded Rectangle 3"/>
          <p:cNvSpPr/>
          <p:nvPr/>
        </p:nvSpPr>
        <p:spPr bwMode="auto">
          <a:xfrm flipH="0" flipV="0">
            <a:off x="666732" y="928158"/>
            <a:ext cx="5181469" cy="5791199"/>
          </a:xfrm>
          <a:prstGeom prst="roundRect">
            <a:avLst>
              <a:gd name="adj" fmla="val 4411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455324390" name="TextBox 4"/>
          <p:cNvSpPr txBox="1"/>
          <p:nvPr/>
        </p:nvSpPr>
        <p:spPr bwMode="auto">
          <a:xfrm>
            <a:off x="1037143" y="1166282"/>
            <a:ext cx="470523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Pasos de Ejecución </a:t>
            </a:r>
            <a:endParaRPr/>
          </a:p>
        </p:txBody>
      </p:sp>
      <p:pic>
        <p:nvPicPr>
          <p:cNvPr id="855440776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904851" y="1221528"/>
            <a:ext cx="228594" cy="194309"/>
          </a:xfrm>
          <a:prstGeom prst="rect">
            <a:avLst/>
          </a:prstGeom>
        </p:spPr>
      </p:pic>
      <p:sp>
        <p:nvSpPr>
          <p:cNvPr id="1322382195" name="Rounded Rectangle 6"/>
          <p:cNvSpPr/>
          <p:nvPr/>
        </p:nvSpPr>
        <p:spPr bwMode="auto">
          <a:xfrm>
            <a:off x="904851" y="1652058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70246750" name="TextBox 7"/>
          <p:cNvSpPr txBox="1"/>
          <p:nvPr/>
        </p:nvSpPr>
        <p:spPr bwMode="auto">
          <a:xfrm>
            <a:off x="904851" y="1652058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950" b="1">
                <a:solidFill>
                  <a:srgbClr val="0A192F"/>
                </a:solidFill>
              </a:rPr>
              <a:t>1</a:t>
            </a:r>
            <a:endParaRPr/>
          </a:p>
        </p:txBody>
      </p:sp>
      <p:sp>
        <p:nvSpPr>
          <p:cNvPr id="1376656068" name="TextBox 8"/>
          <p:cNvSpPr txBox="1"/>
          <p:nvPr/>
        </p:nvSpPr>
        <p:spPr bwMode="auto">
          <a:xfrm>
            <a:off x="1333465" y="1652058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200" b="1">
                <a:solidFill>
                  <a:srgbClr val="FFFFFF"/>
                </a:solidFill>
              </a:rPr>
              <a:t>Compilar el código</a:t>
            </a:r>
            <a:endParaRPr/>
          </a:p>
        </p:txBody>
      </p:sp>
      <p:sp>
        <p:nvSpPr>
          <p:cNvPr id="532227158" name="TextBox 9"/>
          <p:cNvSpPr txBox="1"/>
          <p:nvPr/>
        </p:nvSpPr>
        <p:spPr bwMode="auto">
          <a:xfrm>
            <a:off x="1333465" y="1937808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A8B2D1"/>
                </a:solidFill>
              </a:rPr>
              <a:t>Usa el compilador de Java para generar el bytecode</a:t>
            </a:r>
            <a:endParaRPr/>
          </a:p>
        </p:txBody>
      </p:sp>
      <p:sp>
        <p:nvSpPr>
          <p:cNvPr id="1033210154" name="Rounded Rectangle 10"/>
          <p:cNvSpPr/>
          <p:nvPr/>
        </p:nvSpPr>
        <p:spPr bwMode="auto">
          <a:xfrm>
            <a:off x="1333465" y="2252133"/>
            <a:ext cx="4276618" cy="400050"/>
          </a:xfrm>
          <a:prstGeom prst="roundRect">
            <a:avLst>
              <a:gd name="adj" fmla="val 38095"/>
            </a:avLst>
          </a:prstGeom>
          <a:solidFill>
            <a:srgbClr val="1A1A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028291839" name="TextBox 11"/>
          <p:cNvSpPr txBox="1"/>
          <p:nvPr/>
        </p:nvSpPr>
        <p:spPr bwMode="auto">
          <a:xfrm>
            <a:off x="1333465" y="2252133"/>
            <a:ext cx="4276618" cy="4000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52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javac ComputerSimulation.java</a:t>
            </a:r>
            <a:endParaRPr/>
          </a:p>
        </p:txBody>
      </p:sp>
      <p:sp>
        <p:nvSpPr>
          <p:cNvPr id="1072597606" name="Rounded Rectangle 12"/>
          <p:cNvSpPr/>
          <p:nvPr/>
        </p:nvSpPr>
        <p:spPr bwMode="auto">
          <a:xfrm>
            <a:off x="904851" y="2795058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477704795" name="TextBox 13"/>
          <p:cNvSpPr txBox="1"/>
          <p:nvPr/>
        </p:nvSpPr>
        <p:spPr bwMode="auto">
          <a:xfrm>
            <a:off x="904851" y="2795058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950" b="1">
                <a:solidFill>
                  <a:srgbClr val="0A192F"/>
                </a:solidFill>
              </a:rPr>
              <a:t>2</a:t>
            </a:r>
            <a:endParaRPr/>
          </a:p>
        </p:txBody>
      </p:sp>
      <p:sp>
        <p:nvSpPr>
          <p:cNvPr id="1182020606" name="TextBox 14"/>
          <p:cNvSpPr txBox="1"/>
          <p:nvPr/>
        </p:nvSpPr>
        <p:spPr bwMode="auto">
          <a:xfrm>
            <a:off x="1333465" y="2795058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200" b="1">
                <a:solidFill>
                  <a:srgbClr val="FFFFFF"/>
                </a:solidFill>
              </a:rPr>
              <a:t>Ejecutar la simulación</a:t>
            </a:r>
            <a:endParaRPr/>
          </a:p>
        </p:txBody>
      </p:sp>
      <p:sp>
        <p:nvSpPr>
          <p:cNvPr id="187336819" name="TextBox 15"/>
          <p:cNvSpPr txBox="1"/>
          <p:nvPr/>
        </p:nvSpPr>
        <p:spPr bwMode="auto">
          <a:xfrm>
            <a:off x="1333465" y="3080808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A8B2D1"/>
                </a:solidFill>
              </a:rPr>
              <a:t>Inicia el programa principal</a:t>
            </a:r>
            <a:endParaRPr/>
          </a:p>
        </p:txBody>
      </p:sp>
      <p:sp>
        <p:nvSpPr>
          <p:cNvPr id="83650333" name="Rounded Rectangle 16"/>
          <p:cNvSpPr/>
          <p:nvPr/>
        </p:nvSpPr>
        <p:spPr bwMode="auto">
          <a:xfrm>
            <a:off x="1333465" y="3395132"/>
            <a:ext cx="4276618" cy="400050"/>
          </a:xfrm>
          <a:prstGeom prst="roundRect">
            <a:avLst>
              <a:gd name="adj" fmla="val 38095"/>
            </a:avLst>
          </a:prstGeom>
          <a:solidFill>
            <a:srgbClr val="1A1A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127300547" name="TextBox 17"/>
          <p:cNvSpPr txBox="1"/>
          <p:nvPr/>
        </p:nvSpPr>
        <p:spPr bwMode="auto">
          <a:xfrm>
            <a:off x="1333465" y="3395132"/>
            <a:ext cx="4276618" cy="4000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52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java ComputerSimulation</a:t>
            </a:r>
            <a:endParaRPr/>
          </a:p>
        </p:txBody>
      </p:sp>
      <p:sp>
        <p:nvSpPr>
          <p:cNvPr id="352022789" name="Rounded Rectangle 18"/>
          <p:cNvSpPr/>
          <p:nvPr/>
        </p:nvSpPr>
        <p:spPr bwMode="auto">
          <a:xfrm>
            <a:off x="904851" y="3938057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495878196" name="TextBox 19"/>
          <p:cNvSpPr txBox="1"/>
          <p:nvPr/>
        </p:nvSpPr>
        <p:spPr bwMode="auto">
          <a:xfrm>
            <a:off x="904851" y="3938057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950" b="1">
                <a:solidFill>
                  <a:srgbClr val="0A192F"/>
                </a:solidFill>
              </a:rPr>
              <a:t>3</a:t>
            </a:r>
            <a:endParaRPr/>
          </a:p>
        </p:txBody>
      </p:sp>
      <p:sp>
        <p:nvSpPr>
          <p:cNvPr id="1494259462" name="TextBox 20"/>
          <p:cNvSpPr txBox="1"/>
          <p:nvPr/>
        </p:nvSpPr>
        <p:spPr bwMode="auto">
          <a:xfrm>
            <a:off x="1333465" y="3938057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200" b="1">
                <a:solidFill>
                  <a:srgbClr val="FFFFFF"/>
                </a:solidFill>
              </a:rPr>
              <a:t>Seleccionar arquitectura</a:t>
            </a:r>
            <a:endParaRPr/>
          </a:p>
        </p:txBody>
      </p:sp>
      <p:sp>
        <p:nvSpPr>
          <p:cNvPr id="1877332813" name="TextBox 21"/>
          <p:cNvSpPr txBox="1"/>
          <p:nvPr/>
        </p:nvSpPr>
        <p:spPr bwMode="auto">
          <a:xfrm>
            <a:off x="1333465" y="4223807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A8B2D1"/>
                </a:solidFill>
              </a:rPr>
              <a:t>Elige entre Máquina Hipotética (1) o Computador IAS (2)</a:t>
            </a:r>
            <a:endParaRPr/>
          </a:p>
        </p:txBody>
      </p:sp>
      <p:sp>
        <p:nvSpPr>
          <p:cNvPr id="1356952807" name="Rounded Rectangle 22"/>
          <p:cNvSpPr/>
          <p:nvPr/>
        </p:nvSpPr>
        <p:spPr bwMode="auto">
          <a:xfrm>
            <a:off x="904851" y="4614333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379133497" name="TextBox 23"/>
          <p:cNvSpPr txBox="1"/>
          <p:nvPr/>
        </p:nvSpPr>
        <p:spPr bwMode="auto">
          <a:xfrm>
            <a:off x="904851" y="4614333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950" b="1">
                <a:solidFill>
                  <a:srgbClr val="0A192F"/>
                </a:solidFill>
              </a:rPr>
              <a:t>4</a:t>
            </a:r>
            <a:endParaRPr/>
          </a:p>
        </p:txBody>
      </p:sp>
      <p:sp>
        <p:nvSpPr>
          <p:cNvPr id="1763390086" name="TextBox 24"/>
          <p:cNvSpPr txBox="1"/>
          <p:nvPr/>
        </p:nvSpPr>
        <p:spPr bwMode="auto">
          <a:xfrm>
            <a:off x="1333465" y="4614333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200" b="1">
                <a:solidFill>
                  <a:srgbClr val="FFFFFF"/>
                </a:solidFill>
              </a:rPr>
              <a:t>Elegir caso de prueba</a:t>
            </a:r>
            <a:endParaRPr/>
          </a:p>
        </p:txBody>
      </p:sp>
      <p:sp>
        <p:nvSpPr>
          <p:cNvPr id="1136240909" name="TextBox 25"/>
          <p:cNvSpPr txBox="1"/>
          <p:nvPr/>
        </p:nvSpPr>
        <p:spPr bwMode="auto">
          <a:xfrm>
            <a:off x="1333465" y="4900083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A8B2D1"/>
                </a:solidFill>
              </a:rPr>
              <a:t>Selecciona uno de los casos disponibles</a:t>
            </a:r>
            <a:endParaRPr/>
          </a:p>
        </p:txBody>
      </p:sp>
      <p:sp>
        <p:nvSpPr>
          <p:cNvPr id="1711530263" name="Rounded Rectangle 26"/>
          <p:cNvSpPr/>
          <p:nvPr/>
        </p:nvSpPr>
        <p:spPr bwMode="auto">
          <a:xfrm>
            <a:off x="904851" y="5281082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97366478" name="TextBox 27"/>
          <p:cNvSpPr txBox="1"/>
          <p:nvPr/>
        </p:nvSpPr>
        <p:spPr bwMode="auto">
          <a:xfrm>
            <a:off x="904851" y="5281082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950" b="1">
                <a:solidFill>
                  <a:srgbClr val="0A192F"/>
                </a:solidFill>
              </a:rPr>
              <a:t>5</a:t>
            </a:r>
            <a:endParaRPr/>
          </a:p>
        </p:txBody>
      </p:sp>
      <p:sp>
        <p:nvSpPr>
          <p:cNvPr id="1306721810" name="TextBox 28"/>
          <p:cNvSpPr txBox="1"/>
          <p:nvPr/>
        </p:nvSpPr>
        <p:spPr bwMode="auto">
          <a:xfrm>
            <a:off x="1333465" y="5281082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  <a:defRPr/>
            </a:pPr>
            <a:r>
              <a:rPr sz="1200" b="1">
                <a:solidFill>
                  <a:srgbClr val="FFFFFF"/>
                </a:solidFill>
              </a:rPr>
              <a:t>Navegar por la simulación</a:t>
            </a:r>
            <a:endParaRPr/>
          </a:p>
        </p:txBody>
      </p:sp>
      <p:sp>
        <p:nvSpPr>
          <p:cNvPr id="816483445" name="TextBox 29"/>
          <p:cNvSpPr txBox="1"/>
          <p:nvPr/>
        </p:nvSpPr>
        <p:spPr bwMode="auto">
          <a:xfrm>
            <a:off x="1333465" y="5566832"/>
            <a:ext cx="427661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A8B2D1"/>
                </a:solidFill>
              </a:rPr>
              <a:t>Presiona ENTER para avanzar o 'q' para salir</a:t>
            </a:r>
            <a:endParaRPr/>
          </a:p>
        </p:txBody>
      </p:sp>
      <p:sp>
        <p:nvSpPr>
          <p:cNvPr id="1352992037" name="Rounded Rectangle 30"/>
          <p:cNvSpPr/>
          <p:nvPr/>
        </p:nvSpPr>
        <p:spPr bwMode="auto">
          <a:xfrm>
            <a:off x="904851" y="5947833"/>
            <a:ext cx="4705232" cy="657225"/>
          </a:xfrm>
          <a:prstGeom prst="roundRect">
            <a:avLst>
              <a:gd name="adj" fmla="val 23188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616658008" name="Picture 3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1019147" y="6098327"/>
            <a:ext cx="228594" cy="194309"/>
          </a:xfrm>
          <a:prstGeom prst="rect">
            <a:avLst/>
          </a:prstGeom>
        </p:spPr>
      </p:pic>
      <p:sp>
        <p:nvSpPr>
          <p:cNvPr id="966525309" name="TextBox 32"/>
          <p:cNvSpPr txBox="1"/>
          <p:nvPr/>
        </p:nvSpPr>
        <p:spPr bwMode="auto">
          <a:xfrm>
            <a:off x="1342990" y="6062133"/>
            <a:ext cx="4152796" cy="428625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La simulación muestra el estado de los registros, memoria y unidades de control en cada paso del ciclo de instrucción.</a:t>
            </a:r>
            <a:endParaRPr/>
          </a:p>
        </p:txBody>
      </p:sp>
      <p:sp>
        <p:nvSpPr>
          <p:cNvPr id="735843096" name="Rounded Rectangle 33"/>
          <p:cNvSpPr/>
          <p:nvPr/>
        </p:nvSpPr>
        <p:spPr bwMode="auto">
          <a:xfrm flipH="0" flipV="0">
            <a:off x="6133945" y="1589616"/>
            <a:ext cx="5391014" cy="4355570"/>
          </a:xfrm>
          <a:prstGeom prst="roundRect">
            <a:avLst>
              <a:gd name="adj" fmla="val 4240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96789099" name="TextBox 34"/>
          <p:cNvSpPr txBox="1"/>
          <p:nvPr/>
        </p:nvSpPr>
        <p:spPr bwMode="auto">
          <a:xfrm>
            <a:off x="6504356" y="1827740"/>
            <a:ext cx="4914777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Ejemplo de Ejecución </a:t>
            </a:r>
            <a:endParaRPr/>
          </a:p>
        </p:txBody>
      </p:sp>
      <p:pic>
        <p:nvPicPr>
          <p:cNvPr id="1317736644" name="Picture 3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6372064" y="1897273"/>
            <a:ext cx="228594" cy="165734"/>
          </a:xfrm>
          <a:prstGeom prst="rect">
            <a:avLst/>
          </a:prstGeom>
        </p:spPr>
      </p:pic>
      <p:sp>
        <p:nvSpPr>
          <p:cNvPr id="1253913614" name="Rounded Rectangle 36"/>
          <p:cNvSpPr/>
          <p:nvPr/>
        </p:nvSpPr>
        <p:spPr bwMode="auto">
          <a:xfrm>
            <a:off x="6372064" y="2313516"/>
            <a:ext cx="4914777" cy="3333749"/>
          </a:xfrm>
          <a:prstGeom prst="roundRect">
            <a:avLst>
              <a:gd name="adj" fmla="val 4571"/>
            </a:avLst>
          </a:prstGeom>
          <a:solidFill>
            <a:srgbClr val="1A1A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937818223" name="TextBox 37"/>
          <p:cNvSpPr txBox="1"/>
          <p:nvPr/>
        </p:nvSpPr>
        <p:spPr bwMode="auto">
          <a:xfrm>
            <a:off x="6514936" y="2456391"/>
            <a:ext cx="95247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50FA7B"/>
                </a:solidFill>
              </a:rPr>
              <a:t>$</a:t>
            </a:r>
            <a:endParaRPr/>
          </a:p>
        </p:txBody>
      </p:sp>
      <p:sp>
        <p:nvSpPr>
          <p:cNvPr id="273749191" name="TextBox 38"/>
          <p:cNvSpPr txBox="1"/>
          <p:nvPr/>
        </p:nvSpPr>
        <p:spPr bwMode="auto">
          <a:xfrm>
            <a:off x="6676857" y="2456391"/>
            <a:ext cx="2104972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java ComputerSimulation</a:t>
            </a:r>
            <a:endParaRPr/>
          </a:p>
        </p:txBody>
      </p:sp>
      <p:sp>
        <p:nvSpPr>
          <p:cNvPr id="646330085" name="TextBox 39"/>
          <p:cNvSpPr txBox="1"/>
          <p:nvPr/>
        </p:nvSpPr>
        <p:spPr bwMode="auto">
          <a:xfrm>
            <a:off x="6705432" y="2732616"/>
            <a:ext cx="4295667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===============================================</a:t>
            </a:r>
            <a:endParaRPr/>
          </a:p>
        </p:txBody>
      </p:sp>
      <p:sp>
        <p:nvSpPr>
          <p:cNvPr id="1026861261" name="TextBox 40"/>
          <p:cNvSpPr txBox="1"/>
          <p:nvPr/>
        </p:nvSpPr>
        <p:spPr bwMode="auto">
          <a:xfrm>
            <a:off x="6705432" y="3008840"/>
            <a:ext cx="3838479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SIMULACIÓN DE ARQUITECTURA DE COMPUTADORAS</a:t>
            </a:r>
            <a:endParaRPr/>
          </a:p>
        </p:txBody>
      </p:sp>
      <p:sp>
        <p:nvSpPr>
          <p:cNvPr id="293595697" name="TextBox 41"/>
          <p:cNvSpPr txBox="1"/>
          <p:nvPr/>
        </p:nvSpPr>
        <p:spPr bwMode="auto">
          <a:xfrm>
            <a:off x="6705432" y="3285066"/>
            <a:ext cx="4295667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===============================================</a:t>
            </a:r>
            <a:endParaRPr/>
          </a:p>
        </p:txBody>
      </p:sp>
      <p:sp>
        <p:nvSpPr>
          <p:cNvPr id="1176930708" name="TextBox 42"/>
          <p:cNvSpPr txBox="1"/>
          <p:nvPr/>
        </p:nvSpPr>
        <p:spPr bwMode="auto">
          <a:xfrm>
            <a:off x="6705432" y="3561291"/>
            <a:ext cx="3019348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Seleccione el tipo de simulación:</a:t>
            </a:r>
            <a:endParaRPr/>
          </a:p>
        </p:txBody>
      </p:sp>
      <p:sp>
        <p:nvSpPr>
          <p:cNvPr id="838030525" name="TextBox 43"/>
          <p:cNvSpPr txBox="1"/>
          <p:nvPr/>
        </p:nvSpPr>
        <p:spPr bwMode="auto">
          <a:xfrm>
            <a:off x="6705432" y="3837515"/>
            <a:ext cx="1924001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1. Máquina Hipotética</a:t>
            </a:r>
            <a:endParaRPr/>
          </a:p>
        </p:txBody>
      </p:sp>
      <p:sp>
        <p:nvSpPr>
          <p:cNvPr id="119127023" name="TextBox 44"/>
          <p:cNvSpPr txBox="1"/>
          <p:nvPr/>
        </p:nvSpPr>
        <p:spPr bwMode="auto">
          <a:xfrm>
            <a:off x="6705432" y="4113740"/>
            <a:ext cx="1552536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2. Computador IAS</a:t>
            </a:r>
            <a:endParaRPr/>
          </a:p>
        </p:txBody>
      </p:sp>
      <p:sp>
        <p:nvSpPr>
          <p:cNvPr id="368913858" name="TextBox 45"/>
          <p:cNvSpPr txBox="1"/>
          <p:nvPr/>
        </p:nvSpPr>
        <p:spPr bwMode="auto">
          <a:xfrm>
            <a:off x="6514936" y="4389966"/>
            <a:ext cx="95247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50FA7B"/>
                </a:solidFill>
              </a:rPr>
              <a:t>&gt;</a:t>
            </a:r>
            <a:endParaRPr/>
          </a:p>
        </p:txBody>
      </p:sp>
      <p:sp>
        <p:nvSpPr>
          <p:cNvPr id="693507395" name="TextBox 46"/>
          <p:cNvSpPr txBox="1"/>
          <p:nvPr/>
        </p:nvSpPr>
        <p:spPr bwMode="auto">
          <a:xfrm>
            <a:off x="6676857" y="4389966"/>
            <a:ext cx="95247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1</a:t>
            </a:r>
            <a:endParaRPr/>
          </a:p>
        </p:txBody>
      </p:sp>
      <p:sp>
        <p:nvSpPr>
          <p:cNvPr id="621263784" name="TextBox 47"/>
          <p:cNvSpPr txBox="1"/>
          <p:nvPr/>
        </p:nvSpPr>
        <p:spPr bwMode="auto">
          <a:xfrm>
            <a:off x="6705432" y="4666191"/>
            <a:ext cx="2647882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Seleccione un caso de prueba:</a:t>
            </a:r>
            <a:endParaRPr/>
          </a:p>
        </p:txBody>
      </p:sp>
      <p:sp>
        <p:nvSpPr>
          <p:cNvPr id="1002681570" name="TextBox 48"/>
          <p:cNvSpPr txBox="1"/>
          <p:nvPr/>
        </p:nvSpPr>
        <p:spPr bwMode="auto">
          <a:xfrm>
            <a:off x="6705432" y="4942415"/>
            <a:ext cx="2104972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A8B2D1"/>
                </a:solidFill>
              </a:rPr>
              <a:t>1. Suma Básica (5 + 10)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688943" name="TextBox 1"/>
          <p:cNvSpPr txBox="1"/>
          <p:nvPr/>
        </p:nvSpPr>
        <p:spPr bwMode="auto"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Características Destacadas</a:t>
            </a:r>
            <a:endParaRPr/>
          </a:p>
        </p:txBody>
      </p:sp>
      <p:sp>
        <p:nvSpPr>
          <p:cNvPr id="1854856537" name="Rectangle 2"/>
          <p:cNvSpPr/>
          <p:nvPr/>
        </p:nvSpPr>
        <p:spPr bwMode="auto">
          <a:xfrm>
            <a:off x="666733" y="952499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19799407" name="Rounded Rectangle 3"/>
          <p:cNvSpPr/>
          <p:nvPr/>
        </p:nvSpPr>
        <p:spPr bwMode="auto">
          <a:xfrm flipH="0" flipV="0">
            <a:off x="666732" y="1457325"/>
            <a:ext cx="3495586" cy="5098594"/>
          </a:xfrm>
          <a:prstGeom prst="roundRect">
            <a:avLst>
              <a:gd name="adj" fmla="val 6539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986197575" name="Rounded Rectangle 4"/>
          <p:cNvSpPr/>
          <p:nvPr/>
        </p:nvSpPr>
        <p:spPr bwMode="auto">
          <a:xfrm>
            <a:off x="904852" y="16954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437958574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1009624" y="1808921"/>
            <a:ext cx="266693" cy="249306"/>
          </a:xfrm>
          <a:prstGeom prst="rect">
            <a:avLst/>
          </a:prstGeom>
        </p:spPr>
      </p:pic>
      <p:sp>
        <p:nvSpPr>
          <p:cNvPr id="44197543" name="TextBox 6"/>
          <p:cNvSpPr txBox="1"/>
          <p:nvPr/>
        </p:nvSpPr>
        <p:spPr bwMode="auto">
          <a:xfrm>
            <a:off x="1523961" y="1790700"/>
            <a:ext cx="1924001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Ciclo de Instrucción</a:t>
            </a:r>
            <a:endParaRPr/>
          </a:p>
        </p:txBody>
      </p:sp>
      <p:sp>
        <p:nvSpPr>
          <p:cNvPr id="1491030856" name="TextBox 7"/>
          <p:cNvSpPr txBox="1"/>
          <p:nvPr/>
        </p:nvSpPr>
        <p:spPr bwMode="auto">
          <a:xfrm>
            <a:off x="904852" y="2362199"/>
            <a:ext cx="3019348" cy="8001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1300"/>
              </a:spcAft>
              <a:defRPr/>
            </a:pPr>
            <a:r>
              <a:rPr sz="1200" b="0">
                <a:solidFill>
                  <a:srgbClr val="A8B2D1"/>
                </a:solidFill>
              </a:rPr>
              <a:t>Proceso fundamental que ejecuta cada instrucción en dos fases principales: captación y ejecución.</a:t>
            </a:r>
            <a:endParaRPr/>
          </a:p>
        </p:txBody>
      </p:sp>
      <p:pic>
        <p:nvPicPr>
          <p:cNvPr id="396131244" name="Picture 8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904851" y="3447195"/>
            <a:ext cx="171445" cy="88490"/>
          </a:xfrm>
          <a:prstGeom prst="rect">
            <a:avLst/>
          </a:prstGeom>
        </p:spPr>
      </p:pic>
      <p:sp>
        <p:nvSpPr>
          <p:cNvPr id="944972297" name="TextBox 9"/>
          <p:cNvSpPr txBox="1"/>
          <p:nvPr/>
        </p:nvSpPr>
        <p:spPr bwMode="auto">
          <a:xfrm>
            <a:off x="1171544" y="3377139"/>
            <a:ext cx="2752656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Captación</a:t>
            </a:r>
            <a:r>
              <a:rPr sz="1200" b="0">
                <a:solidFill>
                  <a:srgbClr val="FFFFFF"/>
                </a:solidFill>
              </a:rPr>
              <a:t>: Obtener instrucción desde memoria</a:t>
            </a:r>
            <a:endParaRPr/>
          </a:p>
        </p:txBody>
      </p:sp>
      <p:pic>
        <p:nvPicPr>
          <p:cNvPr id="681290307" name="Picture 10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904851" y="4037745"/>
            <a:ext cx="171445" cy="88490"/>
          </a:xfrm>
          <a:prstGeom prst="rect">
            <a:avLst/>
          </a:prstGeom>
        </p:spPr>
      </p:pic>
      <p:sp>
        <p:nvSpPr>
          <p:cNvPr id="1120325191" name="TextBox 11"/>
          <p:cNvSpPr txBox="1"/>
          <p:nvPr/>
        </p:nvSpPr>
        <p:spPr bwMode="auto">
          <a:xfrm>
            <a:off x="1171544" y="3967691"/>
            <a:ext cx="2752656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Decodificación</a:t>
            </a:r>
            <a:r>
              <a:rPr sz="1200" b="0">
                <a:solidFill>
                  <a:srgbClr val="FFFFFF"/>
                </a:solidFill>
              </a:rPr>
              <a:t>: Interpretar la instrucción</a:t>
            </a:r>
            <a:endParaRPr/>
          </a:p>
        </p:txBody>
      </p:sp>
      <p:pic>
        <p:nvPicPr>
          <p:cNvPr id="805073910" name="Picture 12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904851" y="4628295"/>
            <a:ext cx="171445" cy="88490"/>
          </a:xfrm>
          <a:prstGeom prst="rect">
            <a:avLst/>
          </a:prstGeom>
        </p:spPr>
      </p:pic>
      <p:sp>
        <p:nvSpPr>
          <p:cNvPr id="1702446912" name="TextBox 13"/>
          <p:cNvSpPr txBox="1"/>
          <p:nvPr/>
        </p:nvSpPr>
        <p:spPr bwMode="auto">
          <a:xfrm>
            <a:off x="1171544" y="4558241"/>
            <a:ext cx="2533586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Ejecución</a:t>
            </a:r>
            <a:r>
              <a:rPr sz="1200" b="0">
                <a:solidFill>
                  <a:srgbClr val="FFFFFF"/>
                </a:solidFill>
              </a:rPr>
              <a:t>: Realizar la operación</a:t>
            </a:r>
            <a:endParaRPr/>
          </a:p>
        </p:txBody>
      </p:sp>
      <p:sp>
        <p:nvSpPr>
          <p:cNvPr id="815350092" name="Rounded Rectangle 14"/>
          <p:cNvSpPr/>
          <p:nvPr/>
        </p:nvSpPr>
        <p:spPr bwMode="auto">
          <a:xfrm>
            <a:off x="904851" y="5053541"/>
            <a:ext cx="3019348" cy="1219200"/>
          </a:xfrm>
          <a:prstGeom prst="roundRect">
            <a:avLst>
              <a:gd name="adj" fmla="val 12500"/>
            </a:avLst>
          </a:prstGeom>
          <a:solidFill>
            <a:srgbClr val="1A1A2E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43964422" name="TextBox 15"/>
          <p:cNvSpPr txBox="1"/>
          <p:nvPr/>
        </p:nvSpPr>
        <p:spPr bwMode="auto">
          <a:xfrm>
            <a:off x="904851" y="5053541"/>
            <a:ext cx="3019348" cy="12192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975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 </a:t>
            </a:r>
            <a:r>
              <a:rPr sz="950" b="0">
                <a:solidFill>
                  <a:srgbClr val="FF79C6"/>
                </a:solidFill>
              </a:rPr>
              <a:t>while</a:t>
            </a:r>
            <a:r>
              <a:rPr sz="950" b="0">
                <a:solidFill>
                  <a:srgbClr val="F8F8F2"/>
                </a:solidFill>
              </a:rPr>
              <a:t> (isRunning &amp;&amp; currentStep &lt; steps.length) {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displayState</a:t>
            </a:r>
            <a:r>
              <a:rPr sz="950" b="0">
                <a:solidFill>
                  <a:srgbClr val="F8F8F2"/>
                </a:solidFill>
              </a:rPr>
              <a:t>();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</a:t>
            </a:r>
            <a:r>
              <a:rPr sz="950" b="0">
                <a:solidFill>
                  <a:srgbClr val="50FA7B"/>
                </a:solidFill>
              </a:rPr>
              <a:t>executeStep</a:t>
            </a:r>
            <a:r>
              <a:rPr sz="950" b="0">
                <a:solidFill>
                  <a:srgbClr val="F8F8F2"/>
                </a:solidFill>
              </a:rPr>
              <a:t>();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currentStep++;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} </a:t>
            </a:r>
            <a:endParaRPr/>
          </a:p>
        </p:txBody>
      </p:sp>
      <p:sp>
        <p:nvSpPr>
          <p:cNvPr id="1140073386" name="Rounded Rectangle 16"/>
          <p:cNvSpPr/>
          <p:nvPr/>
        </p:nvSpPr>
        <p:spPr bwMode="auto">
          <a:xfrm flipH="0" flipV="0">
            <a:off x="4352815" y="1457325"/>
            <a:ext cx="3495586" cy="5098594"/>
          </a:xfrm>
          <a:prstGeom prst="roundRect">
            <a:avLst>
              <a:gd name="adj" fmla="val 6539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09419794" name="Rounded Rectangle 17"/>
          <p:cNvSpPr/>
          <p:nvPr/>
        </p:nvSpPr>
        <p:spPr bwMode="auto">
          <a:xfrm>
            <a:off x="4590935" y="16954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409902522" name="Picture 18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4695707" y="1829214"/>
            <a:ext cx="266693" cy="208721"/>
          </a:xfrm>
          <a:prstGeom prst="rect">
            <a:avLst/>
          </a:prstGeom>
        </p:spPr>
      </p:pic>
      <p:sp>
        <p:nvSpPr>
          <p:cNvPr id="806554340" name="TextBox 19"/>
          <p:cNvSpPr txBox="1"/>
          <p:nvPr/>
        </p:nvSpPr>
        <p:spPr bwMode="auto">
          <a:xfrm>
            <a:off x="5210044" y="1790700"/>
            <a:ext cx="1981150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Registros y Memoria</a:t>
            </a:r>
            <a:endParaRPr/>
          </a:p>
        </p:txBody>
      </p:sp>
      <p:sp>
        <p:nvSpPr>
          <p:cNvPr id="1993132375" name="TextBox 20"/>
          <p:cNvSpPr txBox="1"/>
          <p:nvPr/>
        </p:nvSpPr>
        <p:spPr bwMode="auto">
          <a:xfrm>
            <a:off x="4590935" y="2362199"/>
            <a:ext cx="3019348" cy="8001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1300"/>
              </a:spcAft>
              <a:defRPr/>
            </a:pPr>
            <a:r>
              <a:rPr sz="1200" b="0">
                <a:solidFill>
                  <a:srgbClr val="A8B2D1"/>
                </a:solidFill>
              </a:rPr>
              <a:t>Componentes esenciales para almacenar temporalmente datos y direcciones durante la ejecución.</a:t>
            </a:r>
            <a:endParaRPr/>
          </a:p>
        </p:txBody>
      </p:sp>
      <p:pic>
        <p:nvPicPr>
          <p:cNvPr id="994629319" name="Picture 21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4590935" y="3651454"/>
            <a:ext cx="171445" cy="88490"/>
          </a:xfrm>
          <a:prstGeom prst="rect">
            <a:avLst/>
          </a:prstGeom>
        </p:spPr>
      </p:pic>
      <p:sp>
        <p:nvSpPr>
          <p:cNvPr id="1681930426" name="TextBox 22"/>
          <p:cNvSpPr txBox="1"/>
          <p:nvPr/>
        </p:nvSpPr>
        <p:spPr bwMode="auto">
          <a:xfrm>
            <a:off x="4857628" y="3581400"/>
            <a:ext cx="2114497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PC</a:t>
            </a:r>
            <a:r>
              <a:rPr sz="1200" b="0">
                <a:solidFill>
                  <a:srgbClr val="FFFFFF"/>
                </a:solidFill>
              </a:rPr>
              <a:t>: Contador de Programa</a:t>
            </a:r>
            <a:endParaRPr/>
          </a:p>
        </p:txBody>
      </p:sp>
      <p:pic>
        <p:nvPicPr>
          <p:cNvPr id="646890578" name="Picture 23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/>
        </p:blipFill>
        <p:spPr bwMode="auto">
          <a:xfrm>
            <a:off x="4590935" y="4003879"/>
            <a:ext cx="171445" cy="88490"/>
          </a:xfrm>
          <a:prstGeom prst="rect">
            <a:avLst/>
          </a:prstGeom>
        </p:spPr>
      </p:pic>
      <p:sp>
        <p:nvSpPr>
          <p:cNvPr id="1341603994" name="TextBox 24"/>
          <p:cNvSpPr txBox="1"/>
          <p:nvPr/>
        </p:nvSpPr>
        <p:spPr bwMode="auto">
          <a:xfrm>
            <a:off x="4857628" y="3933824"/>
            <a:ext cx="259073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MAR/MBR</a:t>
            </a:r>
            <a:r>
              <a:rPr sz="1200" b="0">
                <a:solidFill>
                  <a:srgbClr val="FFFFFF"/>
                </a:solidFill>
              </a:rPr>
              <a:t>: Registros de Memoria</a:t>
            </a:r>
            <a:endParaRPr/>
          </a:p>
        </p:txBody>
      </p:sp>
      <p:pic>
        <p:nvPicPr>
          <p:cNvPr id="888413784" name="Picture 25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/>
        </p:blipFill>
        <p:spPr bwMode="auto">
          <a:xfrm>
            <a:off x="4590935" y="4356304"/>
            <a:ext cx="171445" cy="88490"/>
          </a:xfrm>
          <a:prstGeom prst="rect">
            <a:avLst/>
          </a:prstGeom>
        </p:spPr>
      </p:pic>
      <p:sp>
        <p:nvSpPr>
          <p:cNvPr id="1464790048" name="TextBox 26"/>
          <p:cNvSpPr txBox="1"/>
          <p:nvPr/>
        </p:nvSpPr>
        <p:spPr bwMode="auto">
          <a:xfrm>
            <a:off x="4857628" y="4286250"/>
            <a:ext cx="178113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AC/MQ</a:t>
            </a:r>
            <a:r>
              <a:rPr sz="1200" b="0">
                <a:solidFill>
                  <a:srgbClr val="FFFFFF"/>
                </a:solidFill>
              </a:rPr>
              <a:t>: Acumuladores</a:t>
            </a:r>
            <a:endParaRPr/>
          </a:p>
        </p:txBody>
      </p:sp>
      <p:sp>
        <p:nvSpPr>
          <p:cNvPr id="1947398698" name="Rounded Rectangle 27"/>
          <p:cNvSpPr/>
          <p:nvPr/>
        </p:nvSpPr>
        <p:spPr bwMode="auto">
          <a:xfrm flipH="0" flipV="0">
            <a:off x="4590934" y="4829175"/>
            <a:ext cx="1409663" cy="1575857"/>
          </a:xfrm>
          <a:prstGeom prst="roundRect">
            <a:avLst>
              <a:gd name="adj" fmla="val 10810"/>
            </a:avLst>
          </a:prstGeom>
          <a:solidFill>
            <a:srgbClr val="64FFDA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182936144" name="TextBox 28"/>
          <p:cNvSpPr txBox="1"/>
          <p:nvPr/>
        </p:nvSpPr>
        <p:spPr bwMode="auto">
          <a:xfrm>
            <a:off x="4733805" y="4813299"/>
            <a:ext cx="1123921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Máquina Hipotética</a:t>
            </a:r>
            <a:endParaRPr/>
          </a:p>
        </p:txBody>
      </p:sp>
      <p:pic>
        <p:nvPicPr>
          <p:cNvPr id="1761231547" name="Picture 29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/>
        </p:blipFill>
        <p:spPr bwMode="auto">
          <a:xfrm>
            <a:off x="4733805" y="5492748"/>
            <a:ext cx="152396" cy="114300"/>
          </a:xfrm>
          <a:prstGeom prst="rect">
            <a:avLst/>
          </a:prstGeom>
        </p:spPr>
      </p:pic>
      <p:sp>
        <p:nvSpPr>
          <p:cNvPr id="1424668442" name="TextBox 30"/>
          <p:cNvSpPr txBox="1"/>
          <p:nvPr/>
        </p:nvSpPr>
        <p:spPr bwMode="auto">
          <a:xfrm>
            <a:off x="4962399" y="5332338"/>
            <a:ext cx="944758" cy="4453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4096 palabras</a:t>
            </a:r>
            <a:endParaRPr sz="1100" b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de 16 bits</a:t>
            </a:r>
            <a:endParaRPr/>
          </a:p>
        </p:txBody>
      </p:sp>
      <p:pic>
        <p:nvPicPr>
          <p:cNvPr id="2014397036" name="Picture 31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/>
        </p:blipFill>
        <p:spPr bwMode="auto">
          <a:xfrm>
            <a:off x="4733805" y="5907011"/>
            <a:ext cx="152396" cy="119742"/>
          </a:xfrm>
          <a:prstGeom prst="rect">
            <a:avLst/>
          </a:prstGeom>
        </p:spPr>
      </p:pic>
      <p:sp>
        <p:nvSpPr>
          <p:cNvPr id="1078019531" name="TextBox 32"/>
          <p:cNvSpPr txBox="1"/>
          <p:nvPr/>
        </p:nvSpPr>
        <p:spPr bwMode="auto">
          <a:xfrm>
            <a:off x="4962399" y="5744558"/>
            <a:ext cx="762218" cy="4453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5 registros</a:t>
            </a:r>
            <a:endParaRPr sz="1100" b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principales</a:t>
            </a:r>
            <a:endParaRPr/>
          </a:p>
        </p:txBody>
      </p:sp>
      <p:sp>
        <p:nvSpPr>
          <p:cNvPr id="1220334912" name="Rounded Rectangle 33"/>
          <p:cNvSpPr/>
          <p:nvPr/>
        </p:nvSpPr>
        <p:spPr bwMode="auto">
          <a:xfrm flipH="0" flipV="0">
            <a:off x="6191094" y="4829175"/>
            <a:ext cx="1409663" cy="1575857"/>
          </a:xfrm>
          <a:prstGeom prst="roundRect">
            <a:avLst>
              <a:gd name="adj" fmla="val 10810"/>
            </a:avLst>
          </a:prstGeom>
          <a:solidFill>
            <a:srgbClr val="64FFDA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434589623" name="TextBox 34"/>
          <p:cNvSpPr txBox="1"/>
          <p:nvPr/>
        </p:nvSpPr>
        <p:spPr bwMode="auto">
          <a:xfrm>
            <a:off x="6333966" y="4813299"/>
            <a:ext cx="1123921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Computador IAS</a:t>
            </a:r>
            <a:endParaRPr/>
          </a:p>
        </p:txBody>
      </p:sp>
      <p:pic>
        <p:nvPicPr>
          <p:cNvPr id="430889473" name="Picture 35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/>
        </p:blipFill>
        <p:spPr bwMode="auto">
          <a:xfrm>
            <a:off x="6333966" y="5492748"/>
            <a:ext cx="152396" cy="114300"/>
          </a:xfrm>
          <a:prstGeom prst="rect">
            <a:avLst/>
          </a:prstGeom>
        </p:spPr>
      </p:pic>
      <p:sp>
        <p:nvSpPr>
          <p:cNvPr id="1808458441" name="TextBox 36"/>
          <p:cNvSpPr txBox="1"/>
          <p:nvPr/>
        </p:nvSpPr>
        <p:spPr bwMode="auto">
          <a:xfrm>
            <a:off x="6562559" y="5332338"/>
            <a:ext cx="944758" cy="4453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1000 palabras</a:t>
            </a:r>
            <a:endParaRPr sz="1100" b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de 40 bits</a:t>
            </a:r>
            <a:endParaRPr/>
          </a:p>
        </p:txBody>
      </p:sp>
      <p:pic>
        <p:nvPicPr>
          <p:cNvPr id="213657767" name="Picture 37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/>
        </p:blipFill>
        <p:spPr bwMode="auto">
          <a:xfrm>
            <a:off x="6333966" y="6118677"/>
            <a:ext cx="152396" cy="119742"/>
          </a:xfrm>
          <a:prstGeom prst="rect">
            <a:avLst/>
          </a:prstGeom>
        </p:spPr>
      </p:pic>
      <p:sp>
        <p:nvSpPr>
          <p:cNvPr id="798640533" name="TextBox 38"/>
          <p:cNvSpPr txBox="1"/>
          <p:nvPr/>
        </p:nvSpPr>
        <p:spPr bwMode="auto">
          <a:xfrm>
            <a:off x="6562559" y="5956225"/>
            <a:ext cx="762218" cy="4453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7 registros</a:t>
            </a:r>
            <a:endParaRPr sz="1100" b="0">
              <a:solidFill>
                <a:srgbClr val="FFFFFF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FFFFFF"/>
                </a:solidFill>
              </a:rPr>
              <a:t>principales</a:t>
            </a:r>
            <a:endParaRPr/>
          </a:p>
        </p:txBody>
      </p:sp>
      <p:sp>
        <p:nvSpPr>
          <p:cNvPr id="434385034" name="Rounded Rectangle 39"/>
          <p:cNvSpPr/>
          <p:nvPr/>
        </p:nvSpPr>
        <p:spPr bwMode="auto">
          <a:xfrm flipH="0" flipV="0">
            <a:off x="8029373" y="1457325"/>
            <a:ext cx="3495586" cy="5098594"/>
          </a:xfrm>
          <a:prstGeom prst="roundRect">
            <a:avLst>
              <a:gd name="adj" fmla="val 6539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48949992" name="Rounded Rectangle 40"/>
          <p:cNvSpPr/>
          <p:nvPr/>
        </p:nvSpPr>
        <p:spPr bwMode="auto">
          <a:xfrm>
            <a:off x="8267493" y="16954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357816489" name="Picture 41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/>
        </p:blipFill>
        <p:spPr bwMode="auto">
          <a:xfrm>
            <a:off x="8372265" y="1820517"/>
            <a:ext cx="266693" cy="226115"/>
          </a:xfrm>
          <a:prstGeom prst="rect">
            <a:avLst/>
          </a:prstGeom>
        </p:spPr>
      </p:pic>
      <p:sp>
        <p:nvSpPr>
          <p:cNvPr id="300405892" name="TextBox 42"/>
          <p:cNvSpPr txBox="1"/>
          <p:nvPr/>
        </p:nvSpPr>
        <p:spPr bwMode="auto">
          <a:xfrm>
            <a:off x="8886602" y="1790700"/>
            <a:ext cx="2000199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Unidades de Control</a:t>
            </a:r>
            <a:endParaRPr/>
          </a:p>
        </p:txBody>
      </p:sp>
      <p:sp>
        <p:nvSpPr>
          <p:cNvPr id="1754457324" name="TextBox 43"/>
          <p:cNvSpPr txBox="1"/>
          <p:nvPr/>
        </p:nvSpPr>
        <p:spPr bwMode="auto">
          <a:xfrm>
            <a:off x="8267492" y="2097615"/>
            <a:ext cx="3019348" cy="8001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1300"/>
              </a:spcAft>
              <a:defRPr/>
            </a:pPr>
            <a:r>
              <a:rPr sz="1200" b="0">
                <a:solidFill>
                  <a:srgbClr val="A8B2D1"/>
                </a:solidFill>
              </a:rPr>
              <a:t>Componentes que dirigen el flujo de datos y coordinan las operaciones del procesador.</a:t>
            </a:r>
            <a:endParaRPr/>
          </a:p>
        </p:txBody>
      </p:sp>
      <p:pic>
        <p:nvPicPr>
          <p:cNvPr id="185511708" name="Picture 44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/>
        </p:blipFill>
        <p:spPr bwMode="auto">
          <a:xfrm>
            <a:off x="8267492" y="3158270"/>
            <a:ext cx="171445" cy="88490"/>
          </a:xfrm>
          <a:prstGeom prst="rect">
            <a:avLst/>
          </a:prstGeom>
        </p:spPr>
      </p:pic>
      <p:sp>
        <p:nvSpPr>
          <p:cNvPr id="828671172" name="TextBox 45"/>
          <p:cNvSpPr txBox="1"/>
          <p:nvPr/>
        </p:nvSpPr>
        <p:spPr bwMode="auto">
          <a:xfrm>
            <a:off x="8534185" y="3088216"/>
            <a:ext cx="2428814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ALU</a:t>
            </a:r>
            <a:r>
              <a:rPr sz="1200" b="0">
                <a:solidFill>
                  <a:srgbClr val="FFFFFF"/>
                </a:solidFill>
              </a:rPr>
              <a:t>: Unidad Aritmético-Lógica</a:t>
            </a:r>
            <a:endParaRPr/>
          </a:p>
        </p:txBody>
      </p:sp>
      <p:pic>
        <p:nvPicPr>
          <p:cNvPr id="1705198012" name="Picture 46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/>
        </p:blipFill>
        <p:spPr bwMode="auto">
          <a:xfrm>
            <a:off x="8267492" y="3510695"/>
            <a:ext cx="171445" cy="88490"/>
          </a:xfrm>
          <a:prstGeom prst="rect">
            <a:avLst/>
          </a:prstGeom>
        </p:spPr>
      </p:pic>
      <p:sp>
        <p:nvSpPr>
          <p:cNvPr id="878216739" name="TextBox 47"/>
          <p:cNvSpPr txBox="1"/>
          <p:nvPr/>
        </p:nvSpPr>
        <p:spPr bwMode="auto">
          <a:xfrm>
            <a:off x="8534185" y="3440640"/>
            <a:ext cx="2752656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Control</a:t>
            </a:r>
            <a:r>
              <a:rPr sz="1200" b="0">
                <a:solidFill>
                  <a:srgbClr val="FFFFFF"/>
                </a:solidFill>
              </a:rPr>
              <a:t>: Unidad de Control Principal</a:t>
            </a:r>
            <a:endParaRPr/>
          </a:p>
        </p:txBody>
      </p:sp>
      <p:pic>
        <p:nvPicPr>
          <p:cNvPr id="142755941" name="Picture 48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/>
        </p:blipFill>
        <p:spPr bwMode="auto">
          <a:xfrm>
            <a:off x="8267492" y="4101245"/>
            <a:ext cx="171445" cy="88490"/>
          </a:xfrm>
          <a:prstGeom prst="rect">
            <a:avLst/>
          </a:prstGeom>
        </p:spPr>
      </p:pic>
      <p:sp>
        <p:nvSpPr>
          <p:cNvPr id="1520580879" name="TextBox 49"/>
          <p:cNvSpPr txBox="1"/>
          <p:nvPr/>
        </p:nvSpPr>
        <p:spPr bwMode="auto">
          <a:xfrm>
            <a:off x="8534185" y="4031190"/>
            <a:ext cx="2752656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Estados</a:t>
            </a:r>
            <a:r>
              <a:rPr sz="1200" b="0">
                <a:solidFill>
                  <a:srgbClr val="FFFFFF"/>
                </a:solidFill>
              </a:rPr>
              <a:t>: INACTIVA, ACTIVA, DECODIFICANDO</a:t>
            </a:r>
            <a:endParaRPr/>
          </a:p>
        </p:txBody>
      </p:sp>
      <p:sp>
        <p:nvSpPr>
          <p:cNvPr id="46700361" name="Rounded Rectangle 50"/>
          <p:cNvSpPr/>
          <p:nvPr/>
        </p:nvSpPr>
        <p:spPr bwMode="auto">
          <a:xfrm flipH="0" flipV="0">
            <a:off x="8267492" y="4972050"/>
            <a:ext cx="3019348" cy="895348"/>
          </a:xfrm>
          <a:prstGeom prst="roundRect">
            <a:avLst>
              <a:gd name="adj" fmla="val 8000"/>
            </a:avLst>
          </a:prstGeom>
          <a:solidFill>
            <a:srgbClr val="1A1A2E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876425334" name="TextBox 51"/>
          <p:cNvSpPr txBox="1"/>
          <p:nvPr/>
        </p:nvSpPr>
        <p:spPr bwMode="auto">
          <a:xfrm>
            <a:off x="8267492" y="4500033"/>
            <a:ext cx="3019348" cy="190499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975"/>
              </a:spcBef>
              <a:spcAft>
                <a:spcPts val="0"/>
              </a:spcAft>
              <a:defRPr/>
            </a:pPr>
            <a:r>
              <a:rPr sz="950" b="0">
                <a:solidFill>
                  <a:srgbClr val="F8F8F2"/>
                </a:solidFill>
              </a:rPr>
              <a:t> </a:t>
            </a:r>
            <a:r>
              <a:rPr sz="950" b="0">
                <a:solidFill>
                  <a:srgbClr val="FF79C6"/>
                </a:solidFill>
              </a:rPr>
              <a:t>if</a:t>
            </a:r>
            <a:r>
              <a:rPr sz="950" b="0">
                <a:solidFill>
                  <a:srgbClr val="F8F8F2"/>
                </a:solidFill>
              </a:rPr>
              <a:t> (step.contains(</a:t>
            </a:r>
            <a:r>
              <a:rPr sz="950" b="0">
                <a:solidFill>
                  <a:srgbClr val="FF79C6"/>
                </a:solidFill>
              </a:rPr>
              <a:t>"ALU realizando operación"</a:t>
            </a:r>
            <a:r>
              <a:rPr sz="950" b="0">
                <a:solidFill>
                  <a:srgbClr val="F8F8F2"/>
                </a:solidFill>
              </a:rPr>
              <a:t>)) {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controlUnits.put(</a:t>
            </a:r>
            <a:r>
              <a:rPr sz="950" b="0">
                <a:solidFill>
                  <a:srgbClr val="FF79C6"/>
                </a:solidFill>
              </a:rPr>
              <a:t>"ALU"</a:t>
            </a:r>
            <a:r>
              <a:rPr sz="950" b="0">
                <a:solidFill>
                  <a:srgbClr val="F8F8F2"/>
                </a:solidFill>
              </a:rPr>
              <a:t>, </a:t>
            </a:r>
            <a:r>
              <a:rPr sz="950" b="0">
                <a:solidFill>
                  <a:srgbClr val="FF79C6"/>
                </a:solidFill>
              </a:rPr>
              <a:t>"ACTIVA"</a:t>
            </a:r>
            <a:r>
              <a:rPr sz="950" b="0">
                <a:solidFill>
                  <a:srgbClr val="F8F8F2"/>
                </a:solidFill>
              </a:rPr>
              <a:t>);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} </a:t>
            </a:r>
            <a:r>
              <a:rPr sz="950" b="0">
                <a:solidFill>
                  <a:srgbClr val="FF79C6"/>
                </a:solidFill>
              </a:rPr>
              <a:t>else if</a:t>
            </a:r>
            <a:r>
              <a:rPr sz="950" b="0">
                <a:solidFill>
                  <a:srgbClr val="F8F8F2"/>
                </a:solidFill>
              </a:rPr>
              <a:t> (step.contains(</a:t>
            </a:r>
            <a:r>
              <a:rPr sz="950" b="0">
                <a:solidFill>
                  <a:srgbClr val="FF79C6"/>
                </a:solidFill>
              </a:rPr>
              <a:t>"Decodificar"</a:t>
            </a:r>
            <a:r>
              <a:rPr sz="950" b="0">
                <a:solidFill>
                  <a:srgbClr val="F8F8F2"/>
                </a:solidFill>
              </a:rPr>
              <a:t>)) {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controlUnits.put(</a:t>
            </a:r>
            <a:r>
              <a:rPr sz="950" b="0">
                <a:solidFill>
                  <a:srgbClr val="FF79C6"/>
                </a:solidFill>
              </a:rPr>
              <a:t>"Control"</a:t>
            </a:r>
            <a:r>
              <a:rPr sz="950" b="0">
                <a:solidFill>
                  <a:srgbClr val="F8F8F2"/>
                </a:solidFill>
              </a:rPr>
              <a:t>, </a:t>
            </a:r>
            <a:r>
              <a:rPr sz="950" b="0">
                <a:solidFill>
                  <a:srgbClr val="FF79C6"/>
                </a:solidFill>
              </a:rPr>
              <a:t>"DECODIFICANDO"</a:t>
            </a:r>
            <a:r>
              <a:rPr sz="950" b="0">
                <a:solidFill>
                  <a:srgbClr val="F8F8F2"/>
                </a:solidFill>
              </a:rPr>
              <a:t>);</a:t>
            </a:r>
            <a:br>
              <a:rPr sz="1100"/>
            </a:br>
            <a:r>
              <a:rPr sz="950" b="0">
                <a:solidFill>
                  <a:srgbClr val="F8F8F2"/>
                </a:solidFill>
              </a:rPr>
              <a:t> }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3576737" name="TextBox 1"/>
          <p:cNvSpPr txBox="1"/>
          <p:nvPr/>
        </p:nvSpPr>
        <p:spPr bwMode="auto">
          <a:xfrm>
            <a:off x="666732" y="95247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  <a:defRPr/>
            </a:pPr>
            <a:r>
              <a:rPr sz="2400" b="1">
                <a:solidFill>
                  <a:srgbClr val="FFFFFF"/>
                </a:solidFill>
              </a:rPr>
              <a:t>Conclusiones</a:t>
            </a:r>
            <a:endParaRPr/>
          </a:p>
        </p:txBody>
      </p:sp>
      <p:sp>
        <p:nvSpPr>
          <p:cNvPr id="9842558" name="Rectangle 2"/>
          <p:cNvSpPr/>
          <p:nvPr/>
        </p:nvSpPr>
        <p:spPr bwMode="auto">
          <a:xfrm>
            <a:off x="666732" y="666748"/>
            <a:ext cx="761980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848371679" name="Rounded Rectangle 3"/>
          <p:cNvSpPr/>
          <p:nvPr/>
        </p:nvSpPr>
        <p:spPr bwMode="auto">
          <a:xfrm>
            <a:off x="666732" y="981073"/>
            <a:ext cx="6343490" cy="2847974"/>
          </a:xfrm>
          <a:prstGeom prst="roundRect">
            <a:avLst>
              <a:gd name="adj" fmla="val 8026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636716733" name="TextBox 4"/>
          <p:cNvSpPr txBox="1"/>
          <p:nvPr/>
        </p:nvSpPr>
        <p:spPr bwMode="auto">
          <a:xfrm>
            <a:off x="904851" y="1219198"/>
            <a:ext cx="5867253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Resumen </a:t>
            </a:r>
            <a:endParaRPr/>
          </a:p>
        </p:txBody>
      </p:sp>
      <p:pic>
        <p:nvPicPr>
          <p:cNvPr id="537278995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904851" y="1283016"/>
            <a:ext cx="228594" cy="177164"/>
          </a:xfrm>
          <a:prstGeom prst="rect">
            <a:avLst/>
          </a:prstGeom>
        </p:spPr>
      </p:pic>
      <p:pic>
        <p:nvPicPr>
          <p:cNvPr id="1689460905" name="Picture 6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904851" y="1738031"/>
            <a:ext cx="190495" cy="162485"/>
          </a:xfrm>
          <a:prstGeom prst="rect">
            <a:avLst/>
          </a:prstGeom>
        </p:spPr>
      </p:pic>
      <p:sp>
        <p:nvSpPr>
          <p:cNvPr id="1757930708" name="TextBox 7"/>
          <p:cNvSpPr txBox="1"/>
          <p:nvPr/>
        </p:nvSpPr>
        <p:spPr bwMode="auto">
          <a:xfrm>
            <a:off x="1190594" y="1495350"/>
            <a:ext cx="3950567" cy="5723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Implementación exitosa de dos arquitecturas fundamentales:</a:t>
            </a:r>
            <a:endParaRPr sz="1200" b="0">
              <a:solidFill>
                <a:srgbClr val="FFFFFF"/>
              </a:solidFill>
            </a:endParaRPr>
          </a:p>
          <a:p>
            <a:pPr algn="l">
              <a:lnSpc>
                <a:spcPts val="181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1">
                <a:solidFill>
                  <a:srgbClr val="64FFDA"/>
                </a:solidFill>
              </a:rPr>
              <a:t>Máquina Hipotética</a:t>
            </a:r>
            <a:r>
              <a:rPr sz="1200" b="0">
                <a:solidFill>
                  <a:srgbClr val="FFFFFF"/>
                </a:solidFill>
              </a:rPr>
              <a:t> y </a:t>
            </a:r>
            <a:r>
              <a:rPr sz="1200" b="1">
                <a:solidFill>
                  <a:srgbClr val="64FFDA"/>
                </a:solidFill>
              </a:rPr>
              <a:t>Computador IAS</a:t>
            </a:r>
            <a:endParaRPr/>
          </a:p>
        </p:txBody>
      </p:sp>
      <p:pic>
        <p:nvPicPr>
          <p:cNvPr id="797612184" name="Picture 8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904851" y="2414306"/>
            <a:ext cx="190495" cy="162485"/>
          </a:xfrm>
          <a:prstGeom prst="rect">
            <a:avLst/>
          </a:prstGeom>
        </p:spPr>
      </p:pic>
      <p:sp>
        <p:nvSpPr>
          <p:cNvPr id="128264944" name="TextBox 9"/>
          <p:cNvSpPr txBox="1"/>
          <p:nvPr/>
        </p:nvSpPr>
        <p:spPr bwMode="auto">
          <a:xfrm>
            <a:off x="1190594" y="2190749"/>
            <a:ext cx="5581510" cy="5333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Simulación paso a paso del </a:t>
            </a:r>
            <a:r>
              <a:rPr sz="1200" b="1">
                <a:solidFill>
                  <a:srgbClr val="64FFDA"/>
                </a:solidFill>
              </a:rPr>
              <a:t>ciclo de instrucción</a:t>
            </a:r>
            <a:r>
              <a:rPr sz="1200" b="0">
                <a:solidFill>
                  <a:srgbClr val="FFFFFF"/>
                </a:solidFill>
              </a:rPr>
              <a:t> con visualización de registros y memoria</a:t>
            </a:r>
            <a:endParaRPr/>
          </a:p>
        </p:txBody>
      </p:sp>
      <p:pic>
        <p:nvPicPr>
          <p:cNvPr id="140409825" name="Picture 1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904851" y="3090582"/>
            <a:ext cx="190495" cy="162485"/>
          </a:xfrm>
          <a:prstGeom prst="rect">
            <a:avLst/>
          </a:prstGeom>
        </p:spPr>
      </p:pic>
      <p:sp>
        <p:nvSpPr>
          <p:cNvPr id="45716178" name="TextBox 11"/>
          <p:cNvSpPr txBox="1"/>
          <p:nvPr/>
        </p:nvSpPr>
        <p:spPr bwMode="auto">
          <a:xfrm>
            <a:off x="1190594" y="2867023"/>
            <a:ext cx="5581510" cy="5333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Código Java modular y extensible con </a:t>
            </a:r>
            <a:r>
              <a:rPr sz="1200" b="1">
                <a:solidFill>
                  <a:srgbClr val="64FFDA"/>
                </a:solidFill>
              </a:rPr>
              <a:t>clases abstractas</a:t>
            </a:r>
            <a:r>
              <a:rPr sz="1200" b="0">
                <a:solidFill>
                  <a:srgbClr val="FFFFFF"/>
                </a:solidFill>
              </a:rPr>
              <a:t> y especializadas</a:t>
            </a:r>
            <a:endParaRPr/>
          </a:p>
        </p:txBody>
      </p:sp>
      <p:sp>
        <p:nvSpPr>
          <p:cNvPr id="1365453499" name="Rounded Rectangle 12"/>
          <p:cNvSpPr/>
          <p:nvPr/>
        </p:nvSpPr>
        <p:spPr bwMode="auto">
          <a:xfrm>
            <a:off x="666732" y="3924298"/>
            <a:ext cx="6343490" cy="2314575"/>
          </a:xfrm>
          <a:prstGeom prst="roundRect">
            <a:avLst>
              <a:gd name="adj" fmla="val 9876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55579716" name="TextBox 13"/>
          <p:cNvSpPr txBox="1"/>
          <p:nvPr/>
        </p:nvSpPr>
        <p:spPr bwMode="auto">
          <a:xfrm>
            <a:off x="904851" y="4162424"/>
            <a:ext cx="5867253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Beneficios </a:t>
            </a:r>
            <a:endParaRPr/>
          </a:p>
        </p:txBody>
      </p:sp>
      <p:pic>
        <p:nvPicPr>
          <p:cNvPr id="440139874" name="Picture 1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904851" y="4208144"/>
            <a:ext cx="228594" cy="194309"/>
          </a:xfrm>
          <a:prstGeom prst="rect">
            <a:avLst/>
          </a:prstGeom>
        </p:spPr>
      </p:pic>
      <p:pic>
        <p:nvPicPr>
          <p:cNvPr id="1264199962" name="Picture 15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904851" y="4686859"/>
            <a:ext cx="190495" cy="151279"/>
          </a:xfrm>
          <a:prstGeom prst="rect">
            <a:avLst/>
          </a:prstGeom>
        </p:spPr>
      </p:pic>
      <p:sp>
        <p:nvSpPr>
          <p:cNvPr id="503501349" name="TextBox 16"/>
          <p:cNvSpPr txBox="1"/>
          <p:nvPr/>
        </p:nvSpPr>
        <p:spPr bwMode="auto">
          <a:xfrm>
            <a:off x="1133445" y="4496359"/>
            <a:ext cx="5581510" cy="5333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Herramienta educativa para comprender </a:t>
            </a:r>
            <a:r>
              <a:rPr sz="1200" b="1">
                <a:solidFill>
                  <a:srgbClr val="64FFDA"/>
                </a:solidFill>
              </a:rPr>
              <a:t>fundamentos de arquitectura</a:t>
            </a:r>
            <a:endParaRPr/>
          </a:p>
        </p:txBody>
      </p:sp>
      <p:pic>
        <p:nvPicPr>
          <p:cNvPr id="1788270899" name="Picture 17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/>
        </p:blipFill>
        <p:spPr bwMode="auto">
          <a:xfrm>
            <a:off x="904851" y="5374340"/>
            <a:ext cx="190495" cy="128867"/>
          </a:xfrm>
          <a:prstGeom prst="rect">
            <a:avLst/>
          </a:prstGeom>
        </p:spPr>
      </p:pic>
      <p:sp>
        <p:nvSpPr>
          <p:cNvPr id="1627435887" name="TextBox 18"/>
          <p:cNvSpPr txBox="1"/>
          <p:nvPr/>
        </p:nvSpPr>
        <p:spPr bwMode="auto">
          <a:xfrm>
            <a:off x="1190594" y="5324473"/>
            <a:ext cx="4543311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Visualización clara del </a:t>
            </a:r>
            <a:r>
              <a:rPr sz="1200" b="1">
                <a:solidFill>
                  <a:srgbClr val="64FFDA"/>
                </a:solidFill>
              </a:rPr>
              <a:t>flujo de ejecución</a:t>
            </a:r>
            <a:r>
              <a:rPr sz="1200" b="0">
                <a:solidFill>
                  <a:srgbClr val="FFFFFF"/>
                </a:solidFill>
              </a:rPr>
              <a:t> y estado interno</a:t>
            </a:r>
            <a:endParaRPr/>
          </a:p>
        </p:txBody>
      </p:sp>
      <p:pic>
        <p:nvPicPr>
          <p:cNvPr id="1679800967" name="Picture 19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/>
        </p:blipFill>
        <p:spPr bwMode="auto">
          <a:xfrm>
            <a:off x="904851" y="5795121"/>
            <a:ext cx="190495" cy="106455"/>
          </a:xfrm>
          <a:prstGeom prst="rect">
            <a:avLst/>
          </a:prstGeom>
        </p:spPr>
      </p:pic>
      <p:sp>
        <p:nvSpPr>
          <p:cNvPr id="1913317244" name="TextBox 20"/>
          <p:cNvSpPr txBox="1"/>
          <p:nvPr/>
        </p:nvSpPr>
        <p:spPr bwMode="auto">
          <a:xfrm>
            <a:off x="1190594" y="5734049"/>
            <a:ext cx="4238519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Base para implementar </a:t>
            </a:r>
            <a:r>
              <a:rPr sz="1200" b="1">
                <a:solidFill>
                  <a:srgbClr val="64FFDA"/>
                </a:solidFill>
              </a:rPr>
              <a:t>arquitecturas más complejas</a:t>
            </a:r>
            <a:endParaRPr/>
          </a:p>
        </p:txBody>
      </p:sp>
      <p:sp>
        <p:nvSpPr>
          <p:cNvPr id="1049897617" name="Rounded Rectangle 21"/>
          <p:cNvSpPr/>
          <p:nvPr/>
        </p:nvSpPr>
        <p:spPr bwMode="auto">
          <a:xfrm>
            <a:off x="666733" y="7000875"/>
            <a:ext cx="6343490" cy="2409825"/>
          </a:xfrm>
          <a:prstGeom prst="roundRect">
            <a:avLst>
              <a:gd name="adj" fmla="val 9486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326492244" name="TextBox 22"/>
          <p:cNvSpPr txBox="1"/>
          <p:nvPr/>
        </p:nvSpPr>
        <p:spPr bwMode="auto">
          <a:xfrm>
            <a:off x="904852" y="7238999"/>
            <a:ext cx="5867253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Mejoras Futuras </a:t>
            </a:r>
            <a:endParaRPr/>
          </a:p>
        </p:txBody>
      </p:sp>
      <p:pic>
        <p:nvPicPr>
          <p:cNvPr id="978376439" name="Picture 23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/>
        </p:blipFill>
        <p:spPr bwMode="auto">
          <a:xfrm>
            <a:off x="904852" y="7328534"/>
            <a:ext cx="228594" cy="125729"/>
          </a:xfrm>
          <a:prstGeom prst="rect">
            <a:avLst/>
          </a:prstGeom>
        </p:spPr>
      </p:pic>
      <p:sp>
        <p:nvSpPr>
          <p:cNvPr id="901082976" name="Rounded Rectangle 24"/>
          <p:cNvSpPr/>
          <p:nvPr/>
        </p:nvSpPr>
        <p:spPr bwMode="auto">
          <a:xfrm>
            <a:off x="904852" y="7867649"/>
            <a:ext cx="1571585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624613123" name="Picture 25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/>
        </p:blipFill>
        <p:spPr bwMode="auto">
          <a:xfrm>
            <a:off x="1047723" y="7986405"/>
            <a:ext cx="171445" cy="124439"/>
          </a:xfrm>
          <a:prstGeom prst="rect">
            <a:avLst/>
          </a:prstGeom>
        </p:spPr>
      </p:pic>
      <p:sp>
        <p:nvSpPr>
          <p:cNvPr id="1026718470" name="TextBox 26"/>
          <p:cNvSpPr txBox="1"/>
          <p:nvPr/>
        </p:nvSpPr>
        <p:spPr bwMode="auto">
          <a:xfrm>
            <a:off x="1266793" y="7943850"/>
            <a:ext cx="1066773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Interfaz gráfica</a:t>
            </a:r>
            <a:endParaRPr/>
          </a:p>
        </p:txBody>
      </p:sp>
      <p:sp>
        <p:nvSpPr>
          <p:cNvPr id="612470324" name="Rounded Rectangle 27"/>
          <p:cNvSpPr/>
          <p:nvPr/>
        </p:nvSpPr>
        <p:spPr bwMode="auto">
          <a:xfrm>
            <a:off x="2571685" y="7867649"/>
            <a:ext cx="1781130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928355852" name="Picture 28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/>
        </p:blipFill>
        <p:spPr bwMode="auto">
          <a:xfrm>
            <a:off x="2714557" y="7979491"/>
            <a:ext cx="171445" cy="138266"/>
          </a:xfrm>
          <a:prstGeom prst="rect">
            <a:avLst/>
          </a:prstGeom>
        </p:spPr>
      </p:pic>
      <p:sp>
        <p:nvSpPr>
          <p:cNvPr id="1345451855" name="TextBox 29"/>
          <p:cNvSpPr txBox="1"/>
          <p:nvPr/>
        </p:nvSpPr>
        <p:spPr bwMode="auto">
          <a:xfrm>
            <a:off x="2933626" y="7943850"/>
            <a:ext cx="127631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Más arquitecturas</a:t>
            </a:r>
            <a:endParaRPr/>
          </a:p>
        </p:txBody>
      </p:sp>
      <p:sp>
        <p:nvSpPr>
          <p:cNvPr id="158752427" name="Rounded Rectangle 30"/>
          <p:cNvSpPr/>
          <p:nvPr/>
        </p:nvSpPr>
        <p:spPr bwMode="auto">
          <a:xfrm>
            <a:off x="4438539" y="7867649"/>
            <a:ext cx="1762080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707130557" name="Picture 31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/>
        </p:blipFill>
        <p:spPr bwMode="auto">
          <a:xfrm>
            <a:off x="4581410" y="7979491"/>
            <a:ext cx="171445" cy="138266"/>
          </a:xfrm>
          <a:prstGeom prst="rect">
            <a:avLst/>
          </a:prstGeom>
        </p:spPr>
      </p:pic>
      <p:sp>
        <p:nvSpPr>
          <p:cNvPr id="2003452546" name="TextBox 32"/>
          <p:cNvSpPr txBox="1"/>
          <p:nvPr/>
        </p:nvSpPr>
        <p:spPr bwMode="auto">
          <a:xfrm>
            <a:off x="4800479" y="7943850"/>
            <a:ext cx="125726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Modo depuración</a:t>
            </a:r>
            <a:endParaRPr/>
          </a:p>
        </p:txBody>
      </p:sp>
      <p:sp>
        <p:nvSpPr>
          <p:cNvPr id="1991470759" name="Rounded Rectangle 33"/>
          <p:cNvSpPr/>
          <p:nvPr/>
        </p:nvSpPr>
        <p:spPr bwMode="auto">
          <a:xfrm>
            <a:off x="904852" y="8334374"/>
            <a:ext cx="2047823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509290061" name="Picture 34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/>
        </p:blipFill>
        <p:spPr bwMode="auto">
          <a:xfrm>
            <a:off x="1047723" y="8455741"/>
            <a:ext cx="171445" cy="138266"/>
          </a:xfrm>
          <a:prstGeom prst="rect">
            <a:avLst/>
          </a:prstGeom>
        </p:spPr>
      </p:pic>
      <p:sp>
        <p:nvSpPr>
          <p:cNvPr id="2034657629" name="TextBox 35"/>
          <p:cNvSpPr txBox="1"/>
          <p:nvPr/>
        </p:nvSpPr>
        <p:spPr bwMode="auto">
          <a:xfrm>
            <a:off x="1266793" y="8410575"/>
            <a:ext cx="154301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Historial de ejecución</a:t>
            </a:r>
            <a:endParaRPr/>
          </a:p>
        </p:txBody>
      </p:sp>
      <p:sp>
        <p:nvSpPr>
          <p:cNvPr id="1173853998" name="Rounded Rectangle 36"/>
          <p:cNvSpPr/>
          <p:nvPr/>
        </p:nvSpPr>
        <p:spPr bwMode="auto">
          <a:xfrm>
            <a:off x="3047923" y="8334374"/>
            <a:ext cx="1904952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145130005" name="Picture 37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/>
        </p:blipFill>
        <p:spPr bwMode="auto">
          <a:xfrm>
            <a:off x="3190795" y="8450211"/>
            <a:ext cx="171445" cy="149327"/>
          </a:xfrm>
          <a:prstGeom prst="rect">
            <a:avLst/>
          </a:prstGeom>
        </p:spPr>
      </p:pic>
      <p:sp>
        <p:nvSpPr>
          <p:cNvPr id="1521685397" name="TextBox 38"/>
          <p:cNvSpPr txBox="1"/>
          <p:nvPr/>
        </p:nvSpPr>
        <p:spPr bwMode="auto">
          <a:xfrm>
            <a:off x="3409864" y="8410575"/>
            <a:ext cx="140013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Exportar resultados</a:t>
            </a:r>
            <a:endParaRPr/>
          </a:p>
        </p:txBody>
      </p:sp>
      <p:sp>
        <p:nvSpPr>
          <p:cNvPr id="1234149710" name="Rounded Rectangle 39"/>
          <p:cNvSpPr/>
          <p:nvPr/>
        </p:nvSpPr>
        <p:spPr bwMode="auto">
          <a:xfrm>
            <a:off x="904852" y="8801100"/>
            <a:ext cx="2552636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804850354" name="Picture 40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/>
        </p:blipFill>
        <p:spPr bwMode="auto">
          <a:xfrm>
            <a:off x="1047723" y="8904645"/>
            <a:ext cx="171445" cy="154858"/>
          </a:xfrm>
          <a:prstGeom prst="rect">
            <a:avLst/>
          </a:prstGeom>
        </p:spPr>
      </p:pic>
      <p:sp>
        <p:nvSpPr>
          <p:cNvPr id="2015424204" name="TextBox 41"/>
          <p:cNvSpPr txBox="1"/>
          <p:nvPr/>
        </p:nvSpPr>
        <p:spPr bwMode="auto">
          <a:xfrm>
            <a:off x="1266793" y="8877299"/>
            <a:ext cx="2047823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Extensiones de instrucciones</a:t>
            </a:r>
            <a:endParaRPr/>
          </a:p>
        </p:txBody>
      </p:sp>
      <p:sp>
        <p:nvSpPr>
          <p:cNvPr id="1710306163" name="Rounded Rectangle 42"/>
          <p:cNvSpPr/>
          <p:nvPr/>
        </p:nvSpPr>
        <p:spPr bwMode="auto">
          <a:xfrm flipH="0" flipV="0">
            <a:off x="7581717" y="695323"/>
            <a:ext cx="4228993" cy="3467098"/>
          </a:xfrm>
          <a:prstGeom prst="roundRect">
            <a:avLst>
              <a:gd name="adj" fmla="val 5405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562386169" name="TextBox 43"/>
          <p:cNvSpPr txBox="1"/>
          <p:nvPr/>
        </p:nvSpPr>
        <p:spPr bwMode="auto">
          <a:xfrm>
            <a:off x="8457994" y="933449"/>
            <a:ext cx="2476438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Arquitectura Moderna </a:t>
            </a:r>
            <a:endParaRPr/>
          </a:p>
        </p:txBody>
      </p:sp>
      <p:pic>
        <p:nvPicPr>
          <p:cNvPr id="1886560545" name="Picture 44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/>
        </p:blipFill>
        <p:spPr bwMode="auto">
          <a:xfrm>
            <a:off x="8172245" y="3092767"/>
            <a:ext cx="228594" cy="177164"/>
          </a:xfrm>
          <a:prstGeom prst="rect">
            <a:avLst/>
          </a:prstGeom>
        </p:spPr>
      </p:pic>
      <p:sp>
        <p:nvSpPr>
          <p:cNvPr id="1266207378" name="Rounded Rectangle 45"/>
          <p:cNvSpPr/>
          <p:nvPr/>
        </p:nvSpPr>
        <p:spPr bwMode="auto">
          <a:xfrm>
            <a:off x="8048430" y="1428750"/>
            <a:ext cx="3295567" cy="2362199"/>
          </a:xfrm>
          <a:prstGeom prst="roundRect">
            <a:avLst>
              <a:gd name="adj" fmla="val 16667"/>
            </a:avLst>
          </a:prstGeom>
          <a:blipFill>
            <a:blip r:embed="rId19"/>
            <a:stretch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556363460" name="Rounded Rectangle 46"/>
          <p:cNvSpPr/>
          <p:nvPr/>
        </p:nvSpPr>
        <p:spPr bwMode="auto">
          <a:xfrm>
            <a:off x="7295967" y="7648574"/>
            <a:ext cx="4228994" cy="1762125"/>
          </a:xfrm>
          <a:prstGeom prst="roundRect">
            <a:avLst>
              <a:gd name="adj" fmla="val 12972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19668081" name="TextBox 47"/>
          <p:cNvSpPr txBox="1"/>
          <p:nvPr/>
        </p:nvSpPr>
        <p:spPr bwMode="auto">
          <a:xfrm>
            <a:off x="8905652" y="7886700"/>
            <a:ext cx="1009624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975"/>
              </a:spcAft>
              <a:defRPr/>
            </a:pPr>
            <a:r>
              <a:rPr sz="1650" b="1">
                <a:solidFill>
                  <a:srgbClr val="64FFDA"/>
                </a:solidFill>
              </a:rPr>
              <a:t>¡Gracias!</a:t>
            </a:r>
            <a:endParaRPr/>
          </a:p>
        </p:txBody>
      </p:sp>
      <p:sp>
        <p:nvSpPr>
          <p:cNvPr id="1881447992" name="TextBox 48"/>
          <p:cNvSpPr txBox="1"/>
          <p:nvPr/>
        </p:nvSpPr>
        <p:spPr bwMode="auto">
          <a:xfrm>
            <a:off x="7534086" y="8372475"/>
            <a:ext cx="3752755" cy="8001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lnSpc>
                <a:spcPts val="18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Esperamos que esta simulación le ayude a comprender mejor los fundamentos de las arquitecturas de computadoras.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A192F"/>
            </a:gs>
            <a:gs pos="100000">
              <a:srgbClr val="172A45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918137" name="TextBox 1"/>
          <p:cNvSpPr txBox="1"/>
          <p:nvPr/>
        </p:nvSpPr>
        <p:spPr bwMode="auto">
          <a:xfrm>
            <a:off x="666732" y="96167"/>
            <a:ext cx="606749" cy="47584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49"/>
              </a:spcAft>
              <a:defRPr/>
            </a:pPr>
            <a:r>
              <a:rPr lang="es-ES" sz="2400" b="1">
                <a:solidFill>
                  <a:srgbClr val="FFFFFF"/>
                </a:solidFill>
              </a:rPr>
              <a:t>Fin.</a:t>
            </a:r>
            <a:endParaRPr/>
          </a:p>
        </p:txBody>
      </p:sp>
      <p:sp>
        <p:nvSpPr>
          <p:cNvPr id="1658136352" name="Rectangle 2"/>
          <p:cNvSpPr/>
          <p:nvPr/>
        </p:nvSpPr>
        <p:spPr bwMode="auto">
          <a:xfrm>
            <a:off x="666732" y="666748"/>
            <a:ext cx="761979" cy="28575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20467336" name="Rounded Rectangle 21"/>
          <p:cNvSpPr/>
          <p:nvPr/>
        </p:nvSpPr>
        <p:spPr bwMode="auto">
          <a:xfrm>
            <a:off x="666731" y="1217082"/>
            <a:ext cx="6343489" cy="2409824"/>
          </a:xfrm>
          <a:prstGeom prst="roundRect">
            <a:avLst>
              <a:gd name="adj" fmla="val 9486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110566965" name="TextBox 22"/>
          <p:cNvSpPr txBox="1"/>
          <p:nvPr/>
        </p:nvSpPr>
        <p:spPr bwMode="auto">
          <a:xfrm>
            <a:off x="904851" y="1455206"/>
            <a:ext cx="5867253" cy="2952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299"/>
              </a:spcAft>
              <a:defRPr/>
            </a:pPr>
            <a:r>
              <a:rPr sz="1450" b="1">
                <a:solidFill>
                  <a:srgbClr val="64FFDA"/>
                </a:solidFill>
              </a:rPr>
              <a:t> </a:t>
            </a:r>
            <a:r>
              <a:rPr sz="1100"/>
              <a:t>  </a:t>
            </a:r>
            <a:r>
              <a:rPr sz="1450" b="1">
                <a:solidFill>
                  <a:srgbClr val="64FFDA"/>
                </a:solidFill>
              </a:rPr>
              <a:t> Mejoras Futuras </a:t>
            </a:r>
            <a:endParaRPr/>
          </a:p>
        </p:txBody>
      </p:sp>
      <p:pic>
        <p:nvPicPr>
          <p:cNvPr id="1348509177" name="Picture 2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/>
        </p:blipFill>
        <p:spPr bwMode="auto">
          <a:xfrm>
            <a:off x="904851" y="1544741"/>
            <a:ext cx="228593" cy="125727"/>
          </a:xfrm>
          <a:prstGeom prst="rect">
            <a:avLst/>
          </a:prstGeom>
        </p:spPr>
      </p:pic>
      <p:sp>
        <p:nvSpPr>
          <p:cNvPr id="1631012196" name="Rounded Rectangle 24"/>
          <p:cNvSpPr/>
          <p:nvPr/>
        </p:nvSpPr>
        <p:spPr bwMode="auto">
          <a:xfrm>
            <a:off x="904851" y="2083856"/>
            <a:ext cx="1571584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18360154" name="Picture 25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/>
        </p:blipFill>
        <p:spPr bwMode="auto">
          <a:xfrm>
            <a:off x="1047721" y="2202612"/>
            <a:ext cx="171444" cy="124438"/>
          </a:xfrm>
          <a:prstGeom prst="rect">
            <a:avLst/>
          </a:prstGeom>
        </p:spPr>
      </p:pic>
      <p:sp>
        <p:nvSpPr>
          <p:cNvPr id="48845544" name="TextBox 26"/>
          <p:cNvSpPr txBox="1"/>
          <p:nvPr/>
        </p:nvSpPr>
        <p:spPr bwMode="auto">
          <a:xfrm>
            <a:off x="1266791" y="2160057"/>
            <a:ext cx="1066772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Interfaz gráfica</a:t>
            </a:r>
            <a:endParaRPr/>
          </a:p>
        </p:txBody>
      </p:sp>
      <p:sp>
        <p:nvSpPr>
          <p:cNvPr id="338907489" name="Rounded Rectangle 27"/>
          <p:cNvSpPr/>
          <p:nvPr/>
        </p:nvSpPr>
        <p:spPr bwMode="auto">
          <a:xfrm>
            <a:off x="2571683" y="2083856"/>
            <a:ext cx="1781129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020537695" name="Picture 28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/>
        </p:blipFill>
        <p:spPr bwMode="auto">
          <a:xfrm>
            <a:off x="2714555" y="2195698"/>
            <a:ext cx="171444" cy="138265"/>
          </a:xfrm>
          <a:prstGeom prst="rect">
            <a:avLst/>
          </a:prstGeom>
        </p:spPr>
      </p:pic>
      <p:sp>
        <p:nvSpPr>
          <p:cNvPr id="1176705605" name="TextBox 29"/>
          <p:cNvSpPr txBox="1"/>
          <p:nvPr/>
        </p:nvSpPr>
        <p:spPr bwMode="auto">
          <a:xfrm>
            <a:off x="2933624" y="2160057"/>
            <a:ext cx="1276317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Más arquitecturas</a:t>
            </a:r>
            <a:endParaRPr/>
          </a:p>
        </p:txBody>
      </p:sp>
      <p:sp>
        <p:nvSpPr>
          <p:cNvPr id="794189177" name="Rounded Rectangle 30"/>
          <p:cNvSpPr/>
          <p:nvPr/>
        </p:nvSpPr>
        <p:spPr bwMode="auto">
          <a:xfrm>
            <a:off x="4438539" y="2083856"/>
            <a:ext cx="1762079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924396789" name="Picture 31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/>
        </p:blipFill>
        <p:spPr bwMode="auto">
          <a:xfrm>
            <a:off x="4581409" y="2195698"/>
            <a:ext cx="171444" cy="138265"/>
          </a:xfrm>
          <a:prstGeom prst="rect">
            <a:avLst/>
          </a:prstGeom>
        </p:spPr>
      </p:pic>
      <p:sp>
        <p:nvSpPr>
          <p:cNvPr id="1317025180" name="TextBox 32"/>
          <p:cNvSpPr txBox="1"/>
          <p:nvPr/>
        </p:nvSpPr>
        <p:spPr bwMode="auto">
          <a:xfrm>
            <a:off x="4800478" y="2160057"/>
            <a:ext cx="1257267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Modo depuración</a:t>
            </a:r>
            <a:endParaRPr/>
          </a:p>
        </p:txBody>
      </p:sp>
      <p:sp>
        <p:nvSpPr>
          <p:cNvPr id="105028152" name="Rounded Rectangle 33"/>
          <p:cNvSpPr/>
          <p:nvPr/>
        </p:nvSpPr>
        <p:spPr bwMode="auto">
          <a:xfrm>
            <a:off x="904851" y="2550581"/>
            <a:ext cx="2047822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1853183112" name="Picture 3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/>
        </p:blipFill>
        <p:spPr bwMode="auto">
          <a:xfrm>
            <a:off x="1047721" y="2671948"/>
            <a:ext cx="171444" cy="138265"/>
          </a:xfrm>
          <a:prstGeom prst="rect">
            <a:avLst/>
          </a:prstGeom>
        </p:spPr>
      </p:pic>
      <p:sp>
        <p:nvSpPr>
          <p:cNvPr id="1221074780" name="TextBox 35"/>
          <p:cNvSpPr txBox="1"/>
          <p:nvPr/>
        </p:nvSpPr>
        <p:spPr bwMode="auto">
          <a:xfrm>
            <a:off x="1266791" y="2626782"/>
            <a:ext cx="1543009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Historial de ejecución</a:t>
            </a:r>
            <a:endParaRPr/>
          </a:p>
        </p:txBody>
      </p:sp>
      <p:sp>
        <p:nvSpPr>
          <p:cNvPr id="1034810269" name="Rounded Rectangle 36"/>
          <p:cNvSpPr/>
          <p:nvPr/>
        </p:nvSpPr>
        <p:spPr bwMode="auto">
          <a:xfrm>
            <a:off x="3047922" y="2550581"/>
            <a:ext cx="1904951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619174514" name="Picture 37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/>
        </p:blipFill>
        <p:spPr bwMode="auto">
          <a:xfrm>
            <a:off x="3190793" y="2666418"/>
            <a:ext cx="171444" cy="149326"/>
          </a:xfrm>
          <a:prstGeom prst="rect">
            <a:avLst/>
          </a:prstGeom>
        </p:spPr>
      </p:pic>
      <p:sp>
        <p:nvSpPr>
          <p:cNvPr id="823064575" name="TextBox 38"/>
          <p:cNvSpPr txBox="1"/>
          <p:nvPr/>
        </p:nvSpPr>
        <p:spPr bwMode="auto">
          <a:xfrm>
            <a:off x="3409862" y="2626782"/>
            <a:ext cx="1400139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Exportar resultados</a:t>
            </a:r>
            <a:endParaRPr/>
          </a:p>
        </p:txBody>
      </p:sp>
      <p:sp>
        <p:nvSpPr>
          <p:cNvPr id="1793281645" name="Rounded Rectangle 39"/>
          <p:cNvSpPr/>
          <p:nvPr/>
        </p:nvSpPr>
        <p:spPr bwMode="auto">
          <a:xfrm>
            <a:off x="904851" y="3017307"/>
            <a:ext cx="2552635" cy="371475"/>
          </a:xfrm>
          <a:prstGeom prst="roundRect">
            <a:avLst>
              <a:gd name="adj" fmla="val 102564"/>
            </a:avLst>
          </a:prstGeom>
          <a:solidFill>
            <a:srgbClr val="64FFDA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928461099" name="Picture 40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/>
        </p:blipFill>
        <p:spPr bwMode="auto">
          <a:xfrm>
            <a:off x="1047721" y="3120852"/>
            <a:ext cx="171444" cy="154857"/>
          </a:xfrm>
          <a:prstGeom prst="rect">
            <a:avLst/>
          </a:prstGeom>
        </p:spPr>
      </p:pic>
      <p:sp>
        <p:nvSpPr>
          <p:cNvPr id="445225110" name="TextBox 41"/>
          <p:cNvSpPr txBox="1"/>
          <p:nvPr/>
        </p:nvSpPr>
        <p:spPr bwMode="auto">
          <a:xfrm>
            <a:off x="1266791" y="3093506"/>
            <a:ext cx="2047822" cy="21907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100" b="0">
                <a:solidFill>
                  <a:srgbClr val="64FFDA"/>
                </a:solidFill>
              </a:rPr>
              <a:t>Extensiones de instrucciones</a:t>
            </a:r>
            <a:endParaRPr/>
          </a:p>
        </p:txBody>
      </p:sp>
      <p:sp>
        <p:nvSpPr>
          <p:cNvPr id="1128460463" name="Rounded Rectangle 46"/>
          <p:cNvSpPr/>
          <p:nvPr/>
        </p:nvSpPr>
        <p:spPr bwMode="auto">
          <a:xfrm>
            <a:off x="7295967" y="1579031"/>
            <a:ext cx="4228993" cy="1762124"/>
          </a:xfrm>
          <a:prstGeom prst="roundRect">
            <a:avLst>
              <a:gd name="adj" fmla="val 12972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504596177" name="TextBox 47"/>
          <p:cNvSpPr txBox="1"/>
          <p:nvPr/>
        </p:nvSpPr>
        <p:spPr bwMode="auto">
          <a:xfrm>
            <a:off x="8905650" y="1817157"/>
            <a:ext cx="1009623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974"/>
              </a:spcAft>
              <a:defRPr/>
            </a:pPr>
            <a:r>
              <a:rPr sz="1650" b="1">
                <a:solidFill>
                  <a:srgbClr val="64FFDA"/>
                </a:solidFill>
              </a:rPr>
              <a:t>¡Gracias!</a:t>
            </a:r>
            <a:endParaRPr/>
          </a:p>
        </p:txBody>
      </p:sp>
      <p:sp>
        <p:nvSpPr>
          <p:cNvPr id="189883814" name="TextBox 48"/>
          <p:cNvSpPr txBox="1"/>
          <p:nvPr/>
        </p:nvSpPr>
        <p:spPr bwMode="auto">
          <a:xfrm>
            <a:off x="7534084" y="2302932"/>
            <a:ext cx="3752754" cy="80010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lnSpc>
                <a:spcPts val="181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>
                <a:solidFill>
                  <a:srgbClr val="FFFFFF"/>
                </a:solidFill>
              </a:rPr>
              <a:t>Esperamos que esta simulación le ayude a comprender mejor los fundamentos de las arquitecturas de computadoras.</a:t>
            </a:r>
            <a:endParaRPr/>
          </a:p>
        </p:txBody>
      </p:sp>
      <p:sp>
        <p:nvSpPr>
          <p:cNvPr id="2124578285" name="Rounded Rectangle 46"/>
          <p:cNvSpPr/>
          <p:nvPr/>
        </p:nvSpPr>
        <p:spPr bwMode="auto">
          <a:xfrm flipH="0" flipV="0">
            <a:off x="1921056" y="4324236"/>
            <a:ext cx="2211632" cy="2158054"/>
          </a:xfrm>
          <a:prstGeom prst="roundRect">
            <a:avLst>
              <a:gd name="adj" fmla="val 12972"/>
            </a:avLst>
          </a:prstGeom>
          <a:solidFill>
            <a:srgbClr val="64FFDA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pic>
        <p:nvPicPr>
          <p:cNvPr id="995811546" name="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 bwMode="auto">
          <a:xfrm>
            <a:off x="2126872" y="4509555"/>
            <a:ext cx="1800000" cy="1800000"/>
          </a:xfrm>
          <a:prstGeom prst="rect">
            <a:avLst/>
          </a:prstGeom>
        </p:spPr>
      </p:pic>
      <p:sp>
        <p:nvSpPr>
          <p:cNvPr id="640309447" name="TextBox 22"/>
          <p:cNvSpPr txBox="1"/>
          <p:nvPr/>
        </p:nvSpPr>
        <p:spPr bwMode="auto">
          <a:xfrm>
            <a:off x="4285167" y="5078487"/>
            <a:ext cx="5066472" cy="331067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298"/>
              </a:spcAft>
              <a:defRPr/>
            </a:pPr>
            <a:r>
              <a:rPr lang="es-ES" sz="1450" b="1">
                <a:solidFill>
                  <a:srgbClr val="64FFDA"/>
                </a:solidFill>
              </a:rPr>
              <a:t>Enlace directo al repositorio en GitHub con el código actualizado</a:t>
            </a:r>
            <a:endParaRPr/>
          </a:p>
        </p:txBody>
      </p:sp>
      <p:sp>
        <p:nvSpPr>
          <p:cNvPr id="740568743" name=""/>
          <p:cNvSpPr txBox="1"/>
          <p:nvPr/>
        </p:nvSpPr>
        <p:spPr bwMode="auto">
          <a:xfrm rot="0" flipH="0" flipV="0">
            <a:off x="4238546" y="5362786"/>
            <a:ext cx="698321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  <a:latin typeface="Arial"/>
                <a:ea typeface="Arial"/>
                <a:cs typeface="Arial"/>
              </a:rPr>
              <a:t>https://github.com/Zykl0pz/Propuesta_</a:t>
            </a:r>
            <a:r>
              <a:rPr>
                <a:solidFill>
                  <a:schemeClr val="bg1"/>
                </a:solidFill>
                <a:latin typeface="Arial"/>
                <a:ea typeface="Arial"/>
                <a:cs typeface="Arial"/>
              </a:rPr>
              <a:t>de_convalidacion_de_AC</a:t>
            </a:r>
            <a:endParaRPr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95888741" name="Rounded Rectangle 21"/>
          <p:cNvSpPr/>
          <p:nvPr/>
        </p:nvSpPr>
        <p:spPr bwMode="auto">
          <a:xfrm flipH="0" flipV="0">
            <a:off x="1751531" y="4101041"/>
            <a:ext cx="9222075" cy="2566342"/>
          </a:xfrm>
          <a:prstGeom prst="roundRect">
            <a:avLst>
              <a:gd name="adj" fmla="val 9486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ONLYOFFICE/9.0.0.172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3</cp:revision>
  <dcterms:created xsi:type="dcterms:W3CDTF">2013-01-27T09:14:16Z</dcterms:created>
  <dcterms:modified xsi:type="dcterms:W3CDTF">2025-10-21T05:21:47Z</dcterms:modified>
  <cp:category/>
</cp:coreProperties>
</file>