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1" r:id="rId2"/>
    <p:sldId id="282" r:id="rId3"/>
    <p:sldId id="283" r:id="rId4"/>
    <p:sldId id="285" r:id="rId5"/>
    <p:sldId id="286" r:id="rId6"/>
    <p:sldId id="291" r:id="rId7"/>
    <p:sldId id="298" r:id="rId8"/>
    <p:sldId id="290" r:id="rId9"/>
    <p:sldId id="295" r:id="rId10"/>
    <p:sldId id="296" r:id="rId11"/>
    <p:sldId id="287" r:id="rId12"/>
    <p:sldId id="297" r:id="rId13"/>
    <p:sldId id="284" r:id="rId14"/>
    <p:sldId id="299" r:id="rId15"/>
    <p:sldId id="294" r:id="rId16"/>
    <p:sldId id="293" r:id="rId17"/>
    <p:sldId id="292" r:id="rId18"/>
    <p:sldId id="300" r:id="rId19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31433"/>
    <a:srgbClr val="C30C37"/>
    <a:srgbClr val="B32B2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7" autoAdjust="0"/>
  </p:normalViewPr>
  <p:slideViewPr>
    <p:cSldViewPr>
      <p:cViewPr varScale="1">
        <p:scale>
          <a:sx n="103" d="100"/>
          <a:sy n="103" d="100"/>
        </p:scale>
        <p:origin x="-11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348" y="-90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1EA77D82-145D-428C-A911-F3B4B85B121E}" type="datetimeFigureOut">
              <a:rPr lang="de-DE" smtClean="0"/>
              <a:pPr/>
              <a:t>16.04.2012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599" y="4861155"/>
            <a:ext cx="5680103" cy="4605821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8C7941E0-F19D-4F46-ACB0-3395DE805A8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8675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383931" y="2924175"/>
            <a:ext cx="7772400" cy="1470025"/>
          </a:xfrm>
        </p:spPr>
        <p:txBody>
          <a:bodyPr anchor="ctr"/>
          <a:lstStyle>
            <a:lvl1pPr>
              <a:defRPr smtClean="0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7554" y="4483101"/>
            <a:ext cx="7803174" cy="1033463"/>
          </a:xfrm>
        </p:spPr>
        <p:txBody>
          <a:bodyPr/>
          <a:lstStyle>
            <a:lvl1pPr marL="0" indent="0">
              <a:buFont typeface="Arial" charset="0"/>
              <a:buNone/>
              <a:defRPr sz="2000" smtClean="0">
                <a:latin typeface="+mn-lt"/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1" y="301625"/>
            <a:ext cx="6507774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3931" y="1741488"/>
            <a:ext cx="7710854" cy="40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1" y="301625"/>
            <a:ext cx="6507774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mf_engineering_rechts.png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>
          <a:xfrm>
            <a:off x="7617102" y="0"/>
            <a:ext cx="1526929" cy="6858000"/>
          </a:xfrm>
          <a:prstGeom prst="rect">
            <a:avLst/>
          </a:prstGeom>
        </p:spPr>
      </p:pic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-1" y="6429396"/>
            <a:ext cx="8686801" cy="428400"/>
          </a:xfrm>
          <a:prstGeom prst="roundRect">
            <a:avLst>
              <a:gd name="adj" fmla="val 292"/>
            </a:avLst>
          </a:prstGeom>
          <a:solidFill>
            <a:srgbClr val="B6B6B6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charset="2"/>
              <a:buNone/>
            </a:pPr>
            <a:endParaRPr lang="de-CH"/>
          </a:p>
        </p:txBody>
      </p:sp>
      <p:sp>
        <p:nvSpPr>
          <p:cNvPr id="17" name="Rectangle 11"/>
          <p:cNvSpPr txBox="1">
            <a:spLocks noChangeArrowheads="1"/>
          </p:cNvSpPr>
          <p:nvPr/>
        </p:nvSpPr>
        <p:spPr bwMode="auto">
          <a:xfrm>
            <a:off x="2000251" y="6500813"/>
            <a:ext cx="4822580" cy="214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83931" y="301625"/>
            <a:ext cx="650777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931" y="1741488"/>
            <a:ext cx="7710854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83930" y="6500834"/>
            <a:ext cx="7759969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de-CH" sz="1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de-CH" sz="1000" b="0" i="0" baseline="0" dirty="0" smtClean="0">
                <a:solidFill>
                  <a:schemeClr val="tx1"/>
                </a:solidFill>
                <a:latin typeface="+mn-lt"/>
              </a:rPr>
              <a:t>M&amp;F Engineering AG</a:t>
            </a:r>
            <a:endParaRPr lang="de-DE" sz="1000" b="0" i="0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Foliennummernplatzhalter 11"/>
          <p:cNvSpPr txBox="1">
            <a:spLocks/>
          </p:cNvSpPr>
          <p:nvPr/>
        </p:nvSpPr>
        <p:spPr>
          <a:xfrm>
            <a:off x="6429388" y="64722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8C606-7119-4C22-AAA7-A6C972C13B6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Boo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Boo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Boo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Boo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kinectforwindows/develop/overview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4"/>
          <p:cNvSpPr>
            <a:spLocks noGrp="1"/>
          </p:cNvSpPr>
          <p:nvPr>
            <p:ph type="ctrTitle" sz="quarter"/>
          </p:nvPr>
        </p:nvSpPr>
        <p:spPr>
          <a:xfrm>
            <a:off x="962025" y="2924175"/>
            <a:ext cx="7210375" cy="1470025"/>
          </a:xfrm>
          <a:ln/>
        </p:spPr>
        <p:txBody>
          <a:bodyPr/>
          <a:lstStyle/>
          <a:p>
            <a:r>
              <a:rPr lang="de-CH" sz="4000" b="1" dirty="0" smtClean="0"/>
              <a:t>KINECT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2400" dirty="0" err="1"/>
              <a:t>Gestenerkennung</a:t>
            </a:r>
            <a:r>
              <a:rPr lang="de-CH" sz="2400" dirty="0"/>
              <a:t> im industriellen Umfeld mit KINECT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62025" y="4582161"/>
            <a:ext cx="7198702" cy="1033463"/>
          </a:xfrm>
        </p:spPr>
        <p:txBody>
          <a:bodyPr/>
          <a:lstStyle/>
          <a:p>
            <a:r>
              <a:rPr lang="de-DE" dirty="0" smtClean="0"/>
              <a:t>Bruno </a:t>
            </a:r>
            <a:r>
              <a:rPr lang="de-DE" dirty="0" err="1" smtClean="0"/>
              <a:t>Knöpfel</a:t>
            </a:r>
            <a:r>
              <a:rPr lang="de-DE" dirty="0" smtClean="0"/>
              <a:t>, 15. Mai 2012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5240" y="1276709"/>
            <a:ext cx="3482983" cy="15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1" y="474452"/>
            <a:ext cx="6507774" cy="578284"/>
          </a:xfrm>
        </p:spPr>
        <p:txBody>
          <a:bodyPr/>
          <a:lstStyle/>
          <a:p>
            <a:r>
              <a:rPr lang="de-CH" dirty="0" smtClean="0"/>
              <a:t>Verwendung des KINECT </a:t>
            </a:r>
            <a:r>
              <a:rPr lang="de-CH" dirty="0" err="1" smtClean="0"/>
              <a:t>SDK‘s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41082"/>
            <a:ext cx="5400600" cy="537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400" y="2996952"/>
            <a:ext cx="3191048" cy="83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1" y="474453"/>
            <a:ext cx="6507774" cy="578283"/>
          </a:xfrm>
        </p:spPr>
        <p:txBody>
          <a:bodyPr/>
          <a:lstStyle/>
          <a:p>
            <a:r>
              <a:rPr lang="de-CH" dirty="0" smtClean="0"/>
              <a:t>Verwendung des KINECT </a:t>
            </a:r>
            <a:r>
              <a:rPr lang="de-CH" dirty="0" err="1" smtClean="0"/>
              <a:t>SDK‘s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0808"/>
            <a:ext cx="4400096" cy="421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2195736" y="1196752"/>
            <a:ext cx="3816424" cy="499120"/>
          </a:xfrm>
          <a:ln>
            <a:noFill/>
          </a:ln>
        </p:spPr>
        <p:txBody>
          <a:bodyPr/>
          <a:lstStyle/>
          <a:p>
            <a:pPr marL="531368" indent="-466567" algn="ctr">
              <a:buSzPct val="100000"/>
              <a:buNone/>
            </a:pPr>
            <a:r>
              <a:rPr lang="de-CH" dirty="0" smtClean="0"/>
              <a:t>Skeleton Stream</a:t>
            </a:r>
            <a:endParaRPr lang="de-CH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1" y="474453"/>
            <a:ext cx="6507774" cy="578283"/>
          </a:xfrm>
        </p:spPr>
        <p:txBody>
          <a:bodyPr/>
          <a:lstStyle/>
          <a:p>
            <a:r>
              <a:rPr lang="de-CH" dirty="0" smtClean="0"/>
              <a:t>Verwendung des KINECT </a:t>
            </a:r>
            <a:r>
              <a:rPr lang="de-CH" dirty="0" err="1" smtClean="0"/>
              <a:t>SDK‘s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3378"/>
            <a:ext cx="5544616" cy="135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504508"/>
            <a:ext cx="4680520" cy="392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1" y="474453"/>
            <a:ext cx="6507774" cy="722299"/>
          </a:xfrm>
        </p:spPr>
        <p:txBody>
          <a:bodyPr/>
          <a:lstStyle/>
          <a:p>
            <a:r>
              <a:rPr lang="de-CH" dirty="0" smtClean="0"/>
              <a:t>Gedanken zum Einsatz von KINECT</a:t>
            </a:r>
            <a:br>
              <a:rPr lang="de-CH" dirty="0" smtClean="0"/>
            </a:b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395536" y="1844824"/>
            <a:ext cx="771085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1368" indent="-466567" fontAlgn="base">
              <a:spcBef>
                <a:spcPct val="20000"/>
              </a:spcBef>
              <a:spcAft>
                <a:spcPct val="0"/>
              </a:spcAft>
              <a:buSzPct val="100000"/>
              <a:buFont typeface="FranklinGothic" pitchFamily="2" charset="0"/>
              <a:buChar char="•"/>
              <a:defRPr/>
            </a:pPr>
            <a:r>
              <a:rPr lang="de-CH" sz="2800" dirty="0" smtClean="0"/>
              <a:t>Navigationsmöglichkeiten</a:t>
            </a:r>
            <a:endParaRPr lang="de-CH" sz="2000" dirty="0" smtClean="0"/>
          </a:p>
          <a:p>
            <a:pPr marL="531368" lvl="0" indent="-466567" fontAlgn="base">
              <a:spcBef>
                <a:spcPct val="20000"/>
              </a:spcBef>
              <a:spcAft>
                <a:spcPct val="0"/>
              </a:spcAft>
              <a:buSzPct val="100000"/>
              <a:buFont typeface="FranklinGothic" pitchFamily="2" charset="0"/>
              <a:buChar char="•"/>
              <a:defRPr/>
            </a:pPr>
            <a:r>
              <a:rPr lang="de-CH" sz="2800" dirty="0" smtClean="0"/>
              <a:t>Umfeld</a:t>
            </a:r>
            <a:endParaRPr kumimoji="0" lang="de-CH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1368" lvl="0" indent="-466567" fontAlgn="base">
              <a:spcBef>
                <a:spcPct val="20000"/>
              </a:spcBef>
              <a:spcAft>
                <a:spcPct val="0"/>
              </a:spcAft>
              <a:buSzPct val="100000"/>
              <a:buFont typeface="FranklinGothic" pitchFamily="2" charset="0"/>
              <a:buChar char="•"/>
              <a:defRPr/>
            </a:pPr>
            <a:r>
              <a:rPr lang="de-CH" sz="2800" dirty="0" smtClean="0"/>
              <a:t>Akzeptanz</a:t>
            </a:r>
            <a:endParaRPr kumimoji="0" lang="de-CH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1" y="474453"/>
            <a:ext cx="6507774" cy="1154348"/>
          </a:xfrm>
        </p:spPr>
        <p:txBody>
          <a:bodyPr/>
          <a:lstStyle/>
          <a:p>
            <a:r>
              <a:rPr lang="de-CH" dirty="0" smtClean="0"/>
              <a:t>Gedanken zum Einsatz von KINECT</a:t>
            </a:r>
            <a:br>
              <a:rPr lang="de-CH" dirty="0" smtClean="0"/>
            </a:br>
            <a:r>
              <a:rPr lang="de-CH" dirty="0" smtClean="0"/>
              <a:t>- Navigationsmöglichkeiten</a:t>
            </a:r>
            <a:br>
              <a:rPr lang="de-CH" dirty="0" smtClean="0"/>
            </a:b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44825"/>
          <a:ext cx="7560840" cy="454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44416"/>
                <a:gridCol w="3816424"/>
              </a:tblGrid>
              <a:tr h="1463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Mauszeiger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bewegen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klicken</a:t>
                      </a:r>
                    </a:p>
                  </a:txBody>
                  <a:tcPr/>
                </a:tc>
              </a:tr>
              <a:tr h="1463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Bewegungen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wischen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drehen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zoomen</a:t>
                      </a:r>
                    </a:p>
                  </a:txBody>
                  <a:tcPr/>
                </a:tc>
              </a:tr>
              <a:tr h="1463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Definierte Gestik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CH" sz="20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links,</a:t>
                      </a:r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rechts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oben, unten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de-CH" sz="20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de-CH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1" y="474453"/>
            <a:ext cx="6507774" cy="1154348"/>
          </a:xfrm>
        </p:spPr>
        <p:txBody>
          <a:bodyPr/>
          <a:lstStyle/>
          <a:p>
            <a:r>
              <a:rPr lang="de-CH" dirty="0" smtClean="0"/>
              <a:t>Gedanken zum Einsatz von KINECT</a:t>
            </a:r>
            <a:br>
              <a:rPr lang="de-CH" dirty="0" smtClean="0"/>
            </a:br>
            <a:r>
              <a:rPr lang="de-CH" dirty="0" smtClean="0"/>
              <a:t>- Umfeld</a:t>
            </a:r>
            <a:br>
              <a:rPr lang="de-CH" dirty="0" smtClean="0"/>
            </a:b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467544" y="1772816"/>
          <a:ext cx="7344816" cy="29371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68352"/>
                <a:gridCol w="4176464"/>
              </a:tblGrid>
              <a:tr h="925487"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Lichtverhältnisse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direkte Sonneneinstrahlung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natürliches/ künstliches Licht</a:t>
                      </a:r>
                    </a:p>
                  </a:txBody>
                  <a:tcPr/>
                </a:tc>
              </a:tr>
              <a:tr h="925487"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Immissionen</a:t>
                      </a:r>
                      <a:br>
                        <a:rPr lang="de-CH" sz="2000" dirty="0" smtClean="0"/>
                      </a:br>
                      <a:r>
                        <a:rPr lang="de-CH" sz="2000" dirty="0" smtClean="0"/>
                        <a:t>(Staub, Lärm, Vibrationen)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Bildqualität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Sprachsteuerung</a:t>
                      </a:r>
                    </a:p>
                    <a:p>
                      <a:endParaRPr lang="de-CH" sz="2000" dirty="0"/>
                    </a:p>
                  </a:txBody>
                  <a:tcPr/>
                </a:tc>
              </a:tr>
              <a:tr h="925487"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Standort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Bewegungen im Hintergrund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Durchgangsverkehr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de-CH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1" y="474453"/>
            <a:ext cx="6507774" cy="1154348"/>
          </a:xfrm>
        </p:spPr>
        <p:txBody>
          <a:bodyPr/>
          <a:lstStyle/>
          <a:p>
            <a:r>
              <a:rPr lang="de-CH" dirty="0" smtClean="0"/>
              <a:t>Gedanken zum Einsatz von KINECT</a:t>
            </a:r>
            <a:br>
              <a:rPr lang="de-CH" dirty="0" smtClean="0"/>
            </a:br>
            <a:r>
              <a:rPr lang="de-CH" dirty="0" smtClean="0"/>
              <a:t>- Akzeptanz</a:t>
            </a:r>
            <a:br>
              <a:rPr lang="de-CH" dirty="0" smtClean="0"/>
            </a:b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467544" y="1772816"/>
          <a:ext cx="7344816" cy="27764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68352"/>
                <a:gridCol w="4176464"/>
              </a:tblGrid>
              <a:tr h="9254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Kamera</a:t>
                      </a:r>
                    </a:p>
                    <a:p>
                      <a:pPr marL="0" algn="l" defTabSz="914400" rtl="0" eaLnBrk="1" latinLnBrk="0" hangingPunct="1"/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Mikrofon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de-C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Mitarbeiter fühlt sich überwacht</a:t>
                      </a:r>
                    </a:p>
                  </a:txBody>
                  <a:tcPr/>
                </a:tc>
              </a:tr>
              <a:tr h="925487"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Bewegungen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Mitarbeiter exponiert sich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CH" sz="2000" dirty="0" smtClean="0"/>
                        <a:t> Hemmungen</a:t>
                      </a:r>
                      <a:endParaRPr kumimoji="0" lang="de-CH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25487">
                <a:tc>
                  <a:txBody>
                    <a:bodyPr/>
                    <a:lstStyle/>
                    <a:p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de-CH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1" y="474452"/>
            <a:ext cx="6507774" cy="1010331"/>
          </a:xfrm>
        </p:spPr>
        <p:txBody>
          <a:bodyPr/>
          <a:lstStyle/>
          <a:p>
            <a:r>
              <a:rPr lang="de-CH" dirty="0" smtClean="0"/>
              <a:t>Demo</a:t>
            </a:r>
            <a:br>
              <a:rPr lang="de-CH" dirty="0" smtClean="0"/>
            </a:br>
            <a:r>
              <a:rPr lang="de-CH" dirty="0" smtClean="0"/>
              <a:t>- Bewegung eines Objektes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1" y="474453"/>
            <a:ext cx="6507774" cy="625116"/>
          </a:xfrm>
        </p:spPr>
        <p:txBody>
          <a:bodyPr/>
          <a:lstStyle/>
          <a:p>
            <a:r>
              <a:rPr lang="de-CH" dirty="0" smtClean="0"/>
              <a:t>Fragen</a:t>
            </a:r>
            <a:endParaRPr lang="de-DE" dirty="0"/>
          </a:p>
        </p:txBody>
      </p:sp>
      <p:pic>
        <p:nvPicPr>
          <p:cNvPr id="2050" name="Picture 2" descr="C:\Documents and Settings\wec\Lokale Einstellungen\Temporary Internet Files\Content.IE5\4FN8HUG3\MP90031559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647" y="1412776"/>
            <a:ext cx="6296673" cy="42484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0" y="301625"/>
            <a:ext cx="7069156" cy="679450"/>
          </a:xfrm>
        </p:spPr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475" y="2209800"/>
            <a:ext cx="7710854" cy="3595464"/>
          </a:xfrm>
          <a:ln>
            <a:noFill/>
          </a:ln>
        </p:spPr>
        <p:txBody>
          <a:bodyPr/>
          <a:lstStyle/>
          <a:p>
            <a:pPr marL="531368" indent="-466567">
              <a:buSzPct val="100000"/>
              <a:buFont typeface="FranklinGothic" pitchFamily="2" charset="0"/>
              <a:buChar char="•"/>
            </a:pPr>
            <a:r>
              <a:rPr lang="de-CH" dirty="0" smtClean="0"/>
              <a:t>Einführung : Bewegungssteuerung</a:t>
            </a:r>
          </a:p>
          <a:p>
            <a:pPr marL="531368" indent="-466567">
              <a:buSzPct val="100000"/>
              <a:buFont typeface="FranklinGothic" pitchFamily="2" charset="0"/>
              <a:buChar char="•"/>
            </a:pPr>
            <a:r>
              <a:rPr lang="de-CH" dirty="0" smtClean="0"/>
              <a:t>KINECT-Hardware</a:t>
            </a:r>
          </a:p>
          <a:p>
            <a:pPr marL="531368" indent="-466567">
              <a:buSzPct val="100000"/>
              <a:buFont typeface="FranklinGothic" pitchFamily="2" charset="0"/>
              <a:buChar char="•"/>
            </a:pPr>
            <a:r>
              <a:rPr lang="de-CH" dirty="0" smtClean="0"/>
              <a:t>Live-Demo</a:t>
            </a:r>
          </a:p>
          <a:p>
            <a:pPr marL="531368" indent="-466567">
              <a:buSzPct val="100000"/>
              <a:buFont typeface="FranklinGothic" pitchFamily="2" charset="0"/>
              <a:buChar char="•"/>
            </a:pPr>
            <a:r>
              <a:rPr lang="de-CH" dirty="0" smtClean="0"/>
              <a:t>Verwendung des KINECT </a:t>
            </a:r>
            <a:r>
              <a:rPr lang="de-CH" dirty="0" err="1" smtClean="0"/>
              <a:t>SDK‘s</a:t>
            </a:r>
            <a:endParaRPr lang="de-CH" dirty="0" smtClean="0"/>
          </a:p>
          <a:p>
            <a:pPr marL="531368" indent="-466567">
              <a:buSzPct val="100000"/>
              <a:buFont typeface="FranklinGothic" pitchFamily="2" charset="0"/>
              <a:buChar char="•"/>
            </a:pPr>
            <a:r>
              <a:rPr lang="de-CH" dirty="0" smtClean="0"/>
              <a:t>Gedanken zum Einsatz von KINECT</a:t>
            </a:r>
          </a:p>
          <a:p>
            <a:pPr marL="531368" indent="-466567">
              <a:buSzPct val="100000"/>
              <a:buFont typeface="FranklinGothic" pitchFamily="2" charset="0"/>
              <a:buChar char="•"/>
            </a:pPr>
            <a:r>
              <a:rPr lang="de-CH" dirty="0" smtClean="0"/>
              <a:t>Fragerunde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0" y="474453"/>
            <a:ext cx="7212405" cy="625116"/>
          </a:xfrm>
        </p:spPr>
        <p:txBody>
          <a:bodyPr/>
          <a:lstStyle/>
          <a:p>
            <a:pPr marL="531368" indent="-466567"/>
            <a:r>
              <a:rPr lang="de-CH" dirty="0" smtClean="0"/>
              <a:t>Einführung : Bewegungssteuerung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7544" y="4293096"/>
            <a:ext cx="7710854" cy="1944216"/>
          </a:xfrm>
          <a:ln>
            <a:noFill/>
          </a:ln>
        </p:spPr>
        <p:txBody>
          <a:bodyPr/>
          <a:lstStyle/>
          <a:p>
            <a:pPr marL="1081088" indent="-1016000">
              <a:buSzPct val="100000"/>
              <a:buNone/>
            </a:pPr>
            <a:r>
              <a:rPr lang="de-CH" dirty="0" smtClean="0"/>
              <a:t>2006	Nintendo bringt die Spielkonsole </a:t>
            </a:r>
            <a:r>
              <a:rPr lang="de-CH" dirty="0" err="1" smtClean="0"/>
              <a:t>Wii</a:t>
            </a:r>
            <a:r>
              <a:rPr lang="de-CH" dirty="0" smtClean="0"/>
              <a:t> mit Bewegungssteuerung auf den Markt</a:t>
            </a:r>
          </a:p>
          <a:p>
            <a:pPr marL="1081088" indent="-1016000">
              <a:buSzPct val="100000"/>
              <a:buNone/>
            </a:pPr>
            <a:r>
              <a:rPr lang="de-CH" dirty="0" smtClean="0"/>
              <a:t>2009	Microsoft stellt KINECT für die </a:t>
            </a:r>
            <a:r>
              <a:rPr lang="de-CH" dirty="0" err="1" smtClean="0"/>
              <a:t>XBox</a:t>
            </a:r>
            <a:r>
              <a:rPr lang="de-CH" dirty="0" smtClean="0"/>
              <a:t> vor</a:t>
            </a:r>
          </a:p>
          <a:p>
            <a:pPr marL="1081088" indent="-1016000">
              <a:buSzPct val="100000"/>
              <a:buNone/>
            </a:pPr>
            <a:r>
              <a:rPr lang="de-CH" dirty="0" smtClean="0"/>
              <a:t>2012	KINECT ist für Windows erhältlich 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467544" y="1124744"/>
            <a:ext cx="771085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1368" marR="0" lvl="0" indent="-46656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FranklinGothic" pitchFamily="2" charset="0"/>
              <a:buChar char="•"/>
              <a:tabLst/>
              <a:defRPr/>
            </a:pPr>
            <a:r>
              <a:rPr kumimoji="0" lang="de-C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Registrierung der Position und die Bewegung eines Objektes im Raum</a:t>
            </a:r>
          </a:p>
          <a:p>
            <a:pPr marL="531368" marR="0" lvl="0" indent="-46656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FranklinGothic" pitchFamily="2" charset="0"/>
              <a:buChar char="•"/>
              <a:tabLst/>
              <a:defRPr/>
            </a:pPr>
            <a:r>
              <a:rPr kumimoji="0" lang="de-C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Umsetzung der entsprechenden Bewegung auf die Elemente des Bildschirms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1" y="474453"/>
            <a:ext cx="6507774" cy="625116"/>
          </a:xfrm>
        </p:spPr>
        <p:txBody>
          <a:bodyPr/>
          <a:lstStyle/>
          <a:p>
            <a:r>
              <a:rPr lang="de-CH" dirty="0" smtClean="0"/>
              <a:t>KINECT-Hardware</a:t>
            </a:r>
            <a:br>
              <a:rPr lang="de-CH" dirty="0" smtClean="0"/>
            </a:br>
            <a:endParaRPr lang="de-DE" dirty="0"/>
          </a:p>
        </p:txBody>
      </p:sp>
      <p:pic>
        <p:nvPicPr>
          <p:cNvPr id="4" name="Grafik 3" descr="Kinect-for-Window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772816"/>
            <a:ext cx="6900107" cy="3456384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3923928" y="2348880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987824" y="2020778"/>
            <a:ext cx="151216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CH" sz="2000" b="0" i="0" kern="1200" dirty="0" smtClean="0">
                <a:ea typeface="+mn-ea"/>
                <a:cs typeface="+mn-cs"/>
              </a:rPr>
              <a:t>RGB-Kamera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2771800" y="1628800"/>
            <a:ext cx="0" cy="1008112"/>
          </a:xfrm>
          <a:prstGeom prst="straightConnector1">
            <a:avLst/>
          </a:prstGeom>
          <a:ln w="38100"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99992" y="1628800"/>
            <a:ext cx="0" cy="1008112"/>
          </a:xfrm>
          <a:prstGeom prst="straightConnector1">
            <a:avLst/>
          </a:prstGeom>
          <a:ln w="38100"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555776" y="1268760"/>
            <a:ext cx="20882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CH" sz="2000" b="0" i="0" kern="1200" dirty="0" smtClean="0">
                <a:ea typeface="+mn-ea"/>
                <a:cs typeface="+mn-cs"/>
              </a:rPr>
              <a:t>3D </a:t>
            </a:r>
            <a:r>
              <a:rPr lang="de-CH" sz="2000" b="0" i="0" kern="1200" dirty="0" err="1" smtClean="0">
                <a:ea typeface="+mn-ea"/>
                <a:cs typeface="+mn-cs"/>
              </a:rPr>
              <a:t>Depth</a:t>
            </a:r>
            <a:r>
              <a:rPr lang="de-CH" sz="2000" b="0" i="0" kern="1200" dirty="0" smtClean="0">
                <a:ea typeface="+mn-ea"/>
                <a:cs typeface="+mn-cs"/>
              </a:rPr>
              <a:t>-Kamera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2771800" y="1628800"/>
            <a:ext cx="1728192" cy="0"/>
          </a:xfrm>
          <a:prstGeom prst="straightConnector1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6516216" y="3645024"/>
            <a:ext cx="0" cy="1728192"/>
          </a:xfrm>
          <a:prstGeom prst="straightConnector1">
            <a:avLst/>
          </a:prstGeom>
          <a:ln w="38100"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6084168" y="3645024"/>
            <a:ext cx="0" cy="1728192"/>
          </a:xfrm>
          <a:prstGeom prst="straightConnector1">
            <a:avLst/>
          </a:prstGeom>
          <a:ln w="38100"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5580112" y="3645024"/>
            <a:ext cx="0" cy="1728192"/>
          </a:xfrm>
          <a:prstGeom prst="straightConnector1">
            <a:avLst/>
          </a:prstGeom>
          <a:ln w="38100"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1547664" y="3645024"/>
            <a:ext cx="0" cy="1728192"/>
          </a:xfrm>
          <a:prstGeom prst="straightConnector1">
            <a:avLst/>
          </a:prstGeom>
          <a:ln w="38100"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1547664" y="5373216"/>
            <a:ext cx="4968552" cy="0"/>
          </a:xfrm>
          <a:prstGeom prst="straightConnector1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275856" y="5333146"/>
            <a:ext cx="136815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CH" sz="2000" b="0" i="0" kern="1200" dirty="0" smtClean="0">
                <a:ea typeface="+mn-ea"/>
                <a:cs typeface="+mn-cs"/>
              </a:rPr>
              <a:t>Mikrofone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4211960" y="3861048"/>
            <a:ext cx="0" cy="792088"/>
          </a:xfrm>
          <a:prstGeom prst="straightConnector1">
            <a:avLst/>
          </a:prstGeom>
          <a:ln w="38100"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3779912" y="4541058"/>
            <a:ext cx="93610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CH" sz="2000" b="0" i="0" kern="1200" dirty="0" smtClean="0">
                <a:ea typeface="+mn-ea"/>
                <a:cs typeface="+mn-cs"/>
              </a:rPr>
              <a:t>Motor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3347864" y="3284984"/>
            <a:ext cx="0" cy="360040"/>
          </a:xfrm>
          <a:prstGeom prst="straightConnector1">
            <a:avLst/>
          </a:prstGeom>
          <a:ln w="38100"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2843808" y="3532946"/>
            <a:ext cx="64807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CH" sz="2000" b="0" i="0" kern="1200" dirty="0" smtClean="0">
                <a:ea typeface="+mn-ea"/>
                <a:cs typeface="+mn-cs"/>
              </a:rPr>
              <a:t>LED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861048"/>
            <a:ext cx="571851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7542" y="404664"/>
            <a:ext cx="5801097" cy="342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0" y="474453"/>
            <a:ext cx="7212405" cy="578284"/>
          </a:xfrm>
        </p:spPr>
        <p:txBody>
          <a:bodyPr/>
          <a:lstStyle/>
          <a:p>
            <a:r>
              <a:rPr lang="de-CH" dirty="0" smtClean="0"/>
              <a:t>KINECT-Hardware</a:t>
            </a:r>
            <a:br>
              <a:rPr lang="de-CH" dirty="0" smtClean="0"/>
            </a:b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0" y="474452"/>
            <a:ext cx="7212405" cy="1010331"/>
          </a:xfrm>
        </p:spPr>
        <p:txBody>
          <a:bodyPr/>
          <a:lstStyle/>
          <a:p>
            <a:r>
              <a:rPr lang="de-CH" dirty="0" smtClean="0"/>
              <a:t>Live-Demo</a:t>
            </a:r>
            <a:br>
              <a:rPr lang="de-CH" dirty="0" smtClean="0"/>
            </a:br>
            <a:r>
              <a:rPr lang="de-CH" dirty="0" smtClean="0"/>
              <a:t>Beispielprogramm aus dem KINECT SDK</a:t>
            </a:r>
            <a:br>
              <a:rPr lang="de-CH" dirty="0" smtClean="0"/>
            </a:b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23528" y="2209800"/>
            <a:ext cx="8105973" cy="3091408"/>
          </a:xfrm>
          <a:ln>
            <a:noFill/>
          </a:ln>
        </p:spPr>
        <p:txBody>
          <a:bodyPr/>
          <a:lstStyle/>
          <a:p>
            <a:pPr marL="531368" indent="-466567">
              <a:buSzPct val="100000"/>
              <a:buFont typeface="FranklinGothic" pitchFamily="2" charset="0"/>
              <a:buChar char="•"/>
            </a:pPr>
            <a:r>
              <a:rPr lang="de-CH" dirty="0" smtClean="0"/>
              <a:t>KINECT SDK erhältlich unter:</a:t>
            </a:r>
          </a:p>
          <a:p>
            <a:pPr marL="531368" indent="-466567">
              <a:buSzPct val="100000"/>
              <a:buFont typeface="FranklinGothic" pitchFamily="2" charset="0"/>
              <a:buChar char="•"/>
            </a:pPr>
            <a:endParaRPr lang="de-CH" dirty="0" smtClean="0"/>
          </a:p>
          <a:p>
            <a:pPr marL="531368" indent="-466567">
              <a:buSzPct val="100000"/>
              <a:buNone/>
            </a:pPr>
            <a:r>
              <a:rPr lang="de-CH" sz="2000" dirty="0" smtClean="0">
                <a:hlinkClick r:id="rId2"/>
              </a:rPr>
              <a:t>http://www.microsoft.com/en-us/kinectforwindows/develop/overview.aspx</a:t>
            </a:r>
            <a:endParaRPr lang="de-CH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1" y="474452"/>
            <a:ext cx="6507774" cy="578284"/>
          </a:xfrm>
        </p:spPr>
        <p:txBody>
          <a:bodyPr/>
          <a:lstStyle/>
          <a:p>
            <a:r>
              <a:rPr lang="de-CH" dirty="0" smtClean="0"/>
              <a:t>Verwendung des KINECT </a:t>
            </a:r>
            <a:r>
              <a:rPr lang="de-CH" dirty="0" err="1" smtClean="0"/>
              <a:t>SDK‘s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395536" y="1844824"/>
            <a:ext cx="771085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1368" indent="-466567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de-CH" sz="2800" dirty="0" smtClean="0"/>
              <a:t>Einfache Beispiele für:</a:t>
            </a:r>
          </a:p>
          <a:p>
            <a:pPr marL="531368" indent="-466567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de-CH" sz="2800" dirty="0" smtClean="0"/>
          </a:p>
          <a:p>
            <a:pPr marL="531368" indent="-466567" fontAlgn="base">
              <a:spcBef>
                <a:spcPct val="20000"/>
              </a:spcBef>
              <a:spcAft>
                <a:spcPct val="0"/>
              </a:spcAft>
              <a:buSzPct val="100000"/>
              <a:buFont typeface="FranklinGothic" pitchFamily="2" charset="0"/>
              <a:buChar char="•"/>
              <a:defRPr/>
            </a:pPr>
            <a:r>
              <a:rPr lang="de-CH" sz="2800" dirty="0" smtClean="0"/>
              <a:t>Color Image Stream</a:t>
            </a:r>
            <a:endParaRPr lang="de-CH" sz="2000" dirty="0" smtClean="0"/>
          </a:p>
          <a:p>
            <a:pPr marL="531368" lvl="0" indent="-466567" fontAlgn="base">
              <a:spcBef>
                <a:spcPct val="20000"/>
              </a:spcBef>
              <a:spcAft>
                <a:spcPct val="0"/>
              </a:spcAft>
              <a:buSzPct val="100000"/>
              <a:buFont typeface="FranklinGothic" pitchFamily="2" charset="0"/>
              <a:buChar char="•"/>
              <a:defRPr/>
            </a:pPr>
            <a:r>
              <a:rPr lang="de-CH" sz="2800" dirty="0" err="1" smtClean="0"/>
              <a:t>Depth</a:t>
            </a:r>
            <a:r>
              <a:rPr lang="de-CH" sz="2800" dirty="0" smtClean="0"/>
              <a:t> Image Stream</a:t>
            </a:r>
            <a:endParaRPr kumimoji="0" lang="de-CH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1368" lvl="0" indent="-466567" fontAlgn="base">
              <a:spcBef>
                <a:spcPct val="20000"/>
              </a:spcBef>
              <a:spcAft>
                <a:spcPct val="0"/>
              </a:spcAft>
              <a:buSzPct val="100000"/>
              <a:buFont typeface="FranklinGothic" pitchFamily="2" charset="0"/>
              <a:buChar char="•"/>
              <a:defRPr/>
            </a:pPr>
            <a:r>
              <a:rPr lang="de-CH" sz="2800" dirty="0" smtClean="0"/>
              <a:t>Skeleton Stream</a:t>
            </a:r>
            <a:endParaRPr kumimoji="0" lang="de-CH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1" y="474452"/>
            <a:ext cx="6507774" cy="578284"/>
          </a:xfrm>
        </p:spPr>
        <p:txBody>
          <a:bodyPr/>
          <a:lstStyle/>
          <a:p>
            <a:r>
              <a:rPr lang="de-CH" dirty="0" smtClean="0"/>
              <a:t>Verwendung des KINECT </a:t>
            </a:r>
            <a:r>
              <a:rPr lang="de-CH" dirty="0" err="1" smtClean="0"/>
              <a:t>SDK‘s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23528" y="1777752"/>
            <a:ext cx="3816424" cy="499120"/>
          </a:xfrm>
          <a:ln>
            <a:noFill/>
          </a:ln>
        </p:spPr>
        <p:txBody>
          <a:bodyPr/>
          <a:lstStyle/>
          <a:p>
            <a:pPr marL="531368" indent="-466567" algn="ctr">
              <a:buSzPct val="100000"/>
              <a:buNone/>
            </a:pPr>
            <a:r>
              <a:rPr lang="de-CH" dirty="0" smtClean="0"/>
              <a:t>Color Image Stream</a:t>
            </a:r>
            <a:endParaRPr lang="de-CH" sz="2000" dirty="0" smtClean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4499992" y="1772816"/>
            <a:ext cx="3816424" cy="49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1368" marR="0" lvl="0" indent="-466567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/>
            </a:pPr>
            <a:r>
              <a:rPr kumimoji="0" lang="de-CH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Depth</a:t>
            </a:r>
            <a:r>
              <a:rPr kumimoji="0" lang="de-C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Image Stream</a:t>
            </a:r>
            <a:endParaRPr kumimoji="0" lang="de-CH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7" y="2204864"/>
            <a:ext cx="414575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024" y="2204864"/>
            <a:ext cx="3716928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931" y="474452"/>
            <a:ext cx="6507774" cy="578284"/>
          </a:xfrm>
        </p:spPr>
        <p:txBody>
          <a:bodyPr/>
          <a:lstStyle/>
          <a:p>
            <a:r>
              <a:rPr lang="de-CH" dirty="0" smtClean="0"/>
              <a:t>Verwendung des KINECT </a:t>
            </a:r>
            <a:r>
              <a:rPr lang="de-CH" dirty="0" err="1" smtClean="0"/>
              <a:t>SDK‘s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77526"/>
            <a:ext cx="6696744" cy="281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052736"/>
            <a:ext cx="7368877" cy="221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Präsentation">
  <a:themeElements>
    <a:clrScheme name="Ihr Systempartner für industrielle Hard- und Software 1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7FA3CF"/>
      </a:accent1>
      <a:accent2>
        <a:srgbClr val="C3231F"/>
      </a:accent2>
      <a:accent3>
        <a:srgbClr val="FFFFFF"/>
      </a:accent3>
      <a:accent4>
        <a:srgbClr val="000000"/>
      </a:accent4>
      <a:accent5>
        <a:srgbClr val="C0CEE4"/>
      </a:accent5>
      <a:accent6>
        <a:srgbClr val="B01F1B"/>
      </a:accent6>
      <a:hlink>
        <a:srgbClr val="0E4E94"/>
      </a:hlink>
      <a:folHlink>
        <a:srgbClr val="A41444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00C37"/>
        </a:solidFill>
        <a:ln w="9525" algn="ctr">
          <a:noFill/>
          <a:round/>
          <a:headEnd/>
          <a:tailEnd/>
        </a:ln>
        <a:effectLst/>
      </a:spPr>
      <a:bodyPr wrap="none" anchor="ctr"/>
      <a:lstStyle>
        <a:defPPr>
          <a:buFont typeface="Wingdings" charset="2"/>
          <a:buNone/>
          <a:defRPr/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none" rtlCol="0">
        <a:spAutoFit/>
      </a:bodyPr>
      <a:lstStyle>
        <a:defPPr>
          <a:defRPr sz="2000" b="0" i="0" kern="1200" dirty="0" smtClean="0">
            <a:ea typeface="+mn-ea"/>
            <a:cs typeface="+mn-cs"/>
          </a:defRPr>
        </a:defPPr>
      </a:lstStyle>
    </a:txDef>
  </a:objectDefaults>
  <a:extraClrSchemeLst>
    <a:extraClrScheme>
      <a:clrScheme name="Ihr Systempartner für industrielle Hard- und Software 1">
        <a:dk1>
          <a:srgbClr val="000000"/>
        </a:dk1>
        <a:lt1>
          <a:srgbClr val="FFFFFF"/>
        </a:lt1>
        <a:dk2>
          <a:srgbClr val="000000"/>
        </a:dk2>
        <a:lt2>
          <a:srgbClr val="EEECE1"/>
        </a:lt2>
        <a:accent1>
          <a:srgbClr val="7FA3CF"/>
        </a:accent1>
        <a:accent2>
          <a:srgbClr val="C3231F"/>
        </a:accent2>
        <a:accent3>
          <a:srgbClr val="FFFFFF"/>
        </a:accent3>
        <a:accent4>
          <a:srgbClr val="000000"/>
        </a:accent4>
        <a:accent5>
          <a:srgbClr val="C0CEE4"/>
        </a:accent5>
        <a:accent6>
          <a:srgbClr val="B01F1B"/>
        </a:accent6>
        <a:hlink>
          <a:srgbClr val="0E4E94"/>
        </a:hlink>
        <a:folHlink>
          <a:srgbClr val="A414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PP_Präsentation</Template>
  <TotalTime>0</TotalTime>
  <Words>192</Words>
  <Application>Microsoft Office PowerPoint</Application>
  <PresentationFormat>Bildschirmpräsentation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PP_Präsentation</vt:lpstr>
      <vt:lpstr>KINECT Gestenerkennung im industriellen Umfeld mit KINECT</vt:lpstr>
      <vt:lpstr>Agenda</vt:lpstr>
      <vt:lpstr>Einführung : Bewegungssteuerung</vt:lpstr>
      <vt:lpstr>KINECT-Hardware </vt:lpstr>
      <vt:lpstr>KINECT-Hardware </vt:lpstr>
      <vt:lpstr>Live-Demo Beispielprogramm aus dem KINECT SDK </vt:lpstr>
      <vt:lpstr>Verwendung des KINECT SDK‘s  </vt:lpstr>
      <vt:lpstr>Verwendung des KINECT SDK‘s  </vt:lpstr>
      <vt:lpstr>Verwendung des KINECT SDK‘s  </vt:lpstr>
      <vt:lpstr>Verwendung des KINECT SDK‘s  </vt:lpstr>
      <vt:lpstr>Verwendung des KINECT SDK‘s  </vt:lpstr>
      <vt:lpstr>Verwendung des KINECT SDK‘s  </vt:lpstr>
      <vt:lpstr>Gedanken zum Einsatz von KINECT </vt:lpstr>
      <vt:lpstr>Gedanken zum Einsatz von KINECT - Navigationsmöglichkeiten </vt:lpstr>
      <vt:lpstr>Gedanken zum Einsatz von KINECT - Umfeld </vt:lpstr>
      <vt:lpstr>Gedanken zum Einsatz von KINECT - Akzeptanz </vt:lpstr>
      <vt:lpstr>Demo - Bewegung eines Objektes</vt:lpstr>
      <vt:lpstr>Fragen</vt:lpstr>
    </vt:vector>
  </TitlesOfParts>
  <Company>Mettler &amp; Fuchs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Cost Colour Touch Displays</dc:title>
  <dc:creator>test</dc:creator>
  <cp:lastModifiedBy>m&amp;f</cp:lastModifiedBy>
  <cp:revision>253</cp:revision>
  <dcterms:created xsi:type="dcterms:W3CDTF">2011-02-09T14:14:49Z</dcterms:created>
  <dcterms:modified xsi:type="dcterms:W3CDTF">2012-04-16T07:01:54Z</dcterms:modified>
</cp:coreProperties>
</file>