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7" r:id="rId2"/>
    <p:sldId id="284" r:id="rId3"/>
    <p:sldId id="302" r:id="rId4"/>
    <p:sldId id="269" r:id="rId5"/>
    <p:sldId id="307" r:id="rId6"/>
    <p:sldId id="303" r:id="rId7"/>
    <p:sldId id="305" r:id="rId8"/>
    <p:sldId id="308" r:id="rId9"/>
    <p:sldId id="304" r:id="rId10"/>
    <p:sldId id="306" r:id="rId11"/>
    <p:sldId id="316" r:id="rId12"/>
    <p:sldId id="313" r:id="rId13"/>
    <p:sldId id="315" r:id="rId14"/>
    <p:sldId id="321" r:id="rId15"/>
    <p:sldId id="309" r:id="rId16"/>
    <p:sldId id="317" r:id="rId17"/>
    <p:sldId id="318" r:id="rId18"/>
    <p:sldId id="310" r:id="rId19"/>
    <p:sldId id="319" r:id="rId20"/>
    <p:sldId id="311" r:id="rId21"/>
    <p:sldId id="320" r:id="rId22"/>
    <p:sldId id="292" r:id="rId23"/>
    <p:sldId id="312" r:id="rId24"/>
    <p:sldId id="270" r:id="rId25"/>
    <p:sldId id="271" r:id="rId26"/>
    <p:sldId id="285" r:id="rId27"/>
    <p:sldId id="275" r:id="rId28"/>
    <p:sldId id="301" r:id="rId29"/>
    <p:sldId id="276" r:id="rId30"/>
    <p:sldId id="289" r:id="rId31"/>
    <p:sldId id="272" r:id="rId32"/>
    <p:sldId id="286" r:id="rId33"/>
    <p:sldId id="273" r:id="rId34"/>
    <p:sldId id="283" r:id="rId35"/>
    <p:sldId id="282" r:id="rId36"/>
    <p:sldId id="274" r:id="rId37"/>
    <p:sldId id="287" r:id="rId38"/>
    <p:sldId id="280" r:id="rId39"/>
    <p:sldId id="277" r:id="rId40"/>
    <p:sldId id="279" r:id="rId41"/>
    <p:sldId id="278" r:id="rId42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C8"/>
    <a:srgbClr val="1A171B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55" autoAdjust="0"/>
  </p:normalViewPr>
  <p:slideViewPr>
    <p:cSldViewPr snapToObjects="1">
      <p:cViewPr>
        <p:scale>
          <a:sx n="95" d="100"/>
          <a:sy n="95" d="100"/>
        </p:scale>
        <p:origin x="-1218" y="-84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658AB8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B2C5DB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07552"/>
        <c:axId val="38999168"/>
      </c:barChart>
      <c:catAx>
        <c:axId val="384075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de-DE"/>
          </a:p>
        </c:txPr>
        <c:crossAx val="38999168"/>
        <c:crosses val="autoZero"/>
        <c:auto val="1"/>
        <c:lblAlgn val="ctr"/>
        <c:lblOffset val="100"/>
        <c:noMultiLvlLbl val="0"/>
      </c:catAx>
      <c:valAx>
        <c:axId val="38999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4075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70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3F6DA6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rgbClr val="658AB8"/>
              </a:solidFill>
            </c:spPr>
          </c:dPt>
          <c:dPt>
            <c:idx val="2"/>
            <c:bubble3D val="0"/>
            <c:spPr>
              <a:solidFill>
                <a:srgbClr val="8CA7CA"/>
              </a:solidFill>
            </c:spPr>
          </c:dPt>
          <c:dPt>
            <c:idx val="3"/>
            <c:bubble3D val="0"/>
            <c:spPr>
              <a:solidFill>
                <a:srgbClr val="B2C5DB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3F6DA6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00748E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7A6A51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28128"/>
        <c:axId val="40538112"/>
      </c:barChart>
      <c:catAx>
        <c:axId val="40528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de-DE"/>
          </a:p>
        </c:txPr>
        <c:crossAx val="40538112"/>
        <c:crosses val="autoZero"/>
        <c:auto val="1"/>
        <c:lblAlgn val="ctr"/>
        <c:lblOffset val="100"/>
        <c:noMultiLvlLbl val="0"/>
      </c:catAx>
      <c:valAx>
        <c:axId val="40538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281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70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chemeClr val="accent5"/>
              </a:solidFill>
            </c:spPr>
          </c:dPt>
          <c:dPt>
            <c:idx val="2"/>
            <c:bubble3D val="0"/>
            <c:spPr>
              <a:solidFill>
                <a:schemeClr val="accent4"/>
              </a:solidFill>
            </c:spPr>
          </c:dPt>
          <c:dPt>
            <c:idx val="3"/>
            <c:bubble3D val="0"/>
            <c:spPr>
              <a:solidFill>
                <a:schemeClr val="accent6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12.08.2013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12.08.2013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73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40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044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8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Writer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Renato </a:t>
            </a:r>
            <a:r>
              <a:rPr lang="de-CH" dirty="0" err="1" smtClean="0"/>
              <a:t>Bosshart</a:t>
            </a:r>
            <a:r>
              <a:rPr lang="de-CH" dirty="0" smtClean="0"/>
              <a:t>, Josua Schmid</a:t>
            </a:r>
            <a:endParaRPr lang="de-CH" dirty="0" smtClean="0"/>
          </a:p>
          <a:p>
            <a:r>
              <a:rPr lang="de-CH" dirty="0" smtClean="0"/>
              <a:t>Institut für Software</a:t>
            </a:r>
            <a:endParaRPr lang="de-CH" dirty="0" smtClean="0"/>
          </a:p>
          <a:p>
            <a:r>
              <a:rPr lang="de-CH" dirty="0" smtClean="0"/>
              <a:t>Rapperswil, </a:t>
            </a:r>
            <a:r>
              <a:rPr lang="de-CH" dirty="0" smtClean="0"/>
              <a:t>16. August 2013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Präsentation</a:t>
            </a:r>
            <a:r>
              <a:rPr lang="fr-CH" dirty="0" smtClean="0"/>
              <a:t> </a:t>
            </a:r>
            <a:r>
              <a:rPr lang="fr-CH" dirty="0" err="1" smtClean="0"/>
              <a:t>Bachelorarbeit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err="1" smtClean="0"/>
              <a:t>Ein</a:t>
            </a:r>
            <a:r>
              <a:rPr lang="fr-CH" dirty="0" smtClean="0"/>
              <a:t> virtuelles </a:t>
            </a:r>
            <a:r>
              <a:rPr lang="fr-CH" dirty="0" err="1" smtClean="0"/>
              <a:t>Whiteboard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30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 - Kalibrierung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Bildgrenzen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808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 - Kalibrierung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Koordinatentransformation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865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 – Stift finden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Eigenschaften des Stiftes</a:t>
            </a:r>
          </a:p>
          <a:p>
            <a:pPr lvl="1"/>
            <a:r>
              <a:rPr lang="de-CH" dirty="0" smtClean="0"/>
              <a:t>optisch</a:t>
            </a:r>
          </a:p>
          <a:p>
            <a:pPr lvl="1"/>
            <a:r>
              <a:rPr lang="de-CH" dirty="0" smtClean="0"/>
              <a:t>hell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128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 – Stift finden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Optimierungen</a:t>
            </a:r>
          </a:p>
          <a:p>
            <a:pPr lvl="1"/>
            <a:r>
              <a:rPr lang="de-CH" dirty="0" smtClean="0"/>
              <a:t>Gezielt Suchen</a:t>
            </a:r>
          </a:p>
          <a:p>
            <a:pPr lvl="1"/>
            <a:r>
              <a:rPr lang="de-CH" dirty="0" smtClean="0"/>
              <a:t>Threading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087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</a:t>
            </a:r>
          </a:p>
          <a:p>
            <a:r>
              <a:rPr lang="de-CH" dirty="0" smtClean="0"/>
              <a:t>Sequenz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529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1A171B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  <a:endParaRPr lang="de-CH" dirty="0" smtClean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Messungen / Statistiken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503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1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Potential</a:t>
            </a:r>
            <a:endParaRPr lang="de-CH" dirty="0" smtClean="0">
              <a:solidFill>
                <a:srgbClr val="1A171B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  <a:endParaRPr lang="de-CH" dirty="0" smtClean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Potential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Touch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5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  <a:endParaRPr lang="de-CH" dirty="0" smtClean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1A171B"/>
                </a:solidFill>
              </a:rPr>
              <a:t>Fazit</a:t>
            </a:r>
            <a:endParaRPr lang="de-CH" dirty="0" smtClean="0">
              <a:solidFill>
                <a:srgbClr val="1A171B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46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614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07375" cy="2592288"/>
          </a:xfrm>
        </p:spPr>
        <p:txBody>
          <a:bodyPr/>
          <a:lstStyle/>
          <a:p>
            <a:pPr marL="264563" indent="0">
              <a:buNone/>
            </a:pPr>
            <a:r>
              <a:rPr lang="de-CH" b="0" dirty="0" smtClean="0"/>
              <a:t>Besten Dank für die Aufmerksamkeit.</a:t>
            </a:r>
          </a:p>
          <a:p>
            <a:pPr marL="264563" indent="0">
              <a:buNone/>
            </a:pPr>
            <a:r>
              <a:rPr lang="de-CH" b="0" dirty="0" smtClean="0"/>
              <a:t>Gerne beantworten wir nun Ihre Fragen.</a:t>
            </a:r>
            <a:endParaRPr lang="de-CH" b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22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390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4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mit zwei Spalten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24</a:t>
            </a:fld>
            <a:endParaRPr lang="de-CH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841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mit zwei Spalten Typ Vergleich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Beispieltext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smtClean="0"/>
              <a:t>Beispieltext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25</a:t>
            </a:fld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77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/>
              <a:t>Folien mit Bild und Tabelle</a:t>
            </a:r>
          </a:p>
          <a:p>
            <a:r>
              <a:rPr lang="de-CH" dirty="0">
                <a:solidFill>
                  <a:srgbClr val="C6C7C8"/>
                </a:solidFill>
              </a:rPr>
              <a:t>Folien mit Diagrammen</a:t>
            </a:r>
          </a:p>
          <a:p>
            <a:r>
              <a:rPr lang="de-CH" dirty="0">
                <a:solidFill>
                  <a:srgbClr val="C6C7C8"/>
                </a:solidFill>
              </a:rPr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Text mit Bild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4294967295"/>
          </p:nvPr>
        </p:nvSpPr>
        <p:spPr>
          <a:xfrm>
            <a:off x="457200" y="1178140"/>
            <a:ext cx="4038600" cy="4840695"/>
          </a:xfrm>
        </p:spPr>
        <p:txBody>
          <a:bodyPr/>
          <a:lstStyle/>
          <a:p>
            <a:pPr marL="264563" indent="0">
              <a:buNone/>
            </a:pPr>
            <a:r>
              <a:rPr lang="de-CH" dirty="0" smtClean="0"/>
              <a:t>Beispieltext</a:t>
            </a:r>
            <a:endParaRPr lang="de-CH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0" r="21640"/>
          <a:stretch>
            <a:fillRect/>
          </a:stretch>
        </p:blipFill>
        <p:spPr/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27</a:t>
            </a:fld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6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Text oben Bild unten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8216371" cy="2268000"/>
          </a:xfrm>
        </p:spPr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4" b="28324"/>
          <a:stretch>
            <a:fillRect/>
          </a:stretch>
        </p:blipFill>
        <p:spPr>
          <a:xfrm>
            <a:off x="839788" y="3698238"/>
            <a:ext cx="7843837" cy="2268000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28</a:t>
            </a:fld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88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mit Tabelle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0418977"/>
              </p:ext>
            </p:extLst>
          </p:nvPr>
        </p:nvGraphicFramePr>
        <p:xfrm>
          <a:off x="811416" y="1166813"/>
          <a:ext cx="741605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029"/>
                <a:gridCol w="3708029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29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720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64563" indent="0">
              <a:buNone/>
            </a:pPr>
            <a:r>
              <a:rPr lang="de-CH" b="0" dirty="0" smtClean="0"/>
              <a:t>Vision:</a:t>
            </a:r>
          </a:p>
          <a:p>
            <a:pPr marL="264563" indent="0">
              <a:buNone/>
            </a:pPr>
            <a:r>
              <a:rPr lang="de-CH" b="0" dirty="0" smtClean="0"/>
              <a:t>«Entwicklung eines günstigen mobilen Whiteboards, das ohne oder mit wenig Zusatzhardware bedient werden kann.»</a:t>
            </a:r>
            <a:endParaRPr lang="de-CH" b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567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Folie mit Tabelle 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0893629"/>
              </p:ext>
            </p:extLst>
          </p:nvPr>
        </p:nvGraphicFramePr>
        <p:xfrm>
          <a:off x="827584" y="1268760"/>
          <a:ext cx="785604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10"/>
                <a:gridCol w="1964010"/>
                <a:gridCol w="1964010"/>
                <a:gridCol w="1964010"/>
              </a:tblGrid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12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nur Titel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921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Bild und Tabelle</a:t>
            </a:r>
          </a:p>
          <a:p>
            <a:r>
              <a:rPr lang="de-CH" dirty="0" smtClean="0"/>
              <a:t>Folien mit Diagrammen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412296"/>
              </p:ext>
            </p:extLst>
          </p:nvPr>
        </p:nvGraphicFramePr>
        <p:xfrm>
          <a:off x="756000" y="1167185"/>
          <a:ext cx="79200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34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138260"/>
              </p:ext>
            </p:extLst>
          </p:nvPr>
        </p:nvGraphicFramePr>
        <p:xfrm>
          <a:off x="468313" y="1123200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7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35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125786"/>
              </p:ext>
            </p:extLst>
          </p:nvPr>
        </p:nvGraphicFramePr>
        <p:xfrm>
          <a:off x="756000" y="1166400"/>
          <a:ext cx="7920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2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36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491978"/>
              </p:ext>
            </p:extLst>
          </p:nvPr>
        </p:nvGraphicFramePr>
        <p:xfrm>
          <a:off x="468313" y="1124744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36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Bild und Tabelle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Diagrammen</a:t>
            </a:r>
          </a:p>
          <a:p>
            <a:r>
              <a:rPr lang="de-CH" dirty="0" smtClean="0"/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Folien einfügen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38</a:t>
            </a:fld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276350"/>
            <a:ext cx="2632118" cy="398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3754877" y="1276351"/>
            <a:ext cx="4920811" cy="4714874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None/>
            </a:pPr>
            <a:r>
              <a:rPr lang="de-CH" b="0" dirty="0" smtClean="0"/>
              <a:t>Weitere Folien einfügen:</a:t>
            </a:r>
          </a:p>
          <a:p>
            <a:endParaRPr lang="de-CH" b="0" dirty="0" smtClean="0"/>
          </a:p>
          <a:p>
            <a:pPr marL="264563" indent="0">
              <a:buNone/>
            </a:pPr>
            <a:r>
              <a:rPr lang="de-CH" b="0" dirty="0" smtClean="0"/>
              <a:t>Start-Leiste -&gt; Neue Folie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05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HSR Hausfarben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39</a:t>
            </a:fld>
            <a:endParaRPr lang="de-CH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hteck 5"/>
          <p:cNvSpPr/>
          <p:nvPr/>
        </p:nvSpPr>
        <p:spPr>
          <a:xfrm>
            <a:off x="823376" y="1268760"/>
            <a:ext cx="1368152" cy="864096"/>
          </a:xfrm>
          <a:prstGeom prst="rect">
            <a:avLst/>
          </a:prstGeom>
          <a:solidFill>
            <a:srgbClr val="006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Blau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2758084" y="1268760"/>
            <a:ext cx="1368152" cy="864096"/>
          </a:xfrm>
          <a:prstGeom prst="rect">
            <a:avLst/>
          </a:prstGeom>
          <a:solidFill>
            <a:srgbClr val="6E1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Hematite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4692792" y="1268760"/>
            <a:ext cx="1368152" cy="864096"/>
          </a:xfrm>
          <a:prstGeom prst="rect">
            <a:avLst/>
          </a:prstGeom>
          <a:solidFill>
            <a:srgbClr val="54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Lake Green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627499" y="1268760"/>
            <a:ext cx="1368152" cy="864096"/>
          </a:xfrm>
          <a:prstGeom prst="rect">
            <a:avLst/>
          </a:prstGeom>
          <a:solidFill>
            <a:srgbClr val="7B6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Reed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823376" y="3217800"/>
            <a:ext cx="1368152" cy="864096"/>
          </a:xfrm>
          <a:prstGeom prst="rect">
            <a:avLst/>
          </a:prstGeom>
          <a:solidFill>
            <a:srgbClr val="00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Petrol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2758084" y="3217800"/>
            <a:ext cx="1368152" cy="864096"/>
          </a:xfrm>
          <a:prstGeom prst="rect">
            <a:avLst/>
          </a:prstGeom>
          <a:solidFill>
            <a:srgbClr val="BA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Basswood</a:t>
            </a:r>
            <a:endParaRPr lang="de-CH" dirty="0"/>
          </a:p>
        </p:txBody>
      </p:sp>
      <p:sp>
        <p:nvSpPr>
          <p:cNvPr id="24" name="Rechteck 23"/>
          <p:cNvSpPr/>
          <p:nvPr/>
        </p:nvSpPr>
        <p:spPr>
          <a:xfrm>
            <a:off x="4692792" y="3217800"/>
            <a:ext cx="1368152" cy="864096"/>
          </a:xfrm>
          <a:prstGeom prst="rect">
            <a:avLst/>
          </a:prstGeom>
          <a:solidFill>
            <a:srgbClr val="C6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Grau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448088" y="5156482"/>
            <a:ext cx="7776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738">
              <a:spcBef>
                <a:spcPct val="20000"/>
              </a:spcBef>
              <a:spcAft>
                <a:spcPts val="2000"/>
              </a:spcAft>
              <a:buClr>
                <a:srgbClr val="3F6DA6"/>
              </a:buClr>
            </a:pPr>
            <a:r>
              <a:rPr lang="de-CH" sz="1700" dirty="0" smtClean="0">
                <a:solidFill>
                  <a:prstClr val="black"/>
                </a:solidFill>
              </a:rPr>
              <a:t>Weitere Farbabstufungen finden Sie im Corporate-Design-Handbuch auf dem HSR Intranet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627499" y="3243262"/>
            <a:ext cx="1368152" cy="864096"/>
          </a:xfrm>
          <a:prstGeom prst="rect">
            <a:avLst/>
          </a:prstGeom>
          <a:solidFill>
            <a:srgbClr val="1A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Schwarz</a:t>
            </a:r>
            <a:endParaRPr lang="de-CH" dirty="0"/>
          </a:p>
        </p:txBody>
      </p:sp>
      <p:sp>
        <p:nvSpPr>
          <p:cNvPr id="28" name="Inhaltsplatzhalter 2"/>
          <p:cNvSpPr txBox="1">
            <a:spLocks/>
          </p:cNvSpPr>
          <p:nvPr/>
        </p:nvSpPr>
        <p:spPr>
          <a:xfrm>
            <a:off x="467544" y="2132856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R:	000	R:	110	R:	084	R:	123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G: 101	G:	028	G:	140	G:	105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B:	163	B:	080	B:	134	B:	081</a:t>
            </a:r>
            <a:endParaRPr lang="de-CH" sz="1500" b="0" dirty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4077072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R:	000	R:	186	R:	198	R:	026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G: 115	G:	189	G:	199	G:	023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B:	141	B:	093	B:	200	B:	027</a:t>
            </a:r>
            <a:endParaRPr lang="de-CH" sz="1500" b="0" dirty="0"/>
          </a:p>
        </p:txBody>
      </p:sp>
    </p:spTree>
    <p:extLst>
      <p:ext uri="{BB962C8B-B14F-4D97-AF65-F5344CB8AC3E}">
        <p14:creationId xmlns:p14="http://schemas.microsoft.com/office/powerpoint/2010/main" val="31423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Virtuelles Whiteboard</a:t>
            </a:r>
            <a:endParaRPr lang="de-CH" dirty="0" smtClean="0"/>
          </a:p>
          <a:p>
            <a:pPr lvl="1"/>
            <a:r>
              <a:rPr lang="de-CH" dirty="0" smtClean="0"/>
              <a:t>Günstig</a:t>
            </a:r>
          </a:p>
          <a:p>
            <a:pPr lvl="1"/>
            <a:r>
              <a:rPr lang="de-CH" dirty="0" smtClean="0"/>
              <a:t>Mobil</a:t>
            </a:r>
          </a:p>
          <a:p>
            <a:pPr lvl="1"/>
            <a:r>
              <a:rPr lang="de-CH" dirty="0" smtClean="0"/>
              <a:t>Benutzbar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Farben verwenden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cxnSp>
        <p:nvCxnSpPr>
          <p:cNvPr id="11" name="Gerade Verbindung mit Pfeil 10"/>
          <p:cNvCxnSpPr/>
          <p:nvPr/>
        </p:nvCxnSpPr>
        <p:spPr>
          <a:xfrm flipH="1" flipV="1">
            <a:off x="3697249" y="2245503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3697249" y="4149079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862845" y="2780858"/>
            <a:ext cx="709155" cy="216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10800000" flipV="1">
            <a:off x="3697252" y="3356991"/>
            <a:ext cx="874749" cy="432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eschweifte Klammer rechts 20"/>
          <p:cNvSpPr/>
          <p:nvPr/>
        </p:nvSpPr>
        <p:spPr>
          <a:xfrm>
            <a:off x="3605932" y="2420888"/>
            <a:ext cx="317996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9"/>
          <a:stretch/>
        </p:blipFill>
        <p:spPr bwMode="auto">
          <a:xfrm>
            <a:off x="1330943" y="1552840"/>
            <a:ext cx="2266305" cy="303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>
          <a:xfrm>
            <a:off x="4644008" y="1916832"/>
            <a:ext cx="3384376" cy="3240360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3000"/>
              </a:spcAft>
              <a:buNone/>
            </a:pPr>
            <a:r>
              <a:rPr lang="de-CH" b="0" dirty="0"/>
              <a:t>Diese Farben dürfen Sie in </a:t>
            </a:r>
            <a:r>
              <a:rPr lang="de-CH" b="0" dirty="0" smtClean="0"/>
              <a:t>Präsentationen verwenden</a:t>
            </a:r>
          </a:p>
          <a:p>
            <a:pPr marL="264563" indent="0">
              <a:buNone/>
            </a:pPr>
            <a:r>
              <a:rPr lang="de-CH" b="0" dirty="0" smtClean="0"/>
              <a:t>Diese </a:t>
            </a:r>
            <a:r>
              <a:rPr lang="de-CH" b="0" dirty="0"/>
              <a:t>Farben bitte nicht </a:t>
            </a:r>
            <a:r>
              <a:rPr lang="de-CH" b="0" dirty="0" smtClean="0"/>
              <a:t>verwenden</a:t>
            </a:r>
          </a:p>
          <a:p>
            <a:pPr marL="264563" indent="0">
              <a:buNone/>
            </a:pPr>
            <a:r>
              <a:rPr lang="de-CH" b="0" dirty="0"/>
              <a:t>Diese Farben dürfen Sie in Präsentationen verwenden; es sind Abstufungen der Designfarben oben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endParaRPr lang="de-CH" b="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468313" y="5229199"/>
            <a:ext cx="8207375" cy="76202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None/>
            </a:pPr>
            <a:r>
              <a:rPr lang="de-CH" b="0" dirty="0"/>
              <a:t>Für weitere Farben konsultieren Sie das Dokument HSR-Farbschema im Intranet oder das CD-Handbuch</a:t>
            </a:r>
          </a:p>
        </p:txBody>
      </p:sp>
    </p:spTree>
    <p:extLst>
      <p:ext uri="{BB962C8B-B14F-4D97-AF65-F5344CB8AC3E}">
        <p14:creationId xmlns:p14="http://schemas.microsoft.com/office/powerpoint/2010/main" val="36962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Fusszeile ändern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619345" cy="304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68313" y="1166813"/>
            <a:ext cx="3239591" cy="4824412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Clr>
                <a:schemeClr val="tx2"/>
              </a:buClr>
              <a:buSzPct val="90000"/>
              <a:buNone/>
            </a:pPr>
            <a:r>
              <a:rPr lang="de-CH" b="0" dirty="0"/>
              <a:t>Wichtig: Ändern Sie die Fusszeile mit dem Befehl </a:t>
            </a:r>
            <a:r>
              <a:rPr lang="de-CH" dirty="0"/>
              <a:t>Einfügen -&gt; Kopf- und Fusszeile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r>
              <a:rPr lang="de-CH" b="0" dirty="0"/>
              <a:t>Anschliessend auf </a:t>
            </a:r>
            <a:r>
              <a:rPr lang="de-CH" dirty="0"/>
              <a:t>Für alle übernehmen</a:t>
            </a:r>
            <a:r>
              <a:rPr lang="de-CH" b="0" dirty="0"/>
              <a:t> klicken</a:t>
            </a:r>
          </a:p>
        </p:txBody>
      </p:sp>
    </p:spTree>
    <p:extLst>
      <p:ext uri="{BB962C8B-B14F-4D97-AF65-F5344CB8AC3E}">
        <p14:creationId xmlns:p14="http://schemas.microsoft.com/office/powerpoint/2010/main" val="19294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  <a:endParaRPr lang="de-CH" dirty="0" smtClean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93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Setup</a:t>
            </a:r>
            <a:endParaRPr lang="de-CH" dirty="0" smtClean="0"/>
          </a:p>
          <a:p>
            <a:pPr lvl="1"/>
            <a:r>
              <a:rPr lang="de-CH" dirty="0" smtClean="0"/>
              <a:t>Laptop</a:t>
            </a:r>
          </a:p>
          <a:p>
            <a:pPr lvl="1"/>
            <a:r>
              <a:rPr lang="de-CH" dirty="0" err="1" smtClean="0"/>
              <a:t>Beamer</a:t>
            </a:r>
            <a:endParaRPr lang="de-CH" dirty="0" smtClean="0"/>
          </a:p>
          <a:p>
            <a:pPr lvl="1"/>
            <a:r>
              <a:rPr lang="de-CH" dirty="0" smtClean="0"/>
              <a:t>Stift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E:\hsr\FS13\BA\magic-whiteboard\Dokumentation\Bilder\Setup\IMGP037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704" b="-34704"/>
          <a:stretch/>
        </p:blipFill>
        <p:spPr bwMode="auto">
          <a:xfrm>
            <a:off x="830954" y="2780928"/>
            <a:ext cx="7488832" cy="497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Abfilmen</a:t>
            </a:r>
            <a:endParaRPr lang="de-CH" dirty="0" smtClean="0"/>
          </a:p>
          <a:p>
            <a:r>
              <a:rPr lang="de-CH" dirty="0" smtClean="0"/>
              <a:t>Messen</a:t>
            </a:r>
          </a:p>
          <a:p>
            <a:r>
              <a:rPr lang="de-CH" dirty="0" smtClean="0"/>
              <a:t>Projizieren</a:t>
            </a:r>
          </a:p>
          <a:p>
            <a:r>
              <a:rPr lang="de-CH" dirty="0" smtClean="0"/>
              <a:t>Bild: Aufbau von oben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924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1A171B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1A171B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1A171B"/>
                </a:solidFill>
              </a:rPr>
              <a:t>Software</a:t>
            </a:r>
            <a:endParaRPr lang="de-CH" dirty="0" smtClean="0">
              <a:solidFill>
                <a:srgbClr val="1A171B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  <a:endParaRPr lang="de-CH" dirty="0" smtClean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93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Kalibrieren</a:t>
            </a:r>
          </a:p>
          <a:p>
            <a:r>
              <a:rPr lang="de-CH" dirty="0" smtClean="0"/>
              <a:t>Stift finden</a:t>
            </a:r>
          </a:p>
          <a:p>
            <a:r>
              <a:rPr lang="de-CH" dirty="0" smtClean="0"/>
              <a:t>Stiftposition weiterverwenden</a:t>
            </a:r>
          </a:p>
          <a:p>
            <a:r>
              <a:rPr lang="de-CH" dirty="0" smtClean="0"/>
              <a:t>(</a:t>
            </a:r>
            <a:r>
              <a:rPr lang="de-CH" dirty="0" err="1" smtClean="0"/>
              <a:t>Rekalibrieren</a:t>
            </a:r>
            <a:r>
              <a:rPr lang="de-CH" dirty="0" smtClean="0"/>
              <a:t>)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cxnSp>
        <p:nvCxnSpPr>
          <p:cNvPr id="7" name="Gekrümmte Verbindung 6"/>
          <p:cNvCxnSpPr/>
          <p:nvPr/>
        </p:nvCxnSpPr>
        <p:spPr>
          <a:xfrm rot="10800000">
            <a:off x="3635896" y="1822324"/>
            <a:ext cx="720080" cy="432048"/>
          </a:xfrm>
          <a:prstGeom prst="curvedConnector3">
            <a:avLst>
              <a:gd name="adj1" fmla="val -56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/>
          <p:nvPr/>
        </p:nvCxnSpPr>
        <p:spPr>
          <a:xfrm>
            <a:off x="251520" y="1822324"/>
            <a:ext cx="447195" cy="432048"/>
          </a:xfrm>
          <a:prstGeom prst="curvedConnector3">
            <a:avLst>
              <a:gd name="adj1" fmla="val -308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0</TotalTime>
  <Words>735</Words>
  <Application>Microsoft Office PowerPoint</Application>
  <PresentationFormat>Bildschirmpräsentation (4:3)</PresentationFormat>
  <Paragraphs>301</Paragraphs>
  <Slides>41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HSR_Vorlage</vt:lpstr>
      <vt:lpstr>Presentation Writer </vt:lpstr>
      <vt:lpstr>Inhaltsverzeichnis</vt:lpstr>
      <vt:lpstr>Aufgabe</vt:lpstr>
      <vt:lpstr>Aufgabe</vt:lpstr>
      <vt:lpstr>Inhaltsverzeichnis</vt:lpstr>
      <vt:lpstr>Analyse</vt:lpstr>
      <vt:lpstr>Analyse</vt:lpstr>
      <vt:lpstr>Inhaltsverzeichnis</vt:lpstr>
      <vt:lpstr>Lösungsansätze</vt:lpstr>
      <vt:lpstr>Lösungsansätze - Kalibrierung</vt:lpstr>
      <vt:lpstr>Lösungsansätze - Kalibrierung</vt:lpstr>
      <vt:lpstr>Lösungsansätze – Stift finden</vt:lpstr>
      <vt:lpstr>Lösungsansätze – Stift finden</vt:lpstr>
      <vt:lpstr>Software</vt:lpstr>
      <vt:lpstr>Inhaltsverzeichnis</vt:lpstr>
      <vt:lpstr>Ergebnis</vt:lpstr>
      <vt:lpstr>Ergebnis</vt:lpstr>
      <vt:lpstr>Inhaltsverzeichnis</vt:lpstr>
      <vt:lpstr>Potential</vt:lpstr>
      <vt:lpstr>Inhaltsverzeichnis</vt:lpstr>
      <vt:lpstr>Fazit</vt:lpstr>
      <vt:lpstr>Diskussion</vt:lpstr>
      <vt:lpstr>PowerPoint-Präsentation</vt:lpstr>
      <vt:lpstr>Folie mit zwei Spalten</vt:lpstr>
      <vt:lpstr>Folie mit zwei Spalten Typ Vergleich</vt:lpstr>
      <vt:lpstr>Inhaltsverzeichnis</vt:lpstr>
      <vt:lpstr>Folie Text mit Bild</vt:lpstr>
      <vt:lpstr>Folie Text oben Bild unten</vt:lpstr>
      <vt:lpstr>Folie mit Tabelle</vt:lpstr>
      <vt:lpstr>Folie mit Tabelle </vt:lpstr>
      <vt:lpstr>Folie nur Titel</vt:lpstr>
      <vt:lpstr>Inhaltsverzeichnis</vt:lpstr>
      <vt:lpstr>Beispiel Säulendiagramm</vt:lpstr>
      <vt:lpstr>Beispiel Kreisdiagramm</vt:lpstr>
      <vt:lpstr>Beispiel Säulendiagramm mit anderen Farben</vt:lpstr>
      <vt:lpstr>Beispiel Kreisdiagramm mit anderen Farben</vt:lpstr>
      <vt:lpstr>Inhaltsverzeichnis</vt:lpstr>
      <vt:lpstr>Folien einfügen</vt:lpstr>
      <vt:lpstr>HSR Hausfarben</vt:lpstr>
      <vt:lpstr>Farben verwenden</vt:lpstr>
      <vt:lpstr>Fusszeile ändern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Writer</dc:title>
  <dc:creator>Josua Schmid</dc:creator>
  <cp:lastModifiedBy>Josua Schmid</cp:lastModifiedBy>
  <cp:revision>8</cp:revision>
  <cp:lastPrinted>2010-12-20T15:36:07Z</cp:lastPrinted>
  <dcterms:created xsi:type="dcterms:W3CDTF">2013-08-12T14:11:10Z</dcterms:created>
  <dcterms:modified xsi:type="dcterms:W3CDTF">2013-08-12T15:52:56Z</dcterms:modified>
</cp:coreProperties>
</file>