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media/image12.jpg" ContentType="image/png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5" r:id="rId2"/>
    <p:sldId id="284" r:id="rId3"/>
    <p:sldId id="302" r:id="rId4"/>
    <p:sldId id="269" r:id="rId5"/>
    <p:sldId id="304" r:id="rId6"/>
    <p:sldId id="305" r:id="rId7"/>
    <p:sldId id="306" r:id="rId8"/>
    <p:sldId id="307" r:id="rId9"/>
    <p:sldId id="308" r:id="rId10"/>
    <p:sldId id="285" r:id="rId11"/>
    <p:sldId id="314" r:id="rId12"/>
    <p:sldId id="315" r:id="rId13"/>
    <p:sldId id="310" r:id="rId14"/>
    <p:sldId id="312" r:id="rId15"/>
    <p:sldId id="311" r:id="rId16"/>
    <p:sldId id="313" r:id="rId17"/>
    <p:sldId id="316" r:id="rId18"/>
    <p:sldId id="317" r:id="rId19"/>
  </p:sldIdLst>
  <p:sldSz cx="9144000" cy="6858000" type="screen4x3"/>
  <p:notesSz cx="6858000" cy="9734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6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71B"/>
    <a:srgbClr val="C6C7C8"/>
    <a:srgbClr val="99C1DA"/>
    <a:srgbClr val="D1D2D3"/>
    <a:srgbClr val="66A3C8"/>
    <a:srgbClr val="00738D"/>
    <a:srgbClr val="3384B5"/>
    <a:srgbClr val="8B4973"/>
    <a:srgbClr val="76A39E"/>
    <a:srgbClr val="958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5755" autoAdjust="0"/>
  </p:normalViewPr>
  <p:slideViewPr>
    <p:cSldViewPr snapToObjects="1">
      <p:cViewPr>
        <p:scale>
          <a:sx n="67" d="100"/>
          <a:sy n="67" d="100"/>
        </p:scale>
        <p:origin x="-2028" y="-552"/>
      </p:cViewPr>
      <p:guideLst>
        <p:guide orient="horz" pos="799"/>
        <p:guide pos="521"/>
      </p:guideLst>
    </p:cSldViewPr>
  </p:slideViewPr>
  <p:outlineViewPr>
    <p:cViewPr>
      <p:scale>
        <a:sx n="33" d="100"/>
        <a:sy n="33" d="100"/>
      </p:scale>
      <p:origin x="0" y="12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 snapToObjects="1" showGuides="1">
      <p:cViewPr>
        <p:scale>
          <a:sx n="66" d="100"/>
          <a:sy n="66" d="100"/>
        </p:scale>
        <p:origin x="-3062" y="125"/>
      </p:cViewPr>
      <p:guideLst>
        <p:guide orient="horz" pos="306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61A6-EC08-4A73-A06C-2E5987F26A35}" type="datetimeFigureOut">
              <a:rPr lang="de-CH" smtClean="0"/>
              <a:t>09.04.2013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24560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2770-F47B-49A8-A654-7D2712296F2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1429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12E8396D-C179-49FB-90FC-DFFEFED52D5D}" type="datetimeFigureOut">
              <a:rPr lang="de-CH" smtClean="0"/>
              <a:pPr/>
              <a:t>09.04.2013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49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23912"/>
            <a:ext cx="5486400" cy="4380548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3"/>
            <a:ext cx="2971800" cy="486728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030F1662-E304-472D-9055-62419893CD5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994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defTabSz="914400" rtl="0" eaLnBrk="1" latinLnBrk="0" hangingPunct="1">
      <a:buClr>
        <a:schemeClr val="tx2"/>
      </a:buClr>
      <a:buSzPct val="95000"/>
      <a:buFont typeface="Wingdings" pitchFamily="2" charset="2"/>
      <a:buChar char="n"/>
      <a:defRPr lang="de-DE" sz="1700" b="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l" defTabSz="914400" rtl="0" eaLnBrk="1" latinLnBrk="0" hangingPunct="1">
      <a:buClr>
        <a:srgbClr val="C6C7C8"/>
      </a:buClr>
      <a:buSzPct val="95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l" defTabSz="914400" rtl="0" eaLnBrk="1" latinLnBrk="0" hangingPunct="1">
      <a:buClr>
        <a:srgbClr val="C6C7C8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F1662-E304-472D-9055-62419893CD52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45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456739" y="436563"/>
            <a:ext cx="5764212" cy="5801677"/>
          </a:xfrm>
          <a:prstGeom prst="rect">
            <a:avLst/>
          </a:pr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7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456739" y="442913"/>
            <a:ext cx="5764212" cy="5794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7" y="5703316"/>
            <a:ext cx="2448000" cy="84211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6739" y="4186989"/>
            <a:ext cx="5764212" cy="1516327"/>
          </a:xfrm>
          <a:noFill/>
        </p:spPr>
        <p:txBody>
          <a:bodyPr tIns="144000">
            <a:noAutofit/>
          </a:bodyPr>
          <a:lstStyle>
            <a:lvl1pPr marL="444500" indent="0" algn="l">
              <a:spcAft>
                <a:spcPts val="0"/>
              </a:spcAft>
              <a:buNone/>
              <a:defRPr sz="15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456739" y="900113"/>
            <a:ext cx="5764212" cy="349567"/>
          </a:xfrm>
        </p:spPr>
        <p:txBody>
          <a:bodyPr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1014413" y="3256768"/>
            <a:ext cx="3197225" cy="701675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456739" y="1478281"/>
            <a:ext cx="5764212" cy="381000"/>
          </a:xfrm>
          <a:noFill/>
        </p:spPr>
        <p:txBody>
          <a:bodyPr tIns="0" anchor="t" anchorCtr="0">
            <a:noAutofit/>
          </a:bodyPr>
          <a:lstStyle>
            <a:lvl1pPr marL="450850" indent="0">
              <a:defRPr cap="all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456739" y="1859281"/>
            <a:ext cx="5764212" cy="349567"/>
          </a:xfrm>
        </p:spPr>
        <p:txBody>
          <a:bodyPr tIns="0"/>
          <a:lstStyle>
            <a:lvl1pPr marL="446088" indent="0">
              <a:buNone/>
              <a:defRPr sz="15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65184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</p:spPr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468313" y="1166813"/>
            <a:ext cx="8207375" cy="4824412"/>
          </a:xfrm>
        </p:spPr>
        <p:txBody>
          <a:bodyPr>
            <a:noAutofit/>
          </a:bodyPr>
          <a:lstStyle>
            <a:lvl1pPr marL="538163" indent="-273600">
              <a:spcAft>
                <a:spcPts val="800"/>
              </a:spcAft>
              <a:defRPr/>
            </a:lvl1pPr>
            <a:lvl2pPr marL="803275" indent="-273600">
              <a:spcAft>
                <a:spcPts val="600"/>
              </a:spcAft>
              <a:defRPr/>
            </a:lvl2pPr>
            <a:lvl3pPr marL="1074738" indent="-273600">
              <a:spcAft>
                <a:spcPts val="400"/>
              </a:spcAft>
              <a:tabLst/>
              <a:defRPr/>
            </a:lvl3pPr>
            <a:lvl4pPr marL="1341438" indent="-273600">
              <a:spcAft>
                <a:spcPts val="400"/>
              </a:spcAft>
              <a:defRPr/>
            </a:lvl4pPr>
            <a:lvl5pPr marL="1616075" indent="-274638">
              <a:spcAft>
                <a:spcPts val="400"/>
              </a:spcAft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538163" indent="-274638">
              <a:spcAft>
                <a:spcPts val="800"/>
              </a:spcAft>
              <a:buSzPct val="90000"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69339"/>
            <a:ext cx="4038600" cy="4832842"/>
          </a:xfrm>
        </p:spPr>
        <p:txBody>
          <a:bodyPr/>
          <a:lstStyle>
            <a:lvl1pPr>
              <a:spcAft>
                <a:spcPts val="800"/>
              </a:spcAft>
              <a:defRPr sz="1700"/>
            </a:lvl1pPr>
            <a:lvl2pPr>
              <a:spcAft>
                <a:spcPts val="600"/>
              </a:spcAft>
              <a:defRPr sz="1700"/>
            </a:lvl2pPr>
            <a:lvl3pPr>
              <a:spcAft>
                <a:spcPts val="400"/>
              </a:spcAft>
              <a:defRPr sz="1500"/>
            </a:lvl3pPr>
            <a:lvl4pPr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0485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79736"/>
            <a:ext cx="4040188" cy="471264"/>
          </a:xfrm>
        </p:spPr>
        <p:txBody>
          <a:bodyPr anchor="t">
            <a:normAutofit/>
          </a:bodyPr>
          <a:lstStyle>
            <a:lvl1pPr marL="266700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782764"/>
            <a:ext cx="4040188" cy="4224497"/>
          </a:xfrm>
        </p:spPr>
        <p:txBody>
          <a:bodyPr/>
          <a:lstStyle>
            <a:lvl1pPr marL="538163" indent="-274638">
              <a:spcAft>
                <a:spcPts val="800"/>
              </a:spcAft>
              <a:defRPr sz="1700" b="0"/>
            </a:lvl1pPr>
            <a:lvl2pPr marL="803275" indent="-273600">
              <a:spcAft>
                <a:spcPts val="600"/>
              </a:spcAft>
              <a:defRPr sz="15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65113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179736"/>
            <a:ext cx="4041775" cy="471264"/>
          </a:xfrm>
        </p:spPr>
        <p:txBody>
          <a:bodyPr anchor="t">
            <a:normAutofit/>
          </a:bodyPr>
          <a:lstStyle>
            <a:lvl1pPr marL="185738" indent="0">
              <a:buNone/>
              <a:defRPr sz="17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82764"/>
            <a:ext cx="4041775" cy="4224497"/>
          </a:xfrm>
        </p:spPr>
        <p:txBody>
          <a:bodyPr/>
          <a:lstStyle>
            <a:lvl1pPr marL="431800" indent="-273600">
              <a:spcAft>
                <a:spcPts val="800"/>
              </a:spcAft>
              <a:defRPr sz="1700" b="0"/>
            </a:lvl1pPr>
            <a:lvl2pPr marL="715963" indent="-273600">
              <a:spcAft>
                <a:spcPts val="600"/>
              </a:spcAft>
              <a:defRPr sz="1500"/>
            </a:lvl2pPr>
            <a:lvl3pPr marL="982663" indent="-273050">
              <a:spcAft>
                <a:spcPts val="400"/>
              </a:spcAft>
              <a:defRPr sz="1500"/>
            </a:lvl3pPr>
            <a:lvl4pPr marL="1257300" indent="-274638">
              <a:spcAft>
                <a:spcPts val="400"/>
              </a:spcAft>
              <a:defRPr sz="1500"/>
            </a:lvl4pPr>
            <a:lvl5pPr marL="1524000" indent="-273600">
              <a:spcAft>
                <a:spcPts val="400"/>
              </a:spcAft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1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5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56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4644009" y="1276350"/>
            <a:ext cx="4031680" cy="47424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3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  <p:sp>
        <p:nvSpPr>
          <p:cNvPr id="15" name="Inhaltsplatzhalter 2"/>
          <p:cNvSpPr>
            <a:spLocks noGrp="1"/>
          </p:cNvSpPr>
          <p:nvPr>
            <p:ph sz="half" idx="1"/>
          </p:nvPr>
        </p:nvSpPr>
        <p:spPr>
          <a:xfrm>
            <a:off x="464820" y="1169339"/>
            <a:ext cx="4038600" cy="4832842"/>
          </a:xfrm>
        </p:spPr>
        <p:txBody>
          <a:bodyPr/>
          <a:lstStyle>
            <a:lvl1pPr marL="263525" indent="0">
              <a:buSzPct val="90000"/>
              <a:buNone/>
              <a:defRPr sz="1700"/>
            </a:lvl1pPr>
            <a:lvl2pPr marL="803275" indent="-273600">
              <a:spcAft>
                <a:spcPts val="600"/>
              </a:spcAft>
              <a:defRPr sz="1700"/>
            </a:lvl2pPr>
            <a:lvl3pPr marL="1076325" indent="-273050">
              <a:spcAft>
                <a:spcPts val="400"/>
              </a:spcAft>
              <a:defRPr sz="1500"/>
            </a:lvl3pPr>
            <a:lvl4pPr marL="1341438" indent="-273600">
              <a:spcAft>
                <a:spcPts val="400"/>
              </a:spcAft>
              <a:defRPr sz="1500"/>
            </a:lvl4pPr>
            <a:lvl5pPr marL="1616075" indent="-274638">
              <a:spcAft>
                <a:spcPts val="400"/>
              </a:spcAft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717550" indent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sp>
        <p:nvSpPr>
          <p:cNvPr id="10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60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ben Bild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5402" y="318"/>
            <a:ext cx="9169401" cy="7060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7254" y="1164696"/>
            <a:ext cx="7843837" cy="2268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831321" y="3698238"/>
            <a:ext cx="7843837" cy="226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14248" y="6488062"/>
            <a:ext cx="4112096" cy="253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521887" y="6355040"/>
            <a:ext cx="4090397" cy="115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CB3B594-2801-4864-9089-E42463258A4B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740" b="-1"/>
          <a:stretch/>
        </p:blipFill>
        <p:spPr>
          <a:xfrm>
            <a:off x="368072" y="6105448"/>
            <a:ext cx="1620000" cy="662569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-36512" y="6073864"/>
            <a:ext cx="918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14"/>
          </p:nvPr>
        </p:nvSpPr>
        <p:spPr>
          <a:xfrm>
            <a:off x="6689725" y="1"/>
            <a:ext cx="2454275" cy="706438"/>
          </a:xfrm>
        </p:spPr>
        <p:txBody>
          <a:bodyPr/>
          <a:lstStyle>
            <a:lvl1pPr marL="264563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3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318"/>
            <a:ext cx="9144000" cy="70609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32400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4820" y="1174656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marL="812801" lvl="0" indent="-274638" algn="l" defTabSz="914400" rtl="0" eaLnBrk="1" latinLnBrk="0" hangingPunct="1">
              <a:spcBef>
                <a:spcPts val="0"/>
              </a:spcBef>
              <a:spcAft>
                <a:spcPts val="2000"/>
              </a:spcAft>
              <a:buClr>
                <a:schemeClr val="bg2"/>
              </a:buClr>
              <a:buFont typeface="Wingdings" pitchFamily="2" charset="2"/>
              <a:buChar char="n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97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3" r:id="rId5"/>
    <p:sldLayoutId id="2147483661" r:id="rId6"/>
    <p:sldLayoutId id="2147483654" r:id="rId7"/>
    <p:sldLayoutId id="2147483663" r:id="rId8"/>
  </p:sldLayoutIdLst>
  <p:hf hdr="0" dt="0"/>
  <p:txStyles>
    <p:titleStyle>
      <a:lvl1pPr marL="763588" indent="0" algn="l" defTabSz="9144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38163" indent="-273600" algn="l" defTabSz="914400" rtl="0" eaLnBrk="1" latinLnBrk="0" hangingPunct="1">
        <a:spcBef>
          <a:spcPts val="600"/>
        </a:spcBef>
        <a:spcAft>
          <a:spcPts val="800"/>
        </a:spcAft>
        <a:buClr>
          <a:schemeClr val="accent1"/>
        </a:buClr>
        <a:buSzPct val="94000"/>
        <a:buFont typeface="Wingdings" pitchFamily="2" charset="2"/>
        <a:buChar char="n"/>
        <a:tabLst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73600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SzPct val="94000"/>
        <a:buFont typeface="Wingdings" pitchFamily="2" charset="2"/>
        <a:buChar char="n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7305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273600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274638" algn="l" defTabSz="914400" rtl="0" eaLnBrk="1" latinLnBrk="0" hangingPunct="1">
        <a:spcBef>
          <a:spcPts val="0"/>
        </a:spcBef>
        <a:spcAft>
          <a:spcPts val="400"/>
        </a:spcAft>
        <a:buClr>
          <a:schemeClr val="bg2"/>
        </a:buClr>
        <a:buSzPct val="80000"/>
        <a:buFont typeface="Wingdings" pitchFamily="2" charset="2"/>
        <a:buChar char="n"/>
        <a:defRPr lang="de-CH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341437" indent="0" algn="l" defTabSz="9144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Zwischenbericht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R. </a:t>
            </a:r>
            <a:r>
              <a:rPr lang="de-CH" dirty="0" err="1" smtClean="0"/>
              <a:t>Bosshart</a:t>
            </a:r>
            <a:r>
              <a:rPr lang="de-CH" dirty="0" smtClean="0"/>
              <a:t>, J. Schmid</a:t>
            </a:r>
          </a:p>
          <a:p>
            <a:r>
              <a:rPr lang="de-CH" dirty="0" smtClean="0"/>
              <a:t>Rapperswil, 4. April 2013</a:t>
            </a:r>
            <a:endParaRPr lang="de-CH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dirty="0" err="1" smtClean="0"/>
              <a:t>PresWriter</a:t>
            </a:r>
            <a:endParaRPr lang="de-CH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4" b="11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6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/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10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359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Erster Ansatz: Ecken selber detektieren. Akzeptable Ergebnisse, kein Verbesserungspotential</a:t>
            </a:r>
          </a:p>
          <a:p>
            <a:r>
              <a:rPr lang="de-CH" dirty="0" err="1" smtClean="0"/>
              <a:t>Aforge</a:t>
            </a:r>
            <a:r>
              <a:rPr lang="de-CH" dirty="0" smtClean="0"/>
              <a:t>:</a:t>
            </a:r>
          </a:p>
          <a:p>
            <a:pPr lvl="1"/>
            <a:r>
              <a:rPr lang="de-CH" dirty="0" smtClean="0"/>
              <a:t>Erkennung funktioniert sehr gut, viele Parameter zum Einstellen.</a:t>
            </a:r>
          </a:p>
          <a:p>
            <a:pPr lvl="1"/>
            <a:r>
              <a:rPr lang="de-CH" dirty="0" smtClean="0"/>
              <a:t>Differenzbild hatte Probleme mit Belichtungskorrektur, statisches Bild war zu anfällig auf Helligkeitsunterschiede der Wand.</a:t>
            </a:r>
          </a:p>
          <a:p>
            <a:pPr lvl="1"/>
            <a:r>
              <a:rPr lang="de-CH" dirty="0" smtClean="0"/>
              <a:t>Lösung: Differenzbilder von Mustern mit gleicher Helligkeit.</a:t>
            </a:r>
            <a:r>
              <a:rPr lang="de-CH" dirty="0"/>
              <a:t> </a:t>
            </a:r>
          </a:p>
          <a:p>
            <a:r>
              <a:rPr lang="de-CH" dirty="0"/>
              <a:t>Performance: Gewisse Probleme, da Bitmaps sehr </a:t>
            </a:r>
            <a:r>
              <a:rPr lang="de-CH" dirty="0" err="1" smtClean="0"/>
              <a:t>inperformant</a:t>
            </a:r>
            <a:r>
              <a:rPr lang="de-CH" dirty="0" smtClean="0"/>
              <a:t> </a:t>
            </a:r>
            <a:r>
              <a:rPr lang="de-CH" dirty="0"/>
              <a:t>sind</a:t>
            </a:r>
            <a:r>
              <a:rPr lang="de-CH" dirty="0" smtClean="0"/>
              <a:t>.</a:t>
            </a:r>
          </a:p>
          <a:p>
            <a:r>
              <a:rPr lang="de-CH" dirty="0" smtClean="0"/>
              <a:t>Ausblick: Erkennung weiterer Punkte zur Verbesserung der Erkennung.</a:t>
            </a:r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11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769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Kalibrierung </a:t>
            </a:r>
            <a:endParaRPr lang="de-CH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50" y="3473420"/>
            <a:ext cx="4530269" cy="339770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12</a:t>
            </a:fld>
            <a:endParaRPr lang="de-CH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69" y="706440"/>
            <a:ext cx="3727912" cy="279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06440"/>
            <a:ext cx="3707904" cy="278092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64820" y="1844824"/>
            <a:ext cx="41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CH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15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/>
              <a:t>Architektur</a:t>
            </a:r>
            <a:endParaRPr lang="de-CH" dirty="0">
              <a:solidFill>
                <a:srgbClr val="C6C7C8"/>
              </a:solidFill>
            </a:endParaRP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360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3" y="706408"/>
            <a:ext cx="7980953" cy="530476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Architektur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1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>
                <a:solidFill>
                  <a:srgbClr val="C6C7C8"/>
                </a:solidFill>
              </a:rPr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/>
              <a:t>Ausblick</a:t>
            </a:r>
            <a:endParaRPr lang="de-CH" dirty="0">
              <a:solidFill>
                <a:srgbClr val="C6C7C8"/>
              </a:solidFill>
            </a:endParaRPr>
          </a:p>
          <a:p>
            <a:endParaRPr lang="de-CH" dirty="0">
              <a:solidFill>
                <a:srgbClr val="C6C7C8"/>
              </a:solidFill>
            </a:endParaRP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15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3619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Ausblick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Erkennen einer Hand</a:t>
            </a:r>
          </a:p>
          <a:p>
            <a:pPr lvl="1"/>
            <a:r>
              <a:rPr lang="de-CH" dirty="0" smtClean="0"/>
              <a:t>Mittels </a:t>
            </a:r>
            <a:r>
              <a:rPr lang="de-CH" dirty="0" err="1" smtClean="0"/>
              <a:t>Korrellationskoeffizienten</a:t>
            </a:r>
            <a:endParaRPr lang="de-CH" dirty="0" smtClean="0"/>
          </a:p>
          <a:p>
            <a:pPr lvl="2"/>
            <a:r>
              <a:rPr lang="de-CH" dirty="0" smtClean="0"/>
              <a:t>ev. per «gezieltem» NGC </a:t>
            </a:r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/>
          </a:p>
          <a:p>
            <a:pPr lvl="2"/>
            <a:endParaRPr lang="de-CH" dirty="0" smtClean="0"/>
          </a:p>
          <a:p>
            <a:pPr marL="801138" lvl="2" indent="0">
              <a:buNone/>
            </a:pPr>
            <a:endParaRPr lang="de-CH" dirty="0"/>
          </a:p>
          <a:p>
            <a:pPr lvl="2"/>
            <a:endParaRPr lang="de-CH" dirty="0" smtClean="0"/>
          </a:p>
          <a:p>
            <a:pPr lvl="2"/>
            <a:endParaRPr lang="de-CH" dirty="0" smtClean="0"/>
          </a:p>
          <a:p>
            <a:pPr lvl="1"/>
            <a:r>
              <a:rPr lang="de-CH" dirty="0" err="1" smtClean="0"/>
              <a:t>Aforge</a:t>
            </a:r>
            <a:r>
              <a:rPr lang="de-CH" dirty="0" smtClean="0"/>
              <a:t>, </a:t>
            </a:r>
            <a:r>
              <a:rPr lang="de-CH" dirty="0" err="1" smtClean="0"/>
              <a:t>OpenCV</a:t>
            </a:r>
            <a:r>
              <a:rPr lang="de-CH" dirty="0" smtClean="0"/>
              <a:t> oder was eigenes?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16</a:t>
            </a:fld>
            <a:endParaRPr lang="de-CH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711" y="2492896"/>
            <a:ext cx="2609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7"/>
            <a:ext cx="2526357" cy="188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228868"/>
            <a:ext cx="4191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4067944" y="3431108"/>
            <a:ext cx="540060" cy="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5400092" y="3433656"/>
            <a:ext cx="4680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Handfläche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485"/>
            <a:ext cx="9144000" cy="45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Mit Finger zeigen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199"/>
            <a:ext cx="9144000" cy="45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8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Inhaltsverzeichnis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Pen Tracking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Kalibrierung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Architektur</a:t>
            </a:r>
          </a:p>
          <a:p>
            <a:r>
              <a:rPr lang="de-CH" dirty="0" smtClean="0">
                <a:solidFill>
                  <a:srgbClr val="C6C7C8"/>
                </a:solidFill>
              </a:rPr>
              <a:t>Ausblick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884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Libraries</a:t>
            </a:r>
          </a:p>
          <a:p>
            <a:pPr lvl="1"/>
            <a:r>
              <a:rPr lang="de-CH" dirty="0" smtClean="0"/>
              <a:t>Eigenbau</a:t>
            </a:r>
          </a:p>
          <a:p>
            <a:pPr lvl="1"/>
            <a:r>
              <a:rPr lang="de-CH" dirty="0" err="1" smtClean="0"/>
              <a:t>OpenCV</a:t>
            </a:r>
            <a:endParaRPr lang="de-CH" dirty="0" smtClean="0"/>
          </a:p>
          <a:p>
            <a:pPr lvl="1"/>
            <a:r>
              <a:rPr lang="de-CH" dirty="0" err="1" smtClean="0"/>
              <a:t>AForge</a:t>
            </a:r>
            <a:endParaRPr lang="de-CH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800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Ablauf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dirty="0" smtClean="0"/>
              <a:t>Auflösung</a:t>
            </a:r>
          </a:p>
          <a:p>
            <a:pPr lvl="1"/>
            <a:r>
              <a:rPr lang="de-CH" dirty="0" smtClean="0"/>
              <a:t>40ms</a:t>
            </a:r>
          </a:p>
          <a:p>
            <a:pPr lvl="1"/>
            <a:r>
              <a:rPr lang="de-CH" dirty="0" smtClean="0"/>
              <a:t>640x480px</a:t>
            </a:r>
          </a:p>
          <a:p>
            <a:r>
              <a:rPr lang="de-CH" dirty="0" smtClean="0"/>
              <a:t>Vorgehen</a:t>
            </a:r>
            <a:endParaRPr lang="de-CH" dirty="0"/>
          </a:p>
          <a:p>
            <a:pPr lvl="1"/>
            <a:r>
              <a:rPr lang="de-CH" dirty="0"/>
              <a:t>Differenz-Bilder</a:t>
            </a:r>
          </a:p>
          <a:p>
            <a:pPr lvl="1"/>
            <a:r>
              <a:rPr lang="de-CH" dirty="0" err="1" smtClean="0"/>
              <a:t>Thresholded</a:t>
            </a:r>
            <a:r>
              <a:rPr lang="de-CH" dirty="0" smtClean="0"/>
              <a:t> </a:t>
            </a:r>
            <a:r>
              <a:rPr lang="de-CH" dirty="0" err="1" smtClean="0"/>
              <a:t>Blobs</a:t>
            </a:r>
            <a:r>
              <a:rPr lang="de-CH" dirty="0" smtClean="0"/>
              <a:t> zählen</a:t>
            </a:r>
          </a:p>
          <a:p>
            <a:pPr lvl="1"/>
            <a:r>
              <a:rPr lang="de-CH" dirty="0" smtClean="0"/>
              <a:t>Punkte mittels Interpolation </a:t>
            </a:r>
            <a:r>
              <a:rPr lang="de-CH" dirty="0" smtClean="0"/>
              <a:t>finden</a:t>
            </a:r>
          </a:p>
          <a:p>
            <a:r>
              <a:rPr lang="de-CH" dirty="0" smtClean="0"/>
              <a:t>Performance</a:t>
            </a:r>
          </a:p>
          <a:p>
            <a:pPr lvl="1"/>
            <a:r>
              <a:rPr lang="de-CH" dirty="0" smtClean="0"/>
              <a:t>ca. alle 40ms ein Punkt finden</a:t>
            </a:r>
          </a:p>
          <a:p>
            <a:pPr lvl="1"/>
            <a:r>
              <a:rPr lang="de-CH" dirty="0">
                <a:sym typeface="Wingdings" pitchFamily="2" charset="2"/>
              </a:rPr>
              <a:t>c</a:t>
            </a:r>
            <a:r>
              <a:rPr lang="de-CH" dirty="0" smtClean="0">
                <a:sym typeface="Wingdings" pitchFamily="2" charset="2"/>
              </a:rPr>
              <a:t>a. 20ms Rückstand, da zwischen aktuellem und letztem Bild interpoliert wird.</a:t>
            </a:r>
            <a:endParaRPr lang="de-CH" dirty="0">
              <a:sym typeface="Wingdings" pitchFamily="2" charset="2"/>
            </a:endParaRPr>
          </a:p>
          <a:p>
            <a:pPr lvl="1"/>
            <a:r>
              <a:rPr lang="de-CH" dirty="0" smtClean="0">
                <a:sym typeface="Wingdings" pitchFamily="2" charset="2"/>
              </a:rPr>
              <a:t>Multithreading </a:t>
            </a:r>
            <a:r>
              <a:rPr lang="de-CH" smtClean="0">
                <a:sym typeface="Wingdings" pitchFamily="2" charset="2"/>
              </a:rPr>
              <a:t>gut möglich</a:t>
            </a:r>
            <a:endParaRPr lang="de-CH" dirty="0" smtClean="0">
              <a:sym typeface="Wingdings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76787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80" y="1143285"/>
            <a:ext cx="6095239" cy="457142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1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74" y="1142681"/>
            <a:ext cx="6096851" cy="457263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Frame 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32438" y="6358029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Differenz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66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Grau von </a:t>
            </a:r>
            <a:r>
              <a:rPr lang="de-CH" dirty="0" err="1" smtClean="0">
                <a:solidFill>
                  <a:srgbClr val="C00000"/>
                </a:solidFill>
              </a:rPr>
              <a:t>Rotkanal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767" y="1142075"/>
            <a:ext cx="6098465" cy="457384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438" y="63580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2"/>
              </a:buClr>
              <a:buSzPct val="90000"/>
            </a:pPr>
            <a:r>
              <a:rPr lang="de-CH" dirty="0" smtClean="0">
                <a:solidFill>
                  <a:srgbClr val="C00000"/>
                </a:solidFill>
              </a:rPr>
              <a:t>Zwei </a:t>
            </a:r>
            <a:r>
              <a:rPr lang="de-CH" dirty="0" err="1" smtClean="0">
                <a:solidFill>
                  <a:srgbClr val="C00000"/>
                </a:solidFill>
              </a:rPr>
              <a:t>Blobs</a:t>
            </a:r>
            <a:endParaRPr lang="de-CH" dirty="0" smtClean="0">
              <a:solidFill>
                <a:srgbClr val="C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mtClean="0"/>
              <a:t>Zwischenbericht, BA PresWriter, Rapperswil, 9.4.2013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CB3B594-2801-4864-9089-E42463258A4B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5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R_Vorlage">
  <a:themeElements>
    <a:clrScheme name="HSR-Farben">
      <a:dk1>
        <a:sysClr val="windowText" lastClr="000000"/>
      </a:dk1>
      <a:lt1>
        <a:sysClr val="window" lastClr="FFFFFF"/>
      </a:lt1>
      <a:dk2>
        <a:srgbClr val="0065A3"/>
      </a:dk2>
      <a:lt2>
        <a:srgbClr val="C6C7C8"/>
      </a:lt2>
      <a:accent1>
        <a:srgbClr val="0065A3"/>
      </a:accent1>
      <a:accent2>
        <a:srgbClr val="6E1C50"/>
      </a:accent2>
      <a:accent3>
        <a:srgbClr val="548C86"/>
      </a:accent3>
      <a:accent4>
        <a:srgbClr val="7B6951"/>
      </a:accent4>
      <a:accent5>
        <a:srgbClr val="00738D"/>
      </a:accent5>
      <a:accent6>
        <a:srgbClr val="BABD5D"/>
      </a:accent6>
      <a:hlink>
        <a:srgbClr val="0065A3"/>
      </a:hlink>
      <a:folHlink>
        <a:srgbClr val="6E1C5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285750" indent="-285750">
          <a:buClr>
            <a:schemeClr val="tx2"/>
          </a:buClr>
          <a:buSzPct val="90000"/>
          <a:buFont typeface="Wingdings" pitchFamily="2" charset="2"/>
          <a:buChar char="n"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HSR_Vorlage</Template>
  <TotalTime>0</TotalTime>
  <Words>345</Words>
  <Application>Microsoft Office PowerPoint</Application>
  <PresentationFormat>Bildschirmpräsentation (4:3)</PresentationFormat>
  <Paragraphs>115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HSR_Vorlage</vt:lpstr>
      <vt:lpstr>Zwischenbericht </vt:lpstr>
      <vt:lpstr>Inhaltsverzeichnis</vt:lpstr>
      <vt:lpstr>Libraries</vt:lpstr>
      <vt:lpstr>Ablauf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Kalibrierung </vt:lpstr>
      <vt:lpstr>Kalibrierung </vt:lpstr>
      <vt:lpstr>Inhaltsverzeichnis</vt:lpstr>
      <vt:lpstr>Architektur</vt:lpstr>
      <vt:lpstr>Inhaltsverzeichnis</vt:lpstr>
      <vt:lpstr>Ausblick</vt:lpstr>
      <vt:lpstr>Handfläche</vt:lpstr>
      <vt:lpstr>Mit Finger zeigen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Zwischenbericht</dc:title>
  <dc:creator>schmijos</dc:creator>
  <cp:lastModifiedBy>schmijos</cp:lastModifiedBy>
  <cp:revision>27</cp:revision>
  <cp:lastPrinted>2010-12-20T15:36:07Z</cp:lastPrinted>
  <dcterms:created xsi:type="dcterms:W3CDTF">2013-04-09T09:26:33Z</dcterms:created>
  <dcterms:modified xsi:type="dcterms:W3CDTF">2013-04-09T20:48:25Z</dcterms:modified>
</cp:coreProperties>
</file>