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png"/>
  <Override PartName="/ppt/media/image12.jpg" ContentType="image/png"/>
  <Override PartName="/ppt/media/image13.jpg" ContentType="image/pn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95" r:id="rId2"/>
    <p:sldId id="284" r:id="rId3"/>
    <p:sldId id="302" r:id="rId4"/>
    <p:sldId id="269" r:id="rId5"/>
    <p:sldId id="304" r:id="rId6"/>
    <p:sldId id="305" r:id="rId7"/>
    <p:sldId id="306" r:id="rId8"/>
    <p:sldId id="307" r:id="rId9"/>
    <p:sldId id="308" r:id="rId10"/>
    <p:sldId id="309" r:id="rId11"/>
    <p:sldId id="285" r:id="rId12"/>
    <p:sldId id="314" r:id="rId13"/>
    <p:sldId id="315" r:id="rId14"/>
    <p:sldId id="310" r:id="rId15"/>
    <p:sldId id="312" r:id="rId16"/>
    <p:sldId id="311" r:id="rId17"/>
    <p:sldId id="313" r:id="rId18"/>
    <p:sldId id="289" r:id="rId19"/>
    <p:sldId id="273" r:id="rId20"/>
    <p:sldId id="283" r:id="rId21"/>
    <p:sldId id="282" r:id="rId22"/>
    <p:sldId id="274" r:id="rId23"/>
    <p:sldId id="287" r:id="rId24"/>
    <p:sldId id="277" r:id="rId25"/>
    <p:sldId id="279" r:id="rId26"/>
    <p:sldId id="278" r:id="rId27"/>
  </p:sldIdLst>
  <p:sldSz cx="9144000" cy="6858000" type="screen4x3"/>
  <p:notesSz cx="6858000" cy="97345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71B"/>
    <a:srgbClr val="C6C7C8"/>
    <a:srgbClr val="99C1DA"/>
    <a:srgbClr val="D1D2D3"/>
    <a:srgbClr val="66A3C8"/>
    <a:srgbClr val="00738D"/>
    <a:srgbClr val="3384B5"/>
    <a:srgbClr val="8B4973"/>
    <a:srgbClr val="76A39E"/>
    <a:srgbClr val="958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4" autoAdjust="0"/>
    <p:restoredTop sz="95755" autoAdjust="0"/>
  </p:normalViewPr>
  <p:slideViewPr>
    <p:cSldViewPr snapToObjects="1">
      <p:cViewPr>
        <p:scale>
          <a:sx n="67" d="100"/>
          <a:sy n="67" d="100"/>
        </p:scale>
        <p:origin x="1296" y="66"/>
      </p:cViewPr>
      <p:guideLst>
        <p:guide orient="horz" pos="799"/>
        <p:guide pos="521"/>
      </p:guideLst>
    </p:cSldViewPr>
  </p:slideViewPr>
  <p:outlineViewPr>
    <p:cViewPr>
      <p:scale>
        <a:sx n="33" d="100"/>
        <a:sy n="33" d="100"/>
      </p:scale>
      <p:origin x="0" y="122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notesViewPr>
    <p:cSldViewPr snapToObjects="1" showGuides="1">
      <p:cViewPr>
        <p:scale>
          <a:sx n="66" d="100"/>
          <a:sy n="66" d="100"/>
        </p:scale>
        <p:origin x="-3062" y="125"/>
      </p:cViewPr>
      <p:guideLst>
        <p:guide orient="horz" pos="306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rgbClr val="658AB8"/>
            </a:solidFill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rgbClr val="B2C5DB"/>
            </a:solidFill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3554400"/>
        <c:axId val="293556360"/>
      </c:barChart>
      <c:catAx>
        <c:axId val="2935544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700"/>
            </a:pPr>
            <a:endParaRPr lang="en-US"/>
          </a:p>
        </c:txPr>
        <c:crossAx val="293556360"/>
        <c:crosses val="autoZero"/>
        <c:auto val="1"/>
        <c:lblAlgn val="ctr"/>
        <c:lblOffset val="100"/>
        <c:noMultiLvlLbl val="0"/>
      </c:catAx>
      <c:valAx>
        <c:axId val="293556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355440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7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txPr>
        <a:bodyPr/>
        <a:lstStyle/>
        <a:p>
          <a:pPr>
            <a:defRPr sz="1700"/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3F6DA6"/>
              </a:solidFill>
              <a:ln>
                <a:solidFill>
                  <a:schemeClr val="accent1"/>
                </a:solidFill>
              </a:ln>
            </c:spPr>
          </c:dPt>
          <c:dPt>
            <c:idx val="1"/>
            <c:bubble3D val="0"/>
            <c:spPr>
              <a:solidFill>
                <a:srgbClr val="658AB8"/>
              </a:solidFill>
            </c:spPr>
          </c:dPt>
          <c:dPt>
            <c:idx val="2"/>
            <c:bubble3D val="0"/>
            <c:spPr>
              <a:solidFill>
                <a:srgbClr val="8CA7CA"/>
              </a:solidFill>
            </c:spPr>
          </c:dPt>
          <c:dPt>
            <c:idx val="3"/>
            <c:bubble3D val="0"/>
            <c:spPr>
              <a:solidFill>
                <a:srgbClr val="B2C5DB"/>
              </a:solidFill>
            </c:spPr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4602074353858727"/>
          <c:y val="0.40549438978263114"/>
          <c:w val="0.15958854079410309"/>
          <c:h val="0.27281500833676731"/>
        </c:manualLayout>
      </c:layout>
      <c:overlay val="0"/>
      <c:txPr>
        <a:bodyPr/>
        <a:lstStyle/>
        <a:p>
          <a:pPr>
            <a:defRPr sz="170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rgbClr val="3F6DA6"/>
            </a:solidFill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rgbClr val="00748E"/>
            </a:solidFill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rgbClr val="7A6A51"/>
            </a:solidFill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4343608"/>
        <c:axId val="294342432"/>
      </c:barChart>
      <c:catAx>
        <c:axId val="2943436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700"/>
            </a:pPr>
            <a:endParaRPr lang="en-US"/>
          </a:p>
        </c:txPr>
        <c:crossAx val="294342432"/>
        <c:crosses val="autoZero"/>
        <c:auto val="1"/>
        <c:lblAlgn val="ctr"/>
        <c:lblOffset val="100"/>
        <c:noMultiLvlLbl val="0"/>
      </c:catAx>
      <c:valAx>
        <c:axId val="294342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434360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7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/>
        <a:lstStyle/>
        <a:p>
          <a:pPr>
            <a:defRPr sz="1700"/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dPt>
          <c:dPt>
            <c:idx val="1"/>
            <c:bubble3D val="0"/>
            <c:spPr>
              <a:solidFill>
                <a:schemeClr val="accent5"/>
              </a:solidFill>
            </c:spPr>
          </c:dPt>
          <c:dPt>
            <c:idx val="2"/>
            <c:bubble3D val="0"/>
            <c:spPr>
              <a:solidFill>
                <a:schemeClr val="accent4"/>
              </a:solidFill>
            </c:spPr>
          </c:dPt>
          <c:dPt>
            <c:idx val="3"/>
            <c:bubble3D val="0"/>
            <c:spPr>
              <a:solidFill>
                <a:schemeClr val="accent6"/>
              </a:solidFill>
            </c:spPr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4602074353858727"/>
          <c:y val="0.40549438978263114"/>
          <c:w val="0.15958854079410309"/>
          <c:h val="0.27281500833676731"/>
        </c:manualLayout>
      </c:layout>
      <c:overlay val="0"/>
      <c:txPr>
        <a:bodyPr/>
        <a:lstStyle/>
        <a:p>
          <a:pPr>
            <a:defRPr sz="170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261A6-EC08-4A73-A06C-2E5987F26A35}" type="datetimeFigureOut">
              <a:rPr lang="de-CH" smtClean="0"/>
              <a:t>09.04.2013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4560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24560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32770-F47B-49A8-A654-7D2712296F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142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12E8396D-C179-49FB-90FC-DFFEFED52D5D}" type="datetimeFigureOut">
              <a:rPr lang="de-CH" smtClean="0"/>
              <a:pPr/>
              <a:t>09.04.2013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30250"/>
            <a:ext cx="4867275" cy="3649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23912"/>
            <a:ext cx="5486400" cy="4380548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46133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246133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030F1662-E304-472D-9055-62419893CD52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994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85750" indent="-285750" algn="l" defTabSz="914400" rtl="0" eaLnBrk="1" latinLnBrk="0" hangingPunct="1">
      <a:buClr>
        <a:schemeClr val="tx2"/>
      </a:buClr>
      <a:buSzPct val="95000"/>
      <a:buFont typeface="Wingdings" pitchFamily="2" charset="2"/>
      <a:buChar char="n"/>
      <a:defRPr lang="de-DE" sz="1700" b="0" kern="120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28650" indent="-171450" algn="l" defTabSz="914400" rtl="0" eaLnBrk="1" latinLnBrk="0" hangingPunct="1">
      <a:buClr>
        <a:srgbClr val="C6C7C8"/>
      </a:buClr>
      <a:buSzPct val="95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085850" indent="-171450" algn="l" defTabSz="914400" rtl="0" eaLnBrk="1" latinLnBrk="0" hangingPunct="1">
      <a:buClr>
        <a:srgbClr val="C6C7C8"/>
      </a:buClr>
      <a:buSzPct val="80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543050" indent="-171450" algn="l" defTabSz="914400" rtl="0" eaLnBrk="1" latinLnBrk="0" hangingPunct="1">
      <a:buClr>
        <a:srgbClr val="C6C7C8"/>
      </a:buClr>
      <a:buSzPct val="80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00250" indent="-171450" algn="l" defTabSz="914400" rtl="0" eaLnBrk="1" latinLnBrk="0" hangingPunct="1">
      <a:buClr>
        <a:srgbClr val="C6C7C8"/>
      </a:buClr>
      <a:buSzPct val="80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45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185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456739" y="436563"/>
            <a:ext cx="5764212" cy="5801677"/>
          </a:xfrm>
          <a:prstGeom prst="rect">
            <a:avLst/>
          </a:pr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6739" y="1478281"/>
            <a:ext cx="5764212" cy="381000"/>
          </a:xfrm>
          <a:noFill/>
        </p:spPr>
        <p:txBody>
          <a:bodyPr tIns="0" anchor="t" anchorCtr="0">
            <a:noAutofit/>
          </a:bodyPr>
          <a:lstStyle>
            <a:lvl1pPr marL="450850" indent="0">
              <a:defRPr cap="all" baseline="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6739" y="4186989"/>
            <a:ext cx="5764212" cy="1516327"/>
          </a:xfrm>
          <a:noFill/>
        </p:spPr>
        <p:txBody>
          <a:bodyPr tIns="144000">
            <a:noAutofit/>
          </a:bodyPr>
          <a:lstStyle>
            <a:lvl1pPr marL="444500" indent="0" algn="l">
              <a:spcAft>
                <a:spcPts val="0"/>
              </a:spcAft>
              <a:buNone/>
              <a:defRPr sz="15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7" y="5703316"/>
            <a:ext cx="2448000" cy="842112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456739" y="900113"/>
            <a:ext cx="5764212" cy="349567"/>
          </a:xfrm>
        </p:spPr>
        <p:txBody>
          <a:bodyPr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456739" y="1859281"/>
            <a:ext cx="5764212" cy="349567"/>
          </a:xfrm>
        </p:spPr>
        <p:txBody>
          <a:bodyPr tIns="0"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1014413" y="3256768"/>
            <a:ext cx="3197225" cy="701675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7779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456739" y="442913"/>
            <a:ext cx="5764212" cy="5794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7" y="5703316"/>
            <a:ext cx="2448000" cy="842112"/>
          </a:xfrm>
          <a:prstGeom prst="rect">
            <a:avLst/>
          </a:prstGeom>
        </p:spPr>
      </p:pic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6739" y="4186989"/>
            <a:ext cx="5764212" cy="1516327"/>
          </a:xfrm>
          <a:noFill/>
        </p:spPr>
        <p:txBody>
          <a:bodyPr tIns="144000">
            <a:noAutofit/>
          </a:bodyPr>
          <a:lstStyle>
            <a:lvl1pPr marL="444500" indent="0" algn="l">
              <a:spcAft>
                <a:spcPts val="0"/>
              </a:spcAft>
              <a:buNone/>
              <a:defRPr sz="15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456739" y="900113"/>
            <a:ext cx="5764212" cy="349567"/>
          </a:xfrm>
        </p:spPr>
        <p:txBody>
          <a:bodyPr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1014413" y="3256768"/>
            <a:ext cx="3197225" cy="701675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456739" y="1478281"/>
            <a:ext cx="5764212" cy="381000"/>
          </a:xfrm>
          <a:noFill/>
        </p:spPr>
        <p:txBody>
          <a:bodyPr tIns="0" anchor="t" anchorCtr="0">
            <a:noAutofit/>
          </a:bodyPr>
          <a:lstStyle>
            <a:lvl1pPr marL="450850" indent="0">
              <a:defRPr cap="all" baseline="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456739" y="1859281"/>
            <a:ext cx="5764212" cy="349567"/>
          </a:xfrm>
        </p:spPr>
        <p:txBody>
          <a:bodyPr tIns="0"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65184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18"/>
            <a:ext cx="9144000" cy="706090"/>
          </a:xfrm>
        </p:spPr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468313" y="1166813"/>
            <a:ext cx="8207375" cy="4824412"/>
          </a:xfrm>
        </p:spPr>
        <p:txBody>
          <a:bodyPr>
            <a:noAutofit/>
          </a:bodyPr>
          <a:lstStyle>
            <a:lvl1pPr marL="538163" indent="-273600">
              <a:spcAft>
                <a:spcPts val="800"/>
              </a:spcAft>
              <a:defRPr/>
            </a:lvl1pPr>
            <a:lvl2pPr marL="803275" indent="-273600">
              <a:spcAft>
                <a:spcPts val="600"/>
              </a:spcAft>
              <a:defRPr/>
            </a:lvl2pPr>
            <a:lvl3pPr marL="1074738" indent="-273600">
              <a:spcAft>
                <a:spcPts val="400"/>
              </a:spcAft>
              <a:tabLst/>
              <a:defRPr/>
            </a:lvl3pPr>
            <a:lvl4pPr marL="1341438" indent="-273600">
              <a:spcAft>
                <a:spcPts val="400"/>
              </a:spcAft>
              <a:defRPr/>
            </a:lvl4pPr>
            <a:lvl5pPr marL="1616075" indent="-274638">
              <a:spcAft>
                <a:spcPts val="400"/>
              </a:spcAft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515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4820" y="1169339"/>
            <a:ext cx="4038600" cy="4832842"/>
          </a:xfrm>
        </p:spPr>
        <p:txBody>
          <a:bodyPr/>
          <a:lstStyle>
            <a:lvl1pPr marL="538163" indent="-274638">
              <a:spcAft>
                <a:spcPts val="800"/>
              </a:spcAft>
              <a:buSzPct val="90000"/>
              <a:defRPr sz="1700"/>
            </a:lvl1pPr>
            <a:lvl2pPr marL="803275" indent="-273600">
              <a:spcAft>
                <a:spcPts val="600"/>
              </a:spcAft>
              <a:defRPr sz="1700"/>
            </a:lvl2pPr>
            <a:lvl3pPr marL="1076325" indent="-273050">
              <a:spcAft>
                <a:spcPts val="400"/>
              </a:spcAft>
              <a:defRPr sz="1500"/>
            </a:lvl3pPr>
            <a:lvl4pPr marL="1341438" indent="-273600"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169339"/>
            <a:ext cx="4038600" cy="4832842"/>
          </a:xfrm>
        </p:spPr>
        <p:txBody>
          <a:bodyPr/>
          <a:lstStyle>
            <a:lvl1pPr>
              <a:spcAft>
                <a:spcPts val="800"/>
              </a:spcAft>
              <a:defRPr sz="1700"/>
            </a:lvl1pPr>
            <a:lvl2pPr>
              <a:spcAft>
                <a:spcPts val="600"/>
              </a:spcAft>
              <a:defRPr sz="1700"/>
            </a:lvl2pPr>
            <a:lvl3pPr>
              <a:spcAft>
                <a:spcPts val="400"/>
              </a:spcAft>
              <a:defRPr sz="1500"/>
            </a:lvl3pPr>
            <a:lvl4pPr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3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485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79736"/>
            <a:ext cx="4040188" cy="471264"/>
          </a:xfrm>
        </p:spPr>
        <p:txBody>
          <a:bodyPr anchor="t">
            <a:normAutofit/>
          </a:bodyPr>
          <a:lstStyle>
            <a:lvl1pPr marL="266700" indent="0">
              <a:buNone/>
              <a:defRPr sz="17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782764"/>
            <a:ext cx="4040188" cy="4224497"/>
          </a:xfrm>
        </p:spPr>
        <p:txBody>
          <a:bodyPr/>
          <a:lstStyle>
            <a:lvl1pPr marL="538163" indent="-274638">
              <a:spcAft>
                <a:spcPts val="800"/>
              </a:spcAft>
              <a:defRPr sz="1700" b="0"/>
            </a:lvl1pPr>
            <a:lvl2pPr marL="803275" indent="-273600">
              <a:spcAft>
                <a:spcPts val="600"/>
              </a:spcAft>
              <a:defRPr sz="1500"/>
            </a:lvl2pPr>
            <a:lvl3pPr marL="1076325" indent="-273050">
              <a:spcAft>
                <a:spcPts val="400"/>
              </a:spcAft>
              <a:defRPr sz="1500"/>
            </a:lvl3pPr>
            <a:lvl4pPr marL="1341438" indent="-265113"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79736"/>
            <a:ext cx="4041775" cy="471264"/>
          </a:xfrm>
        </p:spPr>
        <p:txBody>
          <a:bodyPr anchor="t">
            <a:normAutofit/>
          </a:bodyPr>
          <a:lstStyle>
            <a:lvl1pPr marL="185738" indent="0">
              <a:buNone/>
              <a:defRPr sz="17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782764"/>
            <a:ext cx="4041775" cy="4224497"/>
          </a:xfrm>
        </p:spPr>
        <p:txBody>
          <a:bodyPr/>
          <a:lstStyle>
            <a:lvl1pPr marL="431800" indent="-273600">
              <a:spcAft>
                <a:spcPts val="800"/>
              </a:spcAft>
              <a:defRPr sz="1700" b="0"/>
            </a:lvl1pPr>
            <a:lvl2pPr marL="715963" indent="-273600">
              <a:spcAft>
                <a:spcPts val="600"/>
              </a:spcAft>
              <a:defRPr sz="1500"/>
            </a:lvl2pPr>
            <a:lvl3pPr marL="982663" indent="-273050">
              <a:spcAft>
                <a:spcPts val="400"/>
              </a:spcAft>
              <a:defRPr sz="1500"/>
            </a:lvl3pPr>
            <a:lvl4pPr marL="1257300" indent="-274638">
              <a:spcAft>
                <a:spcPts val="400"/>
              </a:spcAft>
              <a:defRPr sz="1500"/>
            </a:lvl4pPr>
            <a:lvl5pPr marL="1524000" indent="-273600">
              <a:spcAft>
                <a:spcPts val="400"/>
              </a:spcAft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2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5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569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4644009" y="1276350"/>
            <a:ext cx="4031680" cy="474248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3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5" name="Inhaltsplatzhalter 2"/>
          <p:cNvSpPr>
            <a:spLocks noGrp="1"/>
          </p:cNvSpPr>
          <p:nvPr>
            <p:ph sz="half" idx="1"/>
          </p:nvPr>
        </p:nvSpPr>
        <p:spPr>
          <a:xfrm>
            <a:off x="464820" y="1169339"/>
            <a:ext cx="4038600" cy="4832842"/>
          </a:xfrm>
        </p:spPr>
        <p:txBody>
          <a:bodyPr/>
          <a:lstStyle>
            <a:lvl1pPr marL="263525" indent="0">
              <a:buSzPct val="90000"/>
              <a:buNone/>
              <a:defRPr sz="1700"/>
            </a:lvl1pPr>
            <a:lvl2pPr marL="803275" indent="-273600">
              <a:spcAft>
                <a:spcPts val="600"/>
              </a:spcAft>
              <a:defRPr sz="1700"/>
            </a:lvl2pPr>
            <a:lvl3pPr marL="1076325" indent="-273050">
              <a:spcAft>
                <a:spcPts val="400"/>
              </a:spcAft>
              <a:defRPr sz="1500"/>
            </a:lvl3pPr>
            <a:lvl4pPr marL="1341438" indent="-273600"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87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‹#›</a:t>
            </a:fld>
            <a:endParaRPr lang="de-CH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60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ben Bil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5402" y="318"/>
            <a:ext cx="9169401" cy="7060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7254" y="1164696"/>
            <a:ext cx="7843837" cy="226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>
          <a:xfrm>
            <a:off x="831321" y="3698238"/>
            <a:ext cx="7843837" cy="226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‹#›</a:t>
            </a:fld>
            <a:endParaRPr lang="de-CH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cxnSp>
        <p:nvCxnSpPr>
          <p:cNvPr id="10" name="Gerade Verbindung 9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73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318"/>
            <a:ext cx="9144000" cy="70609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32400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4820" y="1174656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marL="812801" lvl="0" indent="-274638" algn="l" defTabSz="914400" rtl="0" eaLnBrk="1" latinLnBrk="0" hangingPunct="1">
              <a:spcBef>
                <a:spcPts val="0"/>
              </a:spcBef>
              <a:spcAft>
                <a:spcPts val="2000"/>
              </a:spcAft>
              <a:buClr>
                <a:schemeClr val="bg2"/>
              </a:buClr>
              <a:buFont typeface="Wingdings" pitchFamily="2" charset="2"/>
              <a:buChar char="n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971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53" r:id="rId5"/>
    <p:sldLayoutId id="2147483661" r:id="rId6"/>
    <p:sldLayoutId id="2147483654" r:id="rId7"/>
    <p:sldLayoutId id="2147483663" r:id="rId8"/>
  </p:sldLayoutIdLst>
  <p:hf hdr="0" dt="0"/>
  <p:txStyles>
    <p:titleStyle>
      <a:lvl1pPr marL="763588" indent="0" algn="l" defTabSz="9144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38163" indent="-273600" algn="l" defTabSz="914400" rtl="0" eaLnBrk="1" latinLnBrk="0" hangingPunct="1">
        <a:spcBef>
          <a:spcPts val="600"/>
        </a:spcBef>
        <a:spcAft>
          <a:spcPts val="800"/>
        </a:spcAft>
        <a:buClr>
          <a:schemeClr val="accent1"/>
        </a:buClr>
        <a:buSzPct val="94000"/>
        <a:buFont typeface="Wingdings" pitchFamily="2" charset="2"/>
        <a:buChar char="n"/>
        <a:tabLst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273600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SzPct val="94000"/>
        <a:buFont typeface="Wingdings" pitchFamily="2" charset="2"/>
        <a:buChar char="n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076325" indent="-273050" algn="l" defTabSz="914400" rtl="0" eaLnBrk="1" latinLnBrk="0" hangingPunct="1">
        <a:spcBef>
          <a:spcPts val="0"/>
        </a:spcBef>
        <a:spcAft>
          <a:spcPts val="400"/>
        </a:spcAft>
        <a:buClr>
          <a:schemeClr val="bg2"/>
        </a:buClr>
        <a:buSzPct val="80000"/>
        <a:buFont typeface="Wingdings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341438" indent="-273600" algn="l" defTabSz="914400" rtl="0" eaLnBrk="1" latinLnBrk="0" hangingPunct="1">
        <a:spcBef>
          <a:spcPts val="0"/>
        </a:spcBef>
        <a:spcAft>
          <a:spcPts val="400"/>
        </a:spcAft>
        <a:buClr>
          <a:schemeClr val="bg2"/>
        </a:buClr>
        <a:buSzPct val="80000"/>
        <a:buFont typeface="Wingdings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274638" algn="l" defTabSz="914400" rtl="0" eaLnBrk="1" latinLnBrk="0" hangingPunct="1">
        <a:spcBef>
          <a:spcPts val="0"/>
        </a:spcBef>
        <a:spcAft>
          <a:spcPts val="400"/>
        </a:spcAft>
        <a:buClr>
          <a:schemeClr val="bg2"/>
        </a:buClr>
        <a:buSzPct val="80000"/>
        <a:buFont typeface="Wingdings" pitchFamily="2" charset="2"/>
        <a:buChar char="n"/>
        <a:defRPr lang="de-CH" sz="15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341437" indent="0" algn="l" defTabSz="914400" rtl="0" eaLnBrk="1" latinLnBrk="0" hangingPunct="1">
        <a:spcBef>
          <a:spcPct val="20000"/>
        </a:spcBef>
        <a:buClr>
          <a:schemeClr val="bg2"/>
        </a:buClr>
        <a:buFont typeface="Wingdings" pitchFamily="2" charset="2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b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Zwischenbericht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R. </a:t>
            </a:r>
            <a:r>
              <a:rPr lang="de-CH" dirty="0" err="1" smtClean="0"/>
              <a:t>Bosshart</a:t>
            </a:r>
            <a:r>
              <a:rPr lang="de-CH" dirty="0" smtClean="0"/>
              <a:t>, J. Schmid</a:t>
            </a:r>
          </a:p>
          <a:p>
            <a:r>
              <a:rPr lang="de-CH" dirty="0" smtClean="0"/>
              <a:t>Rapperswil, 4. April 2013</a:t>
            </a:r>
            <a:endParaRPr lang="de-CH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Bachelorarbeit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 err="1" smtClean="0"/>
              <a:t>PresWriter</a:t>
            </a:r>
            <a:endParaRPr lang="de-CH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4" b="115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68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Performance</a:t>
            </a:r>
            <a:endParaRPr lang="de-CH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3258377"/>
              </p:ext>
            </p:extLst>
          </p:nvPr>
        </p:nvGraphicFramePr>
        <p:xfrm>
          <a:off x="811416" y="1166813"/>
          <a:ext cx="7416058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8029"/>
                <a:gridCol w="3708029"/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de-CH" sz="1700" b="1" dirty="0" smtClean="0"/>
                        <a:t>Beispieltext</a:t>
                      </a:r>
                      <a:endParaRPr lang="de-CH" sz="1700" b="1" dirty="0"/>
                    </a:p>
                  </a:txBody>
                  <a:tcPr marL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Beispieltext</a:t>
                      </a:r>
                      <a:endParaRPr lang="de-CH" sz="1700" dirty="0"/>
                    </a:p>
                  </a:txBody>
                  <a:tcPr marL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de-CH" sz="1700" b="1" dirty="0" smtClean="0"/>
                        <a:t>Beispieltext</a:t>
                      </a:r>
                      <a:endParaRPr lang="de-CH" sz="1700" b="1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Beispieltext</a:t>
                      </a:r>
                      <a:endParaRPr lang="de-CH" sz="1700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de-CH" sz="1700" b="1" dirty="0" smtClean="0"/>
                        <a:t>Beispieltext</a:t>
                      </a:r>
                      <a:endParaRPr lang="de-CH" sz="1700" b="1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Beispieltext</a:t>
                      </a:r>
                      <a:endParaRPr lang="de-CH" sz="1700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de-CH" sz="1700" b="1" dirty="0" smtClean="0"/>
                        <a:t>Beispieltext</a:t>
                      </a:r>
                      <a:endParaRPr lang="de-CH" sz="1700" b="1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Beispieltext</a:t>
                      </a:r>
                      <a:endParaRPr lang="de-CH" sz="1700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de-CH" sz="1700" b="1" dirty="0" smtClean="0"/>
                        <a:t>Beispieltext</a:t>
                      </a:r>
                      <a:endParaRPr lang="de-CH" sz="1700" b="1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Beispieltext</a:t>
                      </a:r>
                      <a:endParaRPr lang="de-CH" sz="1700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de-CH" sz="1700" b="1" dirty="0" smtClean="0"/>
                        <a:t>Beispieltext</a:t>
                      </a:r>
                      <a:endParaRPr lang="de-CH" sz="1700" b="1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Beispieltext</a:t>
                      </a:r>
                      <a:endParaRPr lang="de-CH" sz="1700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de-CH" sz="1700" b="1" dirty="0" smtClean="0"/>
                        <a:t>Beispieltext</a:t>
                      </a:r>
                      <a:endParaRPr lang="de-CH" sz="1700" b="1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Beispieltext</a:t>
                      </a:r>
                      <a:endParaRPr lang="de-CH" sz="1700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344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C6C7C8"/>
                </a:solidFill>
              </a:rPr>
              <a:t>Pen Tracking</a:t>
            </a:r>
          </a:p>
          <a:p>
            <a:r>
              <a:rPr lang="de-CH" dirty="0" smtClean="0"/>
              <a:t>Kalibrierung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Architektur</a:t>
            </a:r>
            <a:endParaRPr lang="de-CH" dirty="0">
              <a:solidFill>
                <a:srgbClr val="C6C7C8"/>
              </a:solidFill>
            </a:endParaRPr>
          </a:p>
          <a:p>
            <a:r>
              <a:rPr lang="de-CH" dirty="0" smtClean="0">
                <a:solidFill>
                  <a:srgbClr val="C6C7C8"/>
                </a:solidFill>
              </a:rPr>
              <a:t>Ausblick</a:t>
            </a:r>
            <a:endParaRPr lang="de-CH" dirty="0">
              <a:solidFill>
                <a:srgbClr val="C6C7C8"/>
              </a:solidFill>
            </a:endParaRP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11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359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Kalibrierung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Erster Ansatz: Ecken selber detektieren. Akzeptable Ergebnisse, kein Verbesserungspotential</a:t>
            </a:r>
          </a:p>
          <a:p>
            <a:r>
              <a:rPr lang="de-CH" dirty="0" err="1" smtClean="0"/>
              <a:t>Aforge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Erkennung funktioniert sehr gut, viele Parameter zum Einstellen.</a:t>
            </a:r>
          </a:p>
          <a:p>
            <a:pPr lvl="1"/>
            <a:r>
              <a:rPr lang="de-CH" dirty="0" smtClean="0"/>
              <a:t>Differenzbild hatte Probleme mit Belichtungskorrektur, statisches Bild war zu anfällig auf Helligkeitsunterschiede der Wand.</a:t>
            </a:r>
          </a:p>
          <a:p>
            <a:pPr lvl="1"/>
            <a:r>
              <a:rPr lang="de-CH" dirty="0" smtClean="0"/>
              <a:t>Lösung: Differenzbilder von Mustern mit gleicher Helligkeit.</a:t>
            </a:r>
            <a:r>
              <a:rPr lang="de-CH" dirty="0"/>
              <a:t> </a:t>
            </a:r>
          </a:p>
          <a:p>
            <a:r>
              <a:rPr lang="de-CH" dirty="0"/>
              <a:t>Performance: Gewisse Probleme, da Bitmaps sehr </a:t>
            </a:r>
            <a:r>
              <a:rPr lang="de-CH" dirty="0" err="1"/>
              <a:t>inperformant</a:t>
            </a:r>
            <a:r>
              <a:rPr lang="de-CH" dirty="0"/>
              <a:t> sind</a:t>
            </a:r>
            <a:r>
              <a:rPr lang="de-CH" dirty="0" smtClean="0"/>
              <a:t>.</a:t>
            </a:r>
          </a:p>
          <a:p>
            <a:r>
              <a:rPr lang="de-CH" dirty="0" smtClean="0"/>
              <a:t>Ausblick: Erkennung weiterer Punkte zur Verbesserung der Erkennung.</a:t>
            </a:r>
            <a:endParaRPr lang="de-CH" dirty="0"/>
          </a:p>
          <a:p>
            <a:pPr lvl="1"/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12</a:t>
            </a:fld>
            <a:endParaRPr lang="de-CH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769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Kalibrierung 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50" y="3473420"/>
            <a:ext cx="4530269" cy="3397701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13</a:t>
            </a:fld>
            <a:endParaRPr lang="de-CH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69" y="706440"/>
            <a:ext cx="3727912" cy="2795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706440"/>
            <a:ext cx="3707904" cy="278092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64820" y="1844824"/>
            <a:ext cx="415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CH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1569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C6C7C8"/>
                </a:solidFill>
              </a:rPr>
              <a:t>Pen Tracking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Kalibrierung</a:t>
            </a:r>
          </a:p>
          <a:p>
            <a:r>
              <a:rPr lang="de-CH" dirty="0" smtClean="0"/>
              <a:t>Architektur</a:t>
            </a:r>
            <a:endParaRPr lang="de-CH" dirty="0">
              <a:solidFill>
                <a:srgbClr val="C6C7C8"/>
              </a:solidFill>
            </a:endParaRPr>
          </a:p>
          <a:p>
            <a:r>
              <a:rPr lang="de-CH" dirty="0" smtClean="0">
                <a:solidFill>
                  <a:srgbClr val="C6C7C8"/>
                </a:solidFill>
              </a:rPr>
              <a:t>Ausblick</a:t>
            </a:r>
            <a:endParaRPr lang="de-CH" dirty="0">
              <a:solidFill>
                <a:srgbClr val="C6C7C8"/>
              </a:solidFill>
            </a:endParaRP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14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8360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23" y="706408"/>
            <a:ext cx="7980953" cy="530476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215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C6C7C8"/>
                </a:solidFill>
              </a:rPr>
              <a:t>Pen Tracking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Kalibrierung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Architektur</a:t>
            </a:r>
          </a:p>
          <a:p>
            <a:r>
              <a:rPr lang="de-CH" dirty="0" smtClean="0"/>
              <a:t>Ausblick</a:t>
            </a:r>
            <a:endParaRPr lang="de-CH" dirty="0">
              <a:solidFill>
                <a:srgbClr val="C6C7C8"/>
              </a:solidFill>
            </a:endParaRPr>
          </a:p>
          <a:p>
            <a:endParaRPr lang="de-CH" dirty="0">
              <a:solidFill>
                <a:srgbClr val="C6C7C8"/>
              </a:solidFill>
            </a:endParaRP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16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36195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Ausblick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Erkennen einer Hand</a:t>
            </a:r>
          </a:p>
          <a:p>
            <a:pPr lvl="1"/>
            <a:r>
              <a:rPr lang="de-CH" dirty="0" smtClean="0"/>
              <a:t>Mittels </a:t>
            </a:r>
            <a:r>
              <a:rPr lang="de-CH" dirty="0" err="1" smtClean="0"/>
              <a:t>Korrellationskoeffizienten</a:t>
            </a:r>
            <a:endParaRPr lang="de-CH" dirty="0" smtClean="0"/>
          </a:p>
          <a:p>
            <a:pPr lvl="1"/>
            <a:r>
              <a:rPr lang="de-CH" dirty="0" err="1" smtClean="0"/>
              <a:t>AForge</a:t>
            </a:r>
            <a:r>
              <a:rPr lang="de-CH" dirty="0" smtClean="0"/>
              <a:t> oder doch </a:t>
            </a:r>
            <a:r>
              <a:rPr lang="de-CH" dirty="0" err="1" smtClean="0"/>
              <a:t>OpenCV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17</a:t>
            </a:fld>
            <a:endParaRPr lang="de-CH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77380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Folie mit Tabelle </a:t>
            </a:r>
            <a:endParaRPr lang="de-CH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00893629"/>
              </p:ext>
            </p:extLst>
          </p:nvPr>
        </p:nvGraphicFramePr>
        <p:xfrm>
          <a:off x="827584" y="1268760"/>
          <a:ext cx="7856040" cy="172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010"/>
                <a:gridCol w="1964010"/>
                <a:gridCol w="1964010"/>
                <a:gridCol w="1964010"/>
              </a:tblGrid>
              <a:tr h="432197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32197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32197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32197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18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2812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Beispiel Säulendiagramm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19</a:t>
            </a:fld>
            <a:endParaRPr lang="de-CH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/>
      </p:sp>
      <p:graphicFrame>
        <p:nvGraphicFramePr>
          <p:cNvPr id="5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412296"/>
              </p:ext>
            </p:extLst>
          </p:nvPr>
        </p:nvGraphicFramePr>
        <p:xfrm>
          <a:off x="756000" y="1167185"/>
          <a:ext cx="7920000" cy="460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9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Pen Tracking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Kalibrierung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Architektur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Ausblick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884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Beispiel Kreisdiagramm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20</a:t>
            </a:fld>
            <a:endParaRPr lang="de-CH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/>
      </p:sp>
      <p:graphicFrame>
        <p:nvGraphicFramePr>
          <p:cNvPr id="5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5138260"/>
              </p:ext>
            </p:extLst>
          </p:nvPr>
        </p:nvGraphicFramePr>
        <p:xfrm>
          <a:off x="468313" y="1123200"/>
          <a:ext cx="8207375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276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Beispiel Säulendiagramm mit anderen Farben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21</a:t>
            </a:fld>
            <a:endParaRPr lang="de-CH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/>
      </p:sp>
      <p:graphicFrame>
        <p:nvGraphicFramePr>
          <p:cNvPr id="5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3125786"/>
              </p:ext>
            </p:extLst>
          </p:nvPr>
        </p:nvGraphicFramePr>
        <p:xfrm>
          <a:off x="756000" y="1166400"/>
          <a:ext cx="7920000" cy="46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22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Beispiel Kreisdiagramm mit anderen Farben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22</a:t>
            </a:fld>
            <a:endParaRPr lang="de-CH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/>
      </p:sp>
      <p:graphicFrame>
        <p:nvGraphicFramePr>
          <p:cNvPr id="5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491978"/>
              </p:ext>
            </p:extLst>
          </p:nvPr>
        </p:nvGraphicFramePr>
        <p:xfrm>
          <a:off x="468313" y="1124744"/>
          <a:ext cx="8207375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36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C6C7C8"/>
                </a:solidFill>
              </a:rPr>
              <a:t>Textfolien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Folien mit Bild und Tabelle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Folien mit Diagrammen</a:t>
            </a:r>
          </a:p>
          <a:p>
            <a:r>
              <a:rPr lang="de-CH" dirty="0" smtClean="0"/>
              <a:t>Hausfarben und Anleitung zur Bedienung der Vorlage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23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359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HSR Hausfarben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24</a:t>
            </a:fld>
            <a:endParaRPr lang="de-CH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Rechteck 5"/>
          <p:cNvSpPr/>
          <p:nvPr/>
        </p:nvSpPr>
        <p:spPr>
          <a:xfrm>
            <a:off x="823376" y="1268760"/>
            <a:ext cx="1368152" cy="864096"/>
          </a:xfrm>
          <a:prstGeom prst="rect">
            <a:avLst/>
          </a:prstGeom>
          <a:solidFill>
            <a:srgbClr val="006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Blau</a:t>
            </a: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>
            <a:off x="2758084" y="1268760"/>
            <a:ext cx="1368152" cy="864096"/>
          </a:xfrm>
          <a:prstGeom prst="rect">
            <a:avLst/>
          </a:prstGeom>
          <a:solidFill>
            <a:srgbClr val="6E1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Hematite</a:t>
            </a:r>
            <a:endParaRPr lang="de-CH" dirty="0"/>
          </a:p>
        </p:txBody>
      </p:sp>
      <p:sp>
        <p:nvSpPr>
          <p:cNvPr id="12" name="Rechteck 11"/>
          <p:cNvSpPr/>
          <p:nvPr/>
        </p:nvSpPr>
        <p:spPr>
          <a:xfrm>
            <a:off x="4692792" y="1268760"/>
            <a:ext cx="1368152" cy="864096"/>
          </a:xfrm>
          <a:prstGeom prst="rect">
            <a:avLst/>
          </a:prstGeom>
          <a:solidFill>
            <a:srgbClr val="548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Lake Green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6627499" y="1268760"/>
            <a:ext cx="1368152" cy="864096"/>
          </a:xfrm>
          <a:prstGeom prst="rect">
            <a:avLst/>
          </a:prstGeom>
          <a:solidFill>
            <a:srgbClr val="7B6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Reed</a:t>
            </a:r>
            <a:endParaRPr lang="de-CH" dirty="0"/>
          </a:p>
        </p:txBody>
      </p:sp>
      <p:sp>
        <p:nvSpPr>
          <p:cNvPr id="18" name="Rechteck 17"/>
          <p:cNvSpPr/>
          <p:nvPr/>
        </p:nvSpPr>
        <p:spPr>
          <a:xfrm>
            <a:off x="823376" y="3217800"/>
            <a:ext cx="1368152" cy="864096"/>
          </a:xfrm>
          <a:prstGeom prst="rect">
            <a:avLst/>
          </a:prstGeom>
          <a:solidFill>
            <a:srgbClr val="00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Petrol</a:t>
            </a:r>
            <a:endParaRPr lang="de-CH" dirty="0"/>
          </a:p>
        </p:txBody>
      </p:sp>
      <p:sp>
        <p:nvSpPr>
          <p:cNvPr id="21" name="Rechteck 20"/>
          <p:cNvSpPr/>
          <p:nvPr/>
        </p:nvSpPr>
        <p:spPr>
          <a:xfrm>
            <a:off x="2758084" y="3217800"/>
            <a:ext cx="1368152" cy="864096"/>
          </a:xfrm>
          <a:prstGeom prst="rect">
            <a:avLst/>
          </a:prstGeom>
          <a:solidFill>
            <a:srgbClr val="BAB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Basswood</a:t>
            </a:r>
            <a:endParaRPr lang="de-CH" dirty="0"/>
          </a:p>
        </p:txBody>
      </p:sp>
      <p:sp>
        <p:nvSpPr>
          <p:cNvPr id="24" name="Rechteck 23"/>
          <p:cNvSpPr/>
          <p:nvPr/>
        </p:nvSpPr>
        <p:spPr>
          <a:xfrm>
            <a:off x="4692792" y="3217800"/>
            <a:ext cx="1368152" cy="864096"/>
          </a:xfrm>
          <a:prstGeom prst="rect">
            <a:avLst/>
          </a:prstGeom>
          <a:solidFill>
            <a:srgbClr val="C6C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Grau</a:t>
            </a:r>
            <a:endParaRPr lang="de-CH" dirty="0"/>
          </a:p>
        </p:txBody>
      </p:sp>
      <p:sp>
        <p:nvSpPr>
          <p:cNvPr id="26" name="TextBox 25"/>
          <p:cNvSpPr txBox="1"/>
          <p:nvPr/>
        </p:nvSpPr>
        <p:spPr>
          <a:xfrm>
            <a:off x="448088" y="5156482"/>
            <a:ext cx="77768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7738">
              <a:spcBef>
                <a:spcPct val="20000"/>
              </a:spcBef>
              <a:spcAft>
                <a:spcPts val="2000"/>
              </a:spcAft>
              <a:buClr>
                <a:srgbClr val="3F6DA6"/>
              </a:buClr>
            </a:pPr>
            <a:r>
              <a:rPr lang="de-CH" sz="1700" dirty="0" smtClean="0">
                <a:solidFill>
                  <a:prstClr val="black"/>
                </a:solidFill>
              </a:rPr>
              <a:t>Weitere Farbabstufungen finden Sie im Corporate-Design-Handbuch auf dem HSR Intranet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6627499" y="3243262"/>
            <a:ext cx="1368152" cy="864096"/>
          </a:xfrm>
          <a:prstGeom prst="rect">
            <a:avLst/>
          </a:prstGeom>
          <a:solidFill>
            <a:srgbClr val="1A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Schwarz</a:t>
            </a:r>
            <a:endParaRPr lang="de-CH" dirty="0"/>
          </a:p>
        </p:txBody>
      </p:sp>
      <p:sp>
        <p:nvSpPr>
          <p:cNvPr id="28" name="Inhaltsplatzhalter 2"/>
          <p:cNvSpPr txBox="1">
            <a:spLocks/>
          </p:cNvSpPr>
          <p:nvPr/>
        </p:nvSpPr>
        <p:spPr>
          <a:xfrm>
            <a:off x="467544" y="2132856"/>
            <a:ext cx="8207375" cy="936105"/>
          </a:xfrm>
          <a:prstGeom prst="rect">
            <a:avLst/>
          </a:prstGeom>
        </p:spPr>
        <p:txBody>
          <a:bodyPr/>
          <a:lstStyle>
            <a:lvl1pPr marL="538163" indent="-273600" algn="l" defTabSz="914400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4000"/>
              <a:buFont typeface="Wingdings" pitchFamily="2" charset="2"/>
              <a:buChar char="n"/>
              <a:tabLst/>
              <a:defRPr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94000"/>
              <a:buFont typeface="Wingdings" pitchFamily="2" charset="2"/>
              <a:buChar char="n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25" indent="-2730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274638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lang="de-CH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1437" indent="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4563" indent="0">
              <a:spcAft>
                <a:spcPts val="0"/>
              </a:spcAft>
              <a:buNone/>
              <a:tabLst>
                <a:tab pos="536400" algn="l"/>
                <a:tab pos="2196000" algn="l"/>
                <a:tab pos="2509200" algn="l"/>
                <a:tab pos="4125600" algn="l"/>
                <a:tab pos="4395600" algn="l"/>
                <a:tab pos="6048000" algn="l"/>
                <a:tab pos="6084000" algn="l"/>
                <a:tab pos="6372000" algn="l"/>
              </a:tabLst>
            </a:pPr>
            <a:r>
              <a:rPr lang="de-CH" sz="1500" b="0" dirty="0" smtClean="0"/>
              <a:t>R:	000	R:	110	R:	084	R:	123	</a:t>
            </a:r>
          </a:p>
          <a:p>
            <a:pPr marL="264563" indent="0">
              <a:spcBef>
                <a:spcPts val="0"/>
              </a:spcBef>
              <a:spcAft>
                <a:spcPts val="0"/>
              </a:spcAft>
              <a:buNone/>
              <a:tabLst>
                <a:tab pos="536400" algn="l"/>
                <a:tab pos="2196000" algn="l"/>
                <a:tab pos="2509200" algn="l"/>
                <a:tab pos="4125600" algn="l"/>
                <a:tab pos="4395600" algn="l"/>
                <a:tab pos="6048000" algn="l"/>
                <a:tab pos="6084000" algn="l"/>
                <a:tab pos="6372000" algn="l"/>
              </a:tabLst>
            </a:pPr>
            <a:r>
              <a:rPr lang="de-CH" sz="1500" b="0" dirty="0" smtClean="0"/>
              <a:t>G: 101	G:	028	G:	140	G:	105</a:t>
            </a:r>
          </a:p>
          <a:p>
            <a:pPr marL="264563" indent="0">
              <a:spcBef>
                <a:spcPts val="0"/>
              </a:spcBef>
              <a:spcAft>
                <a:spcPts val="0"/>
              </a:spcAft>
              <a:buNone/>
              <a:tabLst>
                <a:tab pos="536400" algn="l"/>
                <a:tab pos="2196000" algn="l"/>
                <a:tab pos="2509200" algn="l"/>
                <a:tab pos="4125600" algn="l"/>
                <a:tab pos="4395600" algn="l"/>
                <a:tab pos="6048000" algn="l"/>
                <a:tab pos="6084000" algn="l"/>
                <a:tab pos="6372000" algn="l"/>
              </a:tabLst>
            </a:pPr>
            <a:r>
              <a:rPr lang="de-CH" sz="1500" b="0" dirty="0" smtClean="0"/>
              <a:t>B:	163	B:	080	B:	134	B:	081</a:t>
            </a:r>
            <a:endParaRPr lang="de-CH" sz="1500" b="0" dirty="0"/>
          </a:p>
        </p:txBody>
      </p:sp>
      <p:sp>
        <p:nvSpPr>
          <p:cNvPr id="29" name="Inhaltsplatzhalter 2"/>
          <p:cNvSpPr txBox="1">
            <a:spLocks/>
          </p:cNvSpPr>
          <p:nvPr/>
        </p:nvSpPr>
        <p:spPr>
          <a:xfrm>
            <a:off x="467544" y="4077072"/>
            <a:ext cx="8207375" cy="936105"/>
          </a:xfrm>
          <a:prstGeom prst="rect">
            <a:avLst/>
          </a:prstGeom>
        </p:spPr>
        <p:txBody>
          <a:bodyPr/>
          <a:lstStyle>
            <a:lvl1pPr marL="538163" indent="-273600" algn="l" defTabSz="914400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4000"/>
              <a:buFont typeface="Wingdings" pitchFamily="2" charset="2"/>
              <a:buChar char="n"/>
              <a:tabLst/>
              <a:defRPr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94000"/>
              <a:buFont typeface="Wingdings" pitchFamily="2" charset="2"/>
              <a:buChar char="n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25" indent="-2730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274638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lang="de-CH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1437" indent="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4563" indent="0">
              <a:spcAft>
                <a:spcPts val="0"/>
              </a:spcAft>
              <a:buNone/>
              <a:tabLst>
                <a:tab pos="536400" algn="l"/>
                <a:tab pos="2196000" algn="l"/>
                <a:tab pos="2509200" algn="l"/>
                <a:tab pos="4125600" algn="l"/>
                <a:tab pos="4395600" algn="l"/>
                <a:tab pos="6048000" algn="l"/>
                <a:tab pos="6372000" algn="l"/>
              </a:tabLst>
            </a:pPr>
            <a:r>
              <a:rPr lang="de-CH" sz="1500" b="0" dirty="0" smtClean="0"/>
              <a:t>R:	000	R:	186	R:	198	R:	026	</a:t>
            </a:r>
          </a:p>
          <a:p>
            <a:pPr marL="264563" indent="0">
              <a:spcBef>
                <a:spcPts val="0"/>
              </a:spcBef>
              <a:spcAft>
                <a:spcPts val="0"/>
              </a:spcAft>
              <a:buNone/>
              <a:tabLst>
                <a:tab pos="536400" algn="l"/>
                <a:tab pos="2196000" algn="l"/>
                <a:tab pos="2509200" algn="l"/>
                <a:tab pos="4125600" algn="l"/>
                <a:tab pos="4395600" algn="l"/>
                <a:tab pos="6048000" algn="l"/>
                <a:tab pos="6372000" algn="l"/>
              </a:tabLst>
            </a:pPr>
            <a:r>
              <a:rPr lang="de-CH" sz="1500" b="0" dirty="0" smtClean="0"/>
              <a:t>G: 115	G:	189	G:	199	G:	023</a:t>
            </a:r>
          </a:p>
          <a:p>
            <a:pPr marL="264563" indent="0">
              <a:spcBef>
                <a:spcPts val="0"/>
              </a:spcBef>
              <a:spcAft>
                <a:spcPts val="0"/>
              </a:spcAft>
              <a:buNone/>
              <a:tabLst>
                <a:tab pos="536400" algn="l"/>
                <a:tab pos="2196000" algn="l"/>
                <a:tab pos="2509200" algn="l"/>
                <a:tab pos="4125600" algn="l"/>
                <a:tab pos="4395600" algn="l"/>
                <a:tab pos="6048000" algn="l"/>
                <a:tab pos="6372000" algn="l"/>
              </a:tabLst>
            </a:pPr>
            <a:r>
              <a:rPr lang="de-CH" sz="1500" b="0" dirty="0" smtClean="0"/>
              <a:t>B:	141	B:	093	B:	200	B:	027</a:t>
            </a:r>
            <a:endParaRPr lang="de-CH" sz="1500" b="0" dirty="0"/>
          </a:p>
        </p:txBody>
      </p:sp>
    </p:spTree>
    <p:extLst>
      <p:ext uri="{BB962C8B-B14F-4D97-AF65-F5344CB8AC3E}">
        <p14:creationId xmlns:p14="http://schemas.microsoft.com/office/powerpoint/2010/main" val="31423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Farben verwenden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25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  <p:cxnSp>
        <p:nvCxnSpPr>
          <p:cNvPr id="11" name="Gerade Verbindung mit Pfeil 10"/>
          <p:cNvCxnSpPr/>
          <p:nvPr/>
        </p:nvCxnSpPr>
        <p:spPr>
          <a:xfrm flipH="1" flipV="1">
            <a:off x="3697249" y="2245503"/>
            <a:ext cx="87475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 flipV="1">
            <a:off x="3697249" y="4149079"/>
            <a:ext cx="87475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3862845" y="2780858"/>
            <a:ext cx="709155" cy="216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rot="10800000" flipV="1">
            <a:off x="3697252" y="3356991"/>
            <a:ext cx="874749" cy="432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eschweifte Klammer rechts 20"/>
          <p:cNvSpPr/>
          <p:nvPr/>
        </p:nvSpPr>
        <p:spPr>
          <a:xfrm>
            <a:off x="3605932" y="2420888"/>
            <a:ext cx="317996" cy="93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89"/>
          <a:stretch/>
        </p:blipFill>
        <p:spPr bwMode="auto">
          <a:xfrm>
            <a:off x="1330943" y="1552840"/>
            <a:ext cx="2266305" cy="303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Inhaltsplatzhalter 2"/>
          <p:cNvSpPr txBox="1">
            <a:spLocks/>
          </p:cNvSpPr>
          <p:nvPr/>
        </p:nvSpPr>
        <p:spPr>
          <a:xfrm>
            <a:off x="4644008" y="1916832"/>
            <a:ext cx="3384376" cy="3240360"/>
          </a:xfrm>
          <a:prstGeom prst="rect">
            <a:avLst/>
          </a:prstGeom>
        </p:spPr>
        <p:txBody>
          <a:bodyPr/>
          <a:lstStyle>
            <a:lvl1pPr marL="538163" indent="-273600" algn="l" defTabSz="914400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4000"/>
              <a:buFont typeface="Wingdings" pitchFamily="2" charset="2"/>
              <a:buChar char="n"/>
              <a:tabLst/>
              <a:defRPr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94000"/>
              <a:buFont typeface="Wingdings" pitchFamily="2" charset="2"/>
              <a:buChar char="n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25" indent="-2730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274638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lang="de-CH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1437" indent="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4563" indent="0">
              <a:spcAft>
                <a:spcPts val="3000"/>
              </a:spcAft>
              <a:buNone/>
            </a:pPr>
            <a:r>
              <a:rPr lang="de-CH" b="0" dirty="0"/>
              <a:t>Diese Farben dürfen Sie in </a:t>
            </a:r>
            <a:r>
              <a:rPr lang="de-CH" b="0" dirty="0" smtClean="0"/>
              <a:t>Präsentationen verwenden</a:t>
            </a:r>
          </a:p>
          <a:p>
            <a:pPr marL="264563" indent="0">
              <a:buNone/>
            </a:pPr>
            <a:r>
              <a:rPr lang="de-CH" b="0" dirty="0" smtClean="0"/>
              <a:t>Diese </a:t>
            </a:r>
            <a:r>
              <a:rPr lang="de-CH" b="0" dirty="0"/>
              <a:t>Farben bitte nicht </a:t>
            </a:r>
            <a:r>
              <a:rPr lang="de-CH" b="0" dirty="0" smtClean="0"/>
              <a:t>verwenden</a:t>
            </a:r>
          </a:p>
          <a:p>
            <a:pPr marL="264563" indent="0">
              <a:buNone/>
            </a:pPr>
            <a:r>
              <a:rPr lang="de-CH" b="0" dirty="0"/>
              <a:t>Diese Farben dürfen Sie in Präsentationen verwenden; es sind Abstufungen der Designfarben oben</a:t>
            </a:r>
          </a:p>
          <a:p>
            <a:pPr marL="264563" indent="0">
              <a:buNone/>
            </a:pPr>
            <a:endParaRPr lang="de-CH" b="0" dirty="0"/>
          </a:p>
          <a:p>
            <a:pPr marL="264563" indent="0">
              <a:buNone/>
            </a:pPr>
            <a:endParaRPr lang="de-CH" b="0" dirty="0"/>
          </a:p>
        </p:txBody>
      </p:sp>
      <p:sp>
        <p:nvSpPr>
          <p:cNvPr id="20" name="Inhaltsplatzhalter 2"/>
          <p:cNvSpPr txBox="1">
            <a:spLocks/>
          </p:cNvSpPr>
          <p:nvPr/>
        </p:nvSpPr>
        <p:spPr>
          <a:xfrm>
            <a:off x="468313" y="5229199"/>
            <a:ext cx="8207375" cy="762025"/>
          </a:xfrm>
          <a:prstGeom prst="rect">
            <a:avLst/>
          </a:prstGeom>
        </p:spPr>
        <p:txBody>
          <a:bodyPr/>
          <a:lstStyle>
            <a:lvl1pPr marL="538163" indent="-273600" algn="l" defTabSz="914400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4000"/>
              <a:buFont typeface="Wingdings" pitchFamily="2" charset="2"/>
              <a:buChar char="n"/>
              <a:tabLst/>
              <a:defRPr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94000"/>
              <a:buFont typeface="Wingdings" pitchFamily="2" charset="2"/>
              <a:buChar char="n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25" indent="-2730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274638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lang="de-CH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1437" indent="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4563" indent="0">
              <a:buNone/>
            </a:pPr>
            <a:r>
              <a:rPr lang="de-CH" b="0" dirty="0"/>
              <a:t>Für weitere Farben konsultieren Sie das Dokument HSR-Farbschema im Intranet oder das CD-Handbuch</a:t>
            </a:r>
          </a:p>
        </p:txBody>
      </p:sp>
    </p:spTree>
    <p:extLst>
      <p:ext uri="{BB962C8B-B14F-4D97-AF65-F5344CB8AC3E}">
        <p14:creationId xmlns:p14="http://schemas.microsoft.com/office/powerpoint/2010/main" val="369624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Fusszeile ändern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26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84784"/>
            <a:ext cx="4619345" cy="304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468313" y="1166813"/>
            <a:ext cx="3239591" cy="4824412"/>
          </a:xfrm>
          <a:prstGeom prst="rect">
            <a:avLst/>
          </a:prstGeom>
        </p:spPr>
        <p:txBody>
          <a:bodyPr/>
          <a:lstStyle>
            <a:lvl1pPr marL="538163" indent="-273600" algn="l" defTabSz="914400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4000"/>
              <a:buFont typeface="Wingdings" pitchFamily="2" charset="2"/>
              <a:buChar char="n"/>
              <a:tabLst/>
              <a:defRPr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94000"/>
              <a:buFont typeface="Wingdings" pitchFamily="2" charset="2"/>
              <a:buChar char="n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25" indent="-2730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274638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lang="de-CH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1437" indent="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4563" indent="0">
              <a:buClr>
                <a:schemeClr val="tx2"/>
              </a:buClr>
              <a:buSzPct val="90000"/>
              <a:buNone/>
            </a:pPr>
            <a:r>
              <a:rPr lang="de-CH" b="0" dirty="0"/>
              <a:t>Wichtig: Ändern Sie die Fusszeile mit dem Befehl </a:t>
            </a:r>
            <a:r>
              <a:rPr lang="de-CH" dirty="0"/>
              <a:t>Einfügen -&gt; Kopf- und Fusszeile</a:t>
            </a:r>
          </a:p>
          <a:p>
            <a:pPr marL="264563" indent="0">
              <a:buNone/>
            </a:pPr>
            <a:endParaRPr lang="de-CH" b="0" dirty="0"/>
          </a:p>
          <a:p>
            <a:pPr marL="264563" indent="0">
              <a:buNone/>
            </a:pPr>
            <a:r>
              <a:rPr lang="de-CH" b="0" dirty="0"/>
              <a:t>Anschliessend auf </a:t>
            </a:r>
            <a:r>
              <a:rPr lang="de-CH" dirty="0"/>
              <a:t>Für alle übernehmen</a:t>
            </a:r>
            <a:r>
              <a:rPr lang="de-CH" b="0" dirty="0"/>
              <a:t> klicken</a:t>
            </a:r>
          </a:p>
        </p:txBody>
      </p:sp>
    </p:spTree>
    <p:extLst>
      <p:ext uri="{BB962C8B-B14F-4D97-AF65-F5344CB8AC3E}">
        <p14:creationId xmlns:p14="http://schemas.microsoft.com/office/powerpoint/2010/main" val="19294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Libraries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Libraries</a:t>
            </a:r>
          </a:p>
          <a:p>
            <a:pPr lvl="1"/>
            <a:r>
              <a:rPr lang="de-CH" dirty="0" smtClean="0"/>
              <a:t>Eigenbau</a:t>
            </a:r>
          </a:p>
          <a:p>
            <a:pPr lvl="1"/>
            <a:r>
              <a:rPr lang="de-CH" dirty="0" err="1" smtClean="0"/>
              <a:t>OpenCV</a:t>
            </a:r>
            <a:endParaRPr lang="de-CH" dirty="0" smtClean="0"/>
          </a:p>
          <a:p>
            <a:pPr lvl="1"/>
            <a:r>
              <a:rPr lang="de-CH" dirty="0" err="1" smtClean="0"/>
              <a:t>AForge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6800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Auflösung</a:t>
            </a:r>
          </a:p>
          <a:p>
            <a:pPr lvl="1"/>
            <a:r>
              <a:rPr lang="de-CH" dirty="0" smtClean="0"/>
              <a:t>40ms</a:t>
            </a:r>
          </a:p>
          <a:p>
            <a:pPr lvl="1"/>
            <a:r>
              <a:rPr lang="de-CH" dirty="0" smtClean="0"/>
              <a:t>640x480px</a:t>
            </a:r>
          </a:p>
          <a:p>
            <a:r>
              <a:rPr lang="de-CH" dirty="0" smtClean="0"/>
              <a:t>Vorgehen</a:t>
            </a:r>
            <a:endParaRPr lang="de-CH" dirty="0"/>
          </a:p>
          <a:p>
            <a:pPr lvl="1"/>
            <a:r>
              <a:rPr lang="de-CH" dirty="0"/>
              <a:t>Differenz-Bilder</a:t>
            </a:r>
          </a:p>
          <a:p>
            <a:pPr lvl="1"/>
            <a:r>
              <a:rPr lang="de-CH" dirty="0" err="1" smtClean="0"/>
              <a:t>Thresholded</a:t>
            </a:r>
            <a:r>
              <a:rPr lang="de-CH" dirty="0" smtClean="0"/>
              <a:t> </a:t>
            </a:r>
            <a:r>
              <a:rPr lang="de-CH" dirty="0" err="1" smtClean="0"/>
              <a:t>Blobs</a:t>
            </a:r>
            <a:r>
              <a:rPr lang="de-CH" dirty="0" smtClean="0"/>
              <a:t> zählen</a:t>
            </a:r>
          </a:p>
          <a:p>
            <a:pPr lvl="1"/>
            <a:r>
              <a:rPr lang="de-CH" dirty="0" smtClean="0"/>
              <a:t>Punkte mittels Interpolation finden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76787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80" y="1143285"/>
            <a:ext cx="6095239" cy="457142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32438" y="635802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  <a:buSzPct val="90000"/>
            </a:pPr>
            <a:r>
              <a:rPr lang="de-CH" dirty="0" smtClean="0">
                <a:solidFill>
                  <a:srgbClr val="C00000"/>
                </a:solidFill>
              </a:rPr>
              <a:t>Frame 1</a:t>
            </a: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61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74" y="1142681"/>
            <a:ext cx="6096851" cy="4572638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32438" y="635802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  <a:buSzPct val="90000"/>
            </a:pPr>
            <a:r>
              <a:rPr lang="de-CH" dirty="0" smtClean="0">
                <a:solidFill>
                  <a:srgbClr val="C00000"/>
                </a:solidFill>
              </a:rPr>
              <a:t>Frame 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91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767" y="1142075"/>
            <a:ext cx="6098465" cy="457384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32438" y="6358029"/>
            <a:ext cx="110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  <a:buSzPct val="90000"/>
            </a:pPr>
            <a:r>
              <a:rPr lang="de-CH" dirty="0" smtClean="0">
                <a:solidFill>
                  <a:srgbClr val="C00000"/>
                </a:solidFill>
              </a:rPr>
              <a:t>Differenz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66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767" y="1142075"/>
            <a:ext cx="6098465" cy="4573849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32438" y="635802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  <a:buSzPct val="90000"/>
            </a:pPr>
            <a:r>
              <a:rPr lang="de-CH" dirty="0" smtClean="0">
                <a:solidFill>
                  <a:srgbClr val="C00000"/>
                </a:solidFill>
              </a:rPr>
              <a:t>Grau von </a:t>
            </a:r>
            <a:r>
              <a:rPr lang="de-CH" dirty="0" err="1" smtClean="0">
                <a:solidFill>
                  <a:srgbClr val="C00000"/>
                </a:solidFill>
              </a:rPr>
              <a:t>Rotkanal</a:t>
            </a:r>
            <a:endParaRPr lang="de-CH" dirty="0" smtClean="0">
              <a:solidFill>
                <a:srgbClr val="C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35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767" y="1142075"/>
            <a:ext cx="6098465" cy="4573849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32438" y="63580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  <a:buSzPct val="90000"/>
            </a:pPr>
            <a:r>
              <a:rPr lang="de-CH" dirty="0" smtClean="0">
                <a:solidFill>
                  <a:srgbClr val="C00000"/>
                </a:solidFill>
              </a:rPr>
              <a:t>Zwei </a:t>
            </a:r>
            <a:r>
              <a:rPr lang="de-CH" dirty="0" err="1" smtClean="0">
                <a:solidFill>
                  <a:srgbClr val="C00000"/>
                </a:solidFill>
              </a:rPr>
              <a:t>Blobs</a:t>
            </a:r>
            <a:endParaRPr lang="de-CH" dirty="0" smtClean="0">
              <a:solidFill>
                <a:srgbClr val="C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35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R_Vorlage">
  <a:themeElements>
    <a:clrScheme name="HSR-Farben">
      <a:dk1>
        <a:sysClr val="windowText" lastClr="000000"/>
      </a:dk1>
      <a:lt1>
        <a:sysClr val="window" lastClr="FFFFFF"/>
      </a:lt1>
      <a:dk2>
        <a:srgbClr val="0065A3"/>
      </a:dk2>
      <a:lt2>
        <a:srgbClr val="C6C7C8"/>
      </a:lt2>
      <a:accent1>
        <a:srgbClr val="0065A3"/>
      </a:accent1>
      <a:accent2>
        <a:srgbClr val="6E1C50"/>
      </a:accent2>
      <a:accent3>
        <a:srgbClr val="548C86"/>
      </a:accent3>
      <a:accent4>
        <a:srgbClr val="7B6951"/>
      </a:accent4>
      <a:accent5>
        <a:srgbClr val="00738D"/>
      </a:accent5>
      <a:accent6>
        <a:srgbClr val="BABD5D"/>
      </a:accent6>
      <a:hlink>
        <a:srgbClr val="0065A3"/>
      </a:hlink>
      <a:folHlink>
        <a:srgbClr val="6E1C5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285750" indent="-285750">
          <a:buClr>
            <a:schemeClr val="tx2"/>
          </a:buClr>
          <a:buSzPct val="90000"/>
          <a:buFont typeface="Wingdings" pitchFamily="2" charset="2"/>
          <a:buChar char="n"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HSR">
    <a:dk1>
      <a:sysClr val="windowText" lastClr="000000"/>
    </a:dk1>
    <a:lt1>
      <a:sysClr val="window" lastClr="FFFFFF"/>
    </a:lt1>
    <a:dk2>
      <a:srgbClr val="1F497D"/>
    </a:dk2>
    <a:lt2>
      <a:srgbClr val="C4C4C2"/>
    </a:lt2>
    <a:accent1>
      <a:srgbClr val="3F6DA6"/>
    </a:accent1>
    <a:accent2>
      <a:srgbClr val="702052"/>
    </a:accent2>
    <a:accent3>
      <a:srgbClr val="548D8B"/>
    </a:accent3>
    <a:accent4>
      <a:srgbClr val="7A6A51"/>
    </a:accent4>
    <a:accent5>
      <a:srgbClr val="00748E"/>
    </a:accent5>
    <a:accent6>
      <a:srgbClr val="BABE5E"/>
    </a:accent6>
    <a:hlink>
      <a:srgbClr val="3F6DA6"/>
    </a:hlink>
    <a:folHlink>
      <a:srgbClr val="800080"/>
    </a:folHlink>
  </a:clrScheme>
  <a:fontScheme name="Larissa Klassisch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HSR">
    <a:dk1>
      <a:sysClr val="windowText" lastClr="000000"/>
    </a:dk1>
    <a:lt1>
      <a:sysClr val="window" lastClr="FFFFFF"/>
    </a:lt1>
    <a:dk2>
      <a:srgbClr val="1F497D"/>
    </a:dk2>
    <a:lt2>
      <a:srgbClr val="C4C4C2"/>
    </a:lt2>
    <a:accent1>
      <a:srgbClr val="3F6DA6"/>
    </a:accent1>
    <a:accent2>
      <a:srgbClr val="702052"/>
    </a:accent2>
    <a:accent3>
      <a:srgbClr val="548D8B"/>
    </a:accent3>
    <a:accent4>
      <a:srgbClr val="7A6A51"/>
    </a:accent4>
    <a:accent5>
      <a:srgbClr val="00748E"/>
    </a:accent5>
    <a:accent6>
      <a:srgbClr val="BABE5E"/>
    </a:accent6>
    <a:hlink>
      <a:srgbClr val="3F6DA6"/>
    </a:hlink>
    <a:folHlink>
      <a:srgbClr val="800080"/>
    </a:folHlink>
  </a:clrScheme>
  <a:fontScheme name="Larissa Klassisch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HSR_Vorlage</Template>
  <TotalTime>16</TotalTime>
  <Words>521</Words>
  <Application>Microsoft Office PowerPoint</Application>
  <PresentationFormat>On-screen Show (4:3)</PresentationFormat>
  <Paragraphs>168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HSR_Vorlage</vt:lpstr>
      <vt:lpstr>Zwischenbericht </vt:lpstr>
      <vt:lpstr>Inhaltsverzeichnis</vt:lpstr>
      <vt:lpstr>Libraries</vt:lpstr>
      <vt:lpstr>Ablauf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</vt:lpstr>
      <vt:lpstr>Inhaltsverzeichnis</vt:lpstr>
      <vt:lpstr>Kalibrierung </vt:lpstr>
      <vt:lpstr>Kalibrierung </vt:lpstr>
      <vt:lpstr>Inhaltsverzeichnis</vt:lpstr>
      <vt:lpstr>Architektur</vt:lpstr>
      <vt:lpstr>Inhaltsverzeichnis</vt:lpstr>
      <vt:lpstr>Ausblick</vt:lpstr>
      <vt:lpstr>Folie mit Tabelle </vt:lpstr>
      <vt:lpstr>Beispiel Säulendiagramm</vt:lpstr>
      <vt:lpstr>Beispiel Kreisdiagramm</vt:lpstr>
      <vt:lpstr>Beispiel Säulendiagramm mit anderen Farben</vt:lpstr>
      <vt:lpstr>Beispiel Kreisdiagramm mit anderen Farben</vt:lpstr>
      <vt:lpstr>Inhaltsverzeichnis</vt:lpstr>
      <vt:lpstr>HSR Hausfarben</vt:lpstr>
      <vt:lpstr>Farben verwenden</vt:lpstr>
      <vt:lpstr>Fusszeile ändern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Zwischenbericht</dc:title>
  <dc:creator>schmijos</dc:creator>
  <cp:lastModifiedBy>Renato Bosshart</cp:lastModifiedBy>
  <cp:revision>19</cp:revision>
  <cp:lastPrinted>2010-12-20T15:36:07Z</cp:lastPrinted>
  <dcterms:created xsi:type="dcterms:W3CDTF">2013-04-09T09:26:33Z</dcterms:created>
  <dcterms:modified xsi:type="dcterms:W3CDTF">2013-04-09T12:57:41Z</dcterms:modified>
</cp:coreProperties>
</file>