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5" r:id="rId2"/>
    <p:sldId id="284" r:id="rId3"/>
    <p:sldId id="302" r:id="rId4"/>
    <p:sldId id="269" r:id="rId5"/>
    <p:sldId id="304" r:id="rId6"/>
    <p:sldId id="305" r:id="rId7"/>
    <p:sldId id="306" r:id="rId8"/>
    <p:sldId id="307" r:id="rId9"/>
    <p:sldId id="308" r:id="rId10"/>
    <p:sldId id="309" r:id="rId11"/>
    <p:sldId id="285" r:id="rId12"/>
    <p:sldId id="314" r:id="rId13"/>
    <p:sldId id="310" r:id="rId14"/>
    <p:sldId id="312" r:id="rId15"/>
    <p:sldId id="311" r:id="rId16"/>
    <p:sldId id="313" r:id="rId17"/>
    <p:sldId id="289" r:id="rId18"/>
    <p:sldId id="273" r:id="rId19"/>
    <p:sldId id="283" r:id="rId20"/>
    <p:sldId id="282" r:id="rId21"/>
    <p:sldId id="274" r:id="rId22"/>
    <p:sldId id="287" r:id="rId23"/>
    <p:sldId id="277" r:id="rId24"/>
    <p:sldId id="279" r:id="rId25"/>
    <p:sldId id="278" r:id="rId26"/>
  </p:sldIdLst>
  <p:sldSz cx="9144000" cy="6858000" type="screen4x3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71B"/>
    <a:srgbClr val="C6C7C8"/>
    <a:srgbClr val="99C1DA"/>
    <a:srgbClr val="D1D2D3"/>
    <a:srgbClr val="66A3C8"/>
    <a:srgbClr val="00738D"/>
    <a:srgbClr val="3384B5"/>
    <a:srgbClr val="8B4973"/>
    <a:srgbClr val="76A39E"/>
    <a:srgbClr val="95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4" autoAdjust="0"/>
    <p:restoredTop sz="95755" autoAdjust="0"/>
  </p:normalViewPr>
  <p:slideViewPr>
    <p:cSldViewPr snapToObjects="1">
      <p:cViewPr>
        <p:scale>
          <a:sx n="95" d="100"/>
          <a:sy n="95" d="100"/>
        </p:scale>
        <p:origin x="-1218" y="-84"/>
      </p:cViewPr>
      <p:guideLst>
        <p:guide orient="horz" pos="799"/>
        <p:guide pos="521"/>
      </p:guideLst>
    </p:cSldViewPr>
  </p:slideViewPr>
  <p:outlineViewPr>
    <p:cViewPr>
      <p:scale>
        <a:sx n="33" d="100"/>
        <a:sy n="33" d="100"/>
      </p:scale>
      <p:origin x="0" y="12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 snapToObjects="1" showGuides="1">
      <p:cViewPr>
        <p:scale>
          <a:sx n="66" d="100"/>
          <a:sy n="66" d="100"/>
        </p:scale>
        <p:origin x="-3062" y="125"/>
      </p:cViewPr>
      <p:guideLst>
        <p:guide orient="horz" pos="30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658AB8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B2C5DB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5343232"/>
        <c:axId val="255377792"/>
      </c:barChart>
      <c:catAx>
        <c:axId val="255343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de-DE"/>
          </a:p>
        </c:txPr>
        <c:crossAx val="255377792"/>
        <c:crosses val="autoZero"/>
        <c:auto val="1"/>
        <c:lblAlgn val="ctr"/>
        <c:lblOffset val="100"/>
        <c:noMultiLvlLbl val="0"/>
      </c:catAx>
      <c:valAx>
        <c:axId val="255377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53432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7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1700"/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3F6DA6"/>
              </a:solidFill>
              <a:ln>
                <a:solidFill>
                  <a:schemeClr val="accent1"/>
                </a:solidFill>
              </a:ln>
            </c:spPr>
          </c:dPt>
          <c:dPt>
            <c:idx val="1"/>
            <c:bubble3D val="0"/>
            <c:spPr>
              <a:solidFill>
                <a:srgbClr val="658AB8"/>
              </a:solidFill>
            </c:spPr>
          </c:dPt>
          <c:dPt>
            <c:idx val="2"/>
            <c:bubble3D val="0"/>
            <c:spPr>
              <a:solidFill>
                <a:srgbClr val="8CA7CA"/>
              </a:solidFill>
            </c:spPr>
          </c:dPt>
          <c:dPt>
            <c:idx val="3"/>
            <c:bubble3D val="0"/>
            <c:spPr>
              <a:solidFill>
                <a:srgbClr val="B2C5DB"/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602074353858727"/>
          <c:y val="0.40549438978263114"/>
          <c:w val="0.15958854079410309"/>
          <c:h val="0.27281500833676731"/>
        </c:manualLayout>
      </c:layout>
      <c:overlay val="0"/>
      <c:txPr>
        <a:bodyPr/>
        <a:lstStyle/>
        <a:p>
          <a:pPr>
            <a:defRPr sz="1700"/>
          </a:pPr>
          <a:endParaRPr lang="de-DE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3F6DA6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00748E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7A6A51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853376"/>
        <c:axId val="114854912"/>
      </c:barChart>
      <c:catAx>
        <c:axId val="1148533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de-DE"/>
          </a:p>
        </c:txPr>
        <c:crossAx val="114854912"/>
        <c:crosses val="autoZero"/>
        <c:auto val="1"/>
        <c:lblAlgn val="ctr"/>
        <c:lblOffset val="100"/>
        <c:noMultiLvlLbl val="0"/>
      </c:catAx>
      <c:valAx>
        <c:axId val="114854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8533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7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700"/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dPt>
          <c:dPt>
            <c:idx val="1"/>
            <c:bubble3D val="0"/>
            <c:spPr>
              <a:solidFill>
                <a:schemeClr val="accent5"/>
              </a:solidFill>
            </c:spPr>
          </c:dPt>
          <c:dPt>
            <c:idx val="2"/>
            <c:bubble3D val="0"/>
            <c:spPr>
              <a:solidFill>
                <a:schemeClr val="accent4"/>
              </a:solidFill>
            </c:spPr>
          </c:dPt>
          <c:dPt>
            <c:idx val="3"/>
            <c:bubble3D val="0"/>
            <c:spPr>
              <a:solidFill>
                <a:schemeClr val="accent6"/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602074353858727"/>
          <c:y val="0.40549438978263114"/>
          <c:w val="0.15958854079410309"/>
          <c:h val="0.27281500833676731"/>
        </c:manualLayout>
      </c:layout>
      <c:overlay val="0"/>
      <c:txPr>
        <a:bodyPr/>
        <a:lstStyle/>
        <a:p>
          <a:pPr>
            <a:defRPr sz="1700"/>
          </a:pPr>
          <a:endParaRPr lang="de-DE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61A6-EC08-4A73-A06C-2E5987F26A35}" type="datetimeFigureOut">
              <a:rPr lang="de-CH" smtClean="0"/>
              <a:t>09.04.2013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2770-F47B-49A8-A654-7D2712296F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2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09.04.2013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buClr>
        <a:schemeClr val="tx2"/>
      </a:buClr>
      <a:buSzPct val="95000"/>
      <a:buFont typeface="Wingdings" pitchFamily="2" charset="2"/>
      <a:buChar char="n"/>
      <a:defRPr lang="de-DE" sz="17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l" defTabSz="914400" rtl="0" eaLnBrk="1" latinLnBrk="0" hangingPunct="1">
      <a:buClr>
        <a:srgbClr val="C6C7C8"/>
      </a:buClr>
      <a:buSzPct val="95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85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456739" y="436563"/>
            <a:ext cx="5764212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7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456739" y="442913"/>
            <a:ext cx="5764212" cy="5794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</p:spPr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68313" y="1166813"/>
            <a:ext cx="8207375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tabLst/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69339"/>
            <a:ext cx="40386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48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79736"/>
            <a:ext cx="4040188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040188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79736"/>
            <a:ext cx="4041775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82764"/>
            <a:ext cx="4041775" cy="4224497"/>
          </a:xfrm>
        </p:spPr>
        <p:txBody>
          <a:bodyPr/>
          <a:lstStyle>
            <a:lvl1pPr marL="431800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56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4009" y="1276350"/>
            <a:ext cx="4031680" cy="47424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6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402" y="318"/>
            <a:ext cx="9169401" cy="7060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7843837" cy="22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831321" y="3698238"/>
            <a:ext cx="7843837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820" y="117465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marL="812801" lvl="0" indent="-274638" algn="l" defTabSz="914400" rtl="0" eaLnBrk="1" latinLnBrk="0" hangingPunct="1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 pitchFamily="2" charset="2"/>
              <a:buChar char="n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  <p:sldLayoutId id="2147483663" r:id="rId8"/>
  </p:sldLayoutIdLst>
  <p:hf hdr="0" dt="0"/>
  <p:txStyles>
    <p:titleStyle>
      <a:lvl1pPr marL="763588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lang="de-CH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Zwischenbericht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R. </a:t>
            </a:r>
            <a:r>
              <a:rPr lang="de-CH" dirty="0" err="1" smtClean="0"/>
              <a:t>Bosshart</a:t>
            </a:r>
            <a:r>
              <a:rPr lang="de-CH" dirty="0" smtClean="0"/>
              <a:t>, J. Schmid</a:t>
            </a:r>
            <a:endParaRPr lang="de-CH" dirty="0" smtClean="0"/>
          </a:p>
          <a:p>
            <a:r>
              <a:rPr lang="de-CH" dirty="0" smtClean="0"/>
              <a:t>Rapperswil</a:t>
            </a:r>
            <a:r>
              <a:rPr lang="de-CH" dirty="0" smtClean="0"/>
              <a:t>, </a:t>
            </a:r>
            <a:r>
              <a:rPr lang="de-CH" dirty="0" smtClean="0"/>
              <a:t>4. April 2013</a:t>
            </a:r>
            <a:endParaRPr lang="de-CH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Bachelorarbeit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 smtClean="0"/>
              <a:t>PresWriter</a:t>
            </a:r>
            <a:endParaRPr lang="de-CH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4" b="115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3258377"/>
              </p:ext>
            </p:extLst>
          </p:nvPr>
        </p:nvGraphicFramePr>
        <p:xfrm>
          <a:off x="811416" y="1166813"/>
          <a:ext cx="741605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029"/>
                <a:gridCol w="3708029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344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/>
              <a:t>Kalibrierung</a:t>
            </a:r>
            <a:endParaRPr lang="de-CH" dirty="0" smtClean="0"/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  <a:endParaRPr lang="de-CH" dirty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769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/>
              <a:t>Architektur</a:t>
            </a:r>
            <a:endParaRPr lang="de-CH" dirty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360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3" y="706408"/>
            <a:ext cx="7980953" cy="53047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1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  <a:endParaRPr lang="de-CH" dirty="0" smtClean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</a:p>
          <a:p>
            <a:r>
              <a:rPr lang="de-CH" dirty="0" smtClean="0"/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619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Erkennen einer Hand</a:t>
            </a:r>
          </a:p>
          <a:p>
            <a:pPr lvl="1"/>
            <a:r>
              <a:rPr lang="de-CH" dirty="0" smtClean="0"/>
              <a:t>Mittels </a:t>
            </a:r>
            <a:r>
              <a:rPr lang="de-CH" dirty="0" err="1" smtClean="0"/>
              <a:t>Korrellationskoeffizienten</a:t>
            </a:r>
            <a:endParaRPr lang="de-CH" dirty="0" smtClean="0"/>
          </a:p>
          <a:p>
            <a:pPr lvl="1"/>
            <a:r>
              <a:rPr lang="de-CH" dirty="0" err="1" smtClean="0"/>
              <a:t>AForge</a:t>
            </a:r>
            <a:r>
              <a:rPr lang="de-CH" dirty="0" smtClean="0"/>
              <a:t> oder doch </a:t>
            </a:r>
            <a:r>
              <a:rPr lang="de-CH" dirty="0" err="1" smtClean="0"/>
              <a:t>OpenCV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738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Folie mit Tabelle 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00893629"/>
              </p:ext>
            </p:extLst>
          </p:nvPr>
        </p:nvGraphicFramePr>
        <p:xfrm>
          <a:off x="827584" y="1268760"/>
          <a:ext cx="785604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010"/>
                <a:gridCol w="1964010"/>
                <a:gridCol w="1964010"/>
                <a:gridCol w="1964010"/>
              </a:tblGrid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812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Säulendiagramm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18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412296"/>
              </p:ext>
            </p:extLst>
          </p:nvPr>
        </p:nvGraphicFramePr>
        <p:xfrm>
          <a:off x="756000" y="1167185"/>
          <a:ext cx="79200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9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Kreisdiagramm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138260"/>
              </p:ext>
            </p:extLst>
          </p:nvPr>
        </p:nvGraphicFramePr>
        <p:xfrm>
          <a:off x="468313" y="1123200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27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Pen Tracking</a:t>
            </a:r>
            <a:endParaRPr lang="de-CH" dirty="0" smtClean="0"/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84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Säulendiagramm mit anderen 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125786"/>
              </p:ext>
            </p:extLst>
          </p:nvPr>
        </p:nvGraphicFramePr>
        <p:xfrm>
          <a:off x="756000" y="1166400"/>
          <a:ext cx="7920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2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Kreisdiagramm mit anderen 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21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491978"/>
              </p:ext>
            </p:extLst>
          </p:nvPr>
        </p:nvGraphicFramePr>
        <p:xfrm>
          <a:off x="468313" y="1124744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36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Textfolien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Bild und Tabelle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Diagrammen</a:t>
            </a:r>
          </a:p>
          <a:p>
            <a:r>
              <a:rPr lang="de-CH" dirty="0" smtClean="0"/>
              <a:t>Hausfarben und Anleitung zur Bedienung der Vorlage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HSR Hausfarben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23</a:t>
            </a:fld>
            <a:endParaRPr lang="de-CH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hteck 5"/>
          <p:cNvSpPr/>
          <p:nvPr/>
        </p:nvSpPr>
        <p:spPr>
          <a:xfrm>
            <a:off x="823376" y="1268760"/>
            <a:ext cx="1368152" cy="864096"/>
          </a:xfrm>
          <a:prstGeom prst="rect">
            <a:avLst/>
          </a:prstGeom>
          <a:solidFill>
            <a:srgbClr val="006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Blau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2758084" y="1268760"/>
            <a:ext cx="1368152" cy="864096"/>
          </a:xfrm>
          <a:prstGeom prst="rect">
            <a:avLst/>
          </a:prstGeom>
          <a:solidFill>
            <a:srgbClr val="6E1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Hematite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4692792" y="1268760"/>
            <a:ext cx="1368152" cy="864096"/>
          </a:xfrm>
          <a:prstGeom prst="rect">
            <a:avLst/>
          </a:prstGeom>
          <a:solidFill>
            <a:srgbClr val="54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Lake Green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627499" y="1268760"/>
            <a:ext cx="1368152" cy="864096"/>
          </a:xfrm>
          <a:prstGeom prst="rect">
            <a:avLst/>
          </a:prstGeom>
          <a:solidFill>
            <a:srgbClr val="7B6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Reed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823376" y="3217800"/>
            <a:ext cx="1368152" cy="864096"/>
          </a:xfrm>
          <a:prstGeom prst="rect">
            <a:avLst/>
          </a:prstGeom>
          <a:solidFill>
            <a:srgbClr val="00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Petrol</a:t>
            </a:r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2758084" y="3217800"/>
            <a:ext cx="1368152" cy="864096"/>
          </a:xfrm>
          <a:prstGeom prst="rect">
            <a:avLst/>
          </a:prstGeom>
          <a:solidFill>
            <a:srgbClr val="BAB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Basswood</a:t>
            </a:r>
            <a:endParaRPr lang="de-CH" dirty="0"/>
          </a:p>
        </p:txBody>
      </p:sp>
      <p:sp>
        <p:nvSpPr>
          <p:cNvPr id="24" name="Rechteck 23"/>
          <p:cNvSpPr/>
          <p:nvPr/>
        </p:nvSpPr>
        <p:spPr>
          <a:xfrm>
            <a:off x="4692792" y="3217800"/>
            <a:ext cx="1368152" cy="864096"/>
          </a:xfrm>
          <a:prstGeom prst="rect">
            <a:avLst/>
          </a:prstGeom>
          <a:solidFill>
            <a:srgbClr val="C6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Grau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448088" y="5156482"/>
            <a:ext cx="77768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738">
              <a:spcBef>
                <a:spcPct val="20000"/>
              </a:spcBef>
              <a:spcAft>
                <a:spcPts val="2000"/>
              </a:spcAft>
              <a:buClr>
                <a:srgbClr val="3F6DA6"/>
              </a:buClr>
            </a:pPr>
            <a:r>
              <a:rPr lang="de-CH" sz="1700" dirty="0" smtClean="0">
                <a:solidFill>
                  <a:prstClr val="black"/>
                </a:solidFill>
              </a:rPr>
              <a:t>Weitere Farbabstufungen finden Sie im Corporate-Design-Handbuch auf dem HSR Intranet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627499" y="3243262"/>
            <a:ext cx="1368152" cy="864096"/>
          </a:xfrm>
          <a:prstGeom prst="rect">
            <a:avLst/>
          </a:prstGeom>
          <a:solidFill>
            <a:srgbClr val="1A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Schwarz</a:t>
            </a:r>
            <a:endParaRPr lang="de-CH" dirty="0"/>
          </a:p>
        </p:txBody>
      </p:sp>
      <p:sp>
        <p:nvSpPr>
          <p:cNvPr id="28" name="Inhaltsplatzhalter 2"/>
          <p:cNvSpPr txBox="1">
            <a:spLocks/>
          </p:cNvSpPr>
          <p:nvPr/>
        </p:nvSpPr>
        <p:spPr>
          <a:xfrm>
            <a:off x="467544" y="2132856"/>
            <a:ext cx="8207375" cy="93610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R:	000	R:	110	R:	084	R:	123	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G: 101	G:	028	G:	140	G:	105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B:	163	B:	080	B:	134	B:	081</a:t>
            </a:r>
            <a:endParaRPr lang="de-CH" sz="1500" b="0" dirty="0"/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467544" y="4077072"/>
            <a:ext cx="8207375" cy="93610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R:	000	R:	186	R:	198	R:	026	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G: 115	G:	189	G:	199	G:	023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B:	141	B:	093	B:	200	B:	027</a:t>
            </a:r>
            <a:endParaRPr lang="de-CH" sz="1500" b="0" dirty="0"/>
          </a:p>
        </p:txBody>
      </p:sp>
    </p:spTree>
    <p:extLst>
      <p:ext uri="{BB962C8B-B14F-4D97-AF65-F5344CB8AC3E}">
        <p14:creationId xmlns:p14="http://schemas.microsoft.com/office/powerpoint/2010/main" val="31423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Farben verwenden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cxnSp>
        <p:nvCxnSpPr>
          <p:cNvPr id="11" name="Gerade Verbindung mit Pfeil 10"/>
          <p:cNvCxnSpPr/>
          <p:nvPr/>
        </p:nvCxnSpPr>
        <p:spPr>
          <a:xfrm flipH="1" flipV="1">
            <a:off x="3697249" y="2245503"/>
            <a:ext cx="8747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3697249" y="4149079"/>
            <a:ext cx="8747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862845" y="2780858"/>
            <a:ext cx="709155" cy="216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10800000" flipV="1">
            <a:off x="3697252" y="3356991"/>
            <a:ext cx="874749" cy="432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eschweifte Klammer rechts 20"/>
          <p:cNvSpPr/>
          <p:nvPr/>
        </p:nvSpPr>
        <p:spPr>
          <a:xfrm>
            <a:off x="3605932" y="2420888"/>
            <a:ext cx="317996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9"/>
          <a:stretch/>
        </p:blipFill>
        <p:spPr bwMode="auto">
          <a:xfrm>
            <a:off x="1330943" y="1552840"/>
            <a:ext cx="2266305" cy="303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Inhaltsplatzhalter 2"/>
          <p:cNvSpPr txBox="1">
            <a:spLocks/>
          </p:cNvSpPr>
          <p:nvPr/>
        </p:nvSpPr>
        <p:spPr>
          <a:xfrm>
            <a:off x="4644008" y="1916832"/>
            <a:ext cx="3384376" cy="3240360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3000"/>
              </a:spcAft>
              <a:buNone/>
            </a:pPr>
            <a:r>
              <a:rPr lang="de-CH" b="0" dirty="0"/>
              <a:t>Diese Farben dürfen Sie in </a:t>
            </a:r>
            <a:r>
              <a:rPr lang="de-CH" b="0" dirty="0" smtClean="0"/>
              <a:t>Präsentationen verwenden</a:t>
            </a:r>
          </a:p>
          <a:p>
            <a:pPr marL="264563" indent="0">
              <a:buNone/>
            </a:pPr>
            <a:r>
              <a:rPr lang="de-CH" b="0" dirty="0" smtClean="0"/>
              <a:t>Diese </a:t>
            </a:r>
            <a:r>
              <a:rPr lang="de-CH" b="0" dirty="0"/>
              <a:t>Farben bitte nicht </a:t>
            </a:r>
            <a:r>
              <a:rPr lang="de-CH" b="0" dirty="0" smtClean="0"/>
              <a:t>verwenden</a:t>
            </a:r>
          </a:p>
          <a:p>
            <a:pPr marL="264563" indent="0">
              <a:buNone/>
            </a:pPr>
            <a:r>
              <a:rPr lang="de-CH" b="0" dirty="0"/>
              <a:t>Diese Farben dürfen Sie in Präsentationen verwenden; es sind Abstufungen der Designfarben oben</a:t>
            </a:r>
          </a:p>
          <a:p>
            <a:pPr marL="264563" indent="0">
              <a:buNone/>
            </a:pPr>
            <a:endParaRPr lang="de-CH" b="0" dirty="0"/>
          </a:p>
          <a:p>
            <a:pPr marL="264563" indent="0">
              <a:buNone/>
            </a:pPr>
            <a:endParaRPr lang="de-CH" b="0" dirty="0"/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468313" y="5229199"/>
            <a:ext cx="8207375" cy="76202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None/>
            </a:pPr>
            <a:r>
              <a:rPr lang="de-CH" b="0" dirty="0"/>
              <a:t>Für weitere Farben konsultieren Sie das Dokument HSR-Farbschema im Intranet oder das CD-Handbuch</a:t>
            </a:r>
          </a:p>
        </p:txBody>
      </p:sp>
    </p:spTree>
    <p:extLst>
      <p:ext uri="{BB962C8B-B14F-4D97-AF65-F5344CB8AC3E}">
        <p14:creationId xmlns:p14="http://schemas.microsoft.com/office/powerpoint/2010/main" val="36962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Fusszeile ändern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25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4619345" cy="304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468313" y="1166813"/>
            <a:ext cx="3239591" cy="4824412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Clr>
                <a:schemeClr val="tx2"/>
              </a:buClr>
              <a:buSzPct val="90000"/>
              <a:buNone/>
            </a:pPr>
            <a:r>
              <a:rPr lang="de-CH" b="0" dirty="0"/>
              <a:t>Wichtig: Ändern Sie die Fusszeile mit dem Befehl </a:t>
            </a:r>
            <a:r>
              <a:rPr lang="de-CH" dirty="0"/>
              <a:t>Einfügen -&gt; Kopf- und Fusszeile</a:t>
            </a:r>
          </a:p>
          <a:p>
            <a:pPr marL="264563" indent="0">
              <a:buNone/>
            </a:pPr>
            <a:endParaRPr lang="de-CH" b="0" dirty="0"/>
          </a:p>
          <a:p>
            <a:pPr marL="264563" indent="0">
              <a:buNone/>
            </a:pPr>
            <a:r>
              <a:rPr lang="de-CH" b="0" dirty="0"/>
              <a:t>Anschliessend auf </a:t>
            </a:r>
            <a:r>
              <a:rPr lang="de-CH" dirty="0"/>
              <a:t>Für alle übernehmen</a:t>
            </a:r>
            <a:r>
              <a:rPr lang="de-CH" b="0" dirty="0"/>
              <a:t> klicken</a:t>
            </a:r>
          </a:p>
        </p:txBody>
      </p:sp>
    </p:spTree>
    <p:extLst>
      <p:ext uri="{BB962C8B-B14F-4D97-AF65-F5344CB8AC3E}">
        <p14:creationId xmlns:p14="http://schemas.microsoft.com/office/powerpoint/2010/main" val="19294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Libraries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Libraries</a:t>
            </a:r>
            <a:endParaRPr lang="de-CH" dirty="0" smtClean="0"/>
          </a:p>
          <a:p>
            <a:pPr lvl="1"/>
            <a:r>
              <a:rPr lang="de-CH" dirty="0" smtClean="0"/>
              <a:t>Eigenbau</a:t>
            </a:r>
          </a:p>
          <a:p>
            <a:pPr lvl="1"/>
            <a:r>
              <a:rPr lang="de-CH" dirty="0" err="1" smtClean="0"/>
              <a:t>OpenCV</a:t>
            </a:r>
            <a:endParaRPr lang="de-CH" dirty="0" smtClean="0"/>
          </a:p>
          <a:p>
            <a:pPr lvl="1"/>
            <a:r>
              <a:rPr lang="de-CH" dirty="0" err="1" smtClean="0"/>
              <a:t>AForge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800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Auflösung</a:t>
            </a:r>
          </a:p>
          <a:p>
            <a:pPr lvl="1"/>
            <a:r>
              <a:rPr lang="de-CH" dirty="0" smtClean="0"/>
              <a:t>4</a:t>
            </a:r>
            <a:r>
              <a:rPr lang="de-CH" dirty="0" smtClean="0"/>
              <a:t>0ms</a:t>
            </a:r>
          </a:p>
          <a:p>
            <a:pPr lvl="1"/>
            <a:r>
              <a:rPr lang="de-CH" dirty="0" smtClean="0"/>
              <a:t>640x480px</a:t>
            </a:r>
          </a:p>
          <a:p>
            <a:r>
              <a:rPr lang="de-CH" dirty="0" smtClean="0"/>
              <a:t>Vorgehen</a:t>
            </a:r>
            <a:endParaRPr lang="de-CH" dirty="0"/>
          </a:p>
          <a:p>
            <a:pPr lvl="1"/>
            <a:r>
              <a:rPr lang="de-CH" dirty="0"/>
              <a:t>Differenz-Bilder</a:t>
            </a:r>
          </a:p>
          <a:p>
            <a:pPr lvl="1"/>
            <a:r>
              <a:rPr lang="de-CH" dirty="0" err="1" smtClean="0"/>
              <a:t>Thresholded</a:t>
            </a:r>
            <a:r>
              <a:rPr lang="de-CH" dirty="0" smtClean="0"/>
              <a:t> </a:t>
            </a:r>
            <a:r>
              <a:rPr lang="de-CH" dirty="0" err="1" smtClean="0"/>
              <a:t>Blobs</a:t>
            </a:r>
            <a:r>
              <a:rPr lang="de-CH" dirty="0" smtClean="0"/>
              <a:t> zählen</a:t>
            </a:r>
          </a:p>
          <a:p>
            <a:pPr lvl="1"/>
            <a:r>
              <a:rPr lang="de-CH" dirty="0" smtClean="0"/>
              <a:t>Punkte mittels Interpolation finden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0" y="1143285"/>
            <a:ext cx="6095239" cy="457142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32438" y="6358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Frame 1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61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Frame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1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32438" y="6358029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Differenz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6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Grau von </a:t>
            </a:r>
            <a:r>
              <a:rPr lang="de-CH" dirty="0" err="1" smtClean="0">
                <a:solidFill>
                  <a:srgbClr val="C00000"/>
                </a:solidFill>
              </a:rPr>
              <a:t>Rotkanal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Zwei </a:t>
            </a:r>
            <a:r>
              <a:rPr lang="de-CH" dirty="0" err="1" smtClean="0">
                <a:solidFill>
                  <a:srgbClr val="C00000"/>
                </a:solidFill>
              </a:rPr>
              <a:t>Blobs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R_Vorlage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tx2"/>
          </a:buClr>
          <a:buSzPct val="90000"/>
          <a:buFont typeface="Wingdings" pitchFamily="2" charset="2"/>
          <a:buChar char="n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SR">
    <a:dk1>
      <a:sysClr val="windowText" lastClr="000000"/>
    </a:dk1>
    <a:lt1>
      <a:sysClr val="window" lastClr="FFFFFF"/>
    </a:lt1>
    <a:dk2>
      <a:srgbClr val="1F497D"/>
    </a:dk2>
    <a:lt2>
      <a:srgbClr val="C4C4C2"/>
    </a:lt2>
    <a:accent1>
      <a:srgbClr val="3F6DA6"/>
    </a:accent1>
    <a:accent2>
      <a:srgbClr val="702052"/>
    </a:accent2>
    <a:accent3>
      <a:srgbClr val="548D8B"/>
    </a:accent3>
    <a:accent4>
      <a:srgbClr val="7A6A51"/>
    </a:accent4>
    <a:accent5>
      <a:srgbClr val="00748E"/>
    </a:accent5>
    <a:accent6>
      <a:srgbClr val="BABE5E"/>
    </a:accent6>
    <a:hlink>
      <a:srgbClr val="3F6DA6"/>
    </a:hlink>
    <a:folHlink>
      <a:srgbClr val="800080"/>
    </a:folHlink>
  </a:clrScheme>
  <a:fontScheme name="Larissa Klassisch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HSR">
    <a:dk1>
      <a:sysClr val="windowText" lastClr="000000"/>
    </a:dk1>
    <a:lt1>
      <a:sysClr val="window" lastClr="FFFFFF"/>
    </a:lt1>
    <a:dk2>
      <a:srgbClr val="1F497D"/>
    </a:dk2>
    <a:lt2>
      <a:srgbClr val="C4C4C2"/>
    </a:lt2>
    <a:accent1>
      <a:srgbClr val="3F6DA6"/>
    </a:accent1>
    <a:accent2>
      <a:srgbClr val="702052"/>
    </a:accent2>
    <a:accent3>
      <a:srgbClr val="548D8B"/>
    </a:accent3>
    <a:accent4>
      <a:srgbClr val="7A6A51"/>
    </a:accent4>
    <a:accent5>
      <a:srgbClr val="00748E"/>
    </a:accent5>
    <a:accent6>
      <a:srgbClr val="BABE5E"/>
    </a:accent6>
    <a:hlink>
      <a:srgbClr val="3F6DA6"/>
    </a:hlink>
    <a:folHlink>
      <a:srgbClr val="800080"/>
    </a:folHlink>
  </a:clrScheme>
  <a:fontScheme name="Larissa Klassisch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HSR_Vorlage</Template>
  <TotalTime>0</TotalTime>
  <Words>437</Words>
  <Application>Microsoft Office PowerPoint</Application>
  <PresentationFormat>Bildschirmpräsentation (4:3)</PresentationFormat>
  <Paragraphs>156</Paragraphs>
  <Slides>25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HSR_Vorlage</vt:lpstr>
      <vt:lpstr>Zwischenbericht </vt:lpstr>
      <vt:lpstr>Inhaltsverzeichnis</vt:lpstr>
      <vt:lpstr>Libraries</vt:lpstr>
      <vt:lpstr>Ablauf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Performance</vt:lpstr>
      <vt:lpstr>Inhaltsverzeichnis</vt:lpstr>
      <vt:lpstr>PowerPoint-Präsentation</vt:lpstr>
      <vt:lpstr>Inhaltsverzeichnis</vt:lpstr>
      <vt:lpstr>Architektur</vt:lpstr>
      <vt:lpstr>Inhaltsverzeichnis</vt:lpstr>
      <vt:lpstr>Ausblick</vt:lpstr>
      <vt:lpstr>Folie mit Tabelle </vt:lpstr>
      <vt:lpstr>Beispiel Säulendiagramm</vt:lpstr>
      <vt:lpstr>Beispiel Kreisdiagramm</vt:lpstr>
      <vt:lpstr>Beispiel Säulendiagramm mit anderen Farben</vt:lpstr>
      <vt:lpstr>Beispiel Kreisdiagramm mit anderen Farben</vt:lpstr>
      <vt:lpstr>Inhaltsverzeichnis</vt:lpstr>
      <vt:lpstr>HSR Hausfarben</vt:lpstr>
      <vt:lpstr>Farben verwenden</vt:lpstr>
      <vt:lpstr>Fusszeile ändern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Zwischenbericht</dc:title>
  <dc:creator>schmijos</dc:creator>
  <cp:lastModifiedBy>schmijos</cp:lastModifiedBy>
  <cp:revision>15</cp:revision>
  <cp:lastPrinted>2010-12-20T15:36:07Z</cp:lastPrinted>
  <dcterms:created xsi:type="dcterms:W3CDTF">2013-04-09T09:26:33Z</dcterms:created>
  <dcterms:modified xsi:type="dcterms:W3CDTF">2013-04-09T12:37:23Z</dcterms:modified>
</cp:coreProperties>
</file>