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notesSlides/notesSlide8.xml" ContentType="application/vnd.openxmlformats-officedocument.presentationml.notesSlide+xml"/>
  <Override PartName="/ppt/charts/chart3.xml" ContentType="application/vnd.openxmlformats-officedocument.drawingml.chart+xml"/>
  <Override PartName="/ppt/theme/themeOverride2.xml" ContentType="application/vnd.openxmlformats-officedocument.themeOverride+xml"/>
  <Override PartName="/ppt/charts/chart4.xml" ContentType="application/vnd.openxmlformats-officedocument.drawingml.chart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97" r:id="rId2"/>
    <p:sldId id="284" r:id="rId3"/>
    <p:sldId id="302" r:id="rId4"/>
    <p:sldId id="269" r:id="rId5"/>
    <p:sldId id="307" r:id="rId6"/>
    <p:sldId id="303" r:id="rId7"/>
    <p:sldId id="305" r:id="rId8"/>
    <p:sldId id="323" r:id="rId9"/>
    <p:sldId id="308" r:id="rId10"/>
    <p:sldId id="304" r:id="rId11"/>
    <p:sldId id="306" r:id="rId12"/>
    <p:sldId id="322" r:id="rId13"/>
    <p:sldId id="324" r:id="rId14"/>
    <p:sldId id="325" r:id="rId15"/>
    <p:sldId id="326" r:id="rId16"/>
    <p:sldId id="313" r:id="rId17"/>
    <p:sldId id="315" r:id="rId18"/>
    <p:sldId id="321" r:id="rId19"/>
    <p:sldId id="309" r:id="rId20"/>
    <p:sldId id="317" r:id="rId21"/>
    <p:sldId id="318" r:id="rId22"/>
    <p:sldId id="310" r:id="rId23"/>
    <p:sldId id="319" r:id="rId24"/>
    <p:sldId id="311" r:id="rId25"/>
    <p:sldId id="320" r:id="rId26"/>
    <p:sldId id="292" r:id="rId27"/>
    <p:sldId id="312" r:id="rId28"/>
    <p:sldId id="270" r:id="rId29"/>
    <p:sldId id="271" r:id="rId30"/>
    <p:sldId id="285" r:id="rId31"/>
    <p:sldId id="275" r:id="rId32"/>
    <p:sldId id="301" r:id="rId33"/>
    <p:sldId id="276" r:id="rId34"/>
    <p:sldId id="289" r:id="rId35"/>
    <p:sldId id="272" r:id="rId36"/>
    <p:sldId id="286" r:id="rId37"/>
    <p:sldId id="273" r:id="rId38"/>
    <p:sldId id="283" r:id="rId39"/>
    <p:sldId id="282" r:id="rId40"/>
    <p:sldId id="274" r:id="rId41"/>
    <p:sldId id="287" r:id="rId42"/>
    <p:sldId id="280" r:id="rId43"/>
    <p:sldId id="277" r:id="rId44"/>
    <p:sldId id="279" r:id="rId45"/>
    <p:sldId id="278" r:id="rId46"/>
  </p:sldIdLst>
  <p:sldSz cx="9144000" cy="6858000" type="screen4x3"/>
  <p:notesSz cx="6858000" cy="97345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pos="52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62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C7C8"/>
    <a:srgbClr val="1A171B"/>
    <a:srgbClr val="99C1DA"/>
    <a:srgbClr val="D1D2D3"/>
    <a:srgbClr val="66A3C8"/>
    <a:srgbClr val="00738D"/>
    <a:srgbClr val="3384B5"/>
    <a:srgbClr val="8B4973"/>
    <a:srgbClr val="76A39E"/>
    <a:srgbClr val="9587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96" autoAdjust="0"/>
    <p:restoredTop sz="95755" autoAdjust="0"/>
  </p:normalViewPr>
  <p:slideViewPr>
    <p:cSldViewPr snapToObjects="1">
      <p:cViewPr varScale="1">
        <p:scale>
          <a:sx n="67" d="100"/>
          <a:sy n="67" d="100"/>
        </p:scale>
        <p:origin x="1296" y="66"/>
      </p:cViewPr>
      <p:guideLst>
        <p:guide orient="horz" pos="799"/>
        <p:guide pos="521"/>
      </p:guideLst>
    </p:cSldViewPr>
  </p:slideViewPr>
  <p:outlineViewPr>
    <p:cViewPr>
      <p:scale>
        <a:sx n="33" d="100"/>
        <a:sy n="33" d="100"/>
      </p:scale>
      <p:origin x="0" y="122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888"/>
    </p:cViewPr>
  </p:sorterViewPr>
  <p:notesViewPr>
    <p:cSldViewPr snapToObjects="1" showGuides="1">
      <p:cViewPr>
        <p:scale>
          <a:sx n="66" d="100"/>
          <a:sy n="66" d="100"/>
        </p:scale>
        <p:origin x="-3062" y="125"/>
      </p:cViewPr>
      <p:guideLst>
        <p:guide orient="horz" pos="3062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1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2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rgbClr val="658AB8"/>
            </a:solidFill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rgbClr val="B2C5DB"/>
            </a:solidFill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11806792"/>
        <c:axId val="311806400"/>
      </c:barChart>
      <c:catAx>
        <c:axId val="31180679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700"/>
            </a:pPr>
            <a:endParaRPr lang="en-US"/>
          </a:p>
        </c:txPr>
        <c:crossAx val="311806400"/>
        <c:crosses val="autoZero"/>
        <c:auto val="1"/>
        <c:lblAlgn val="ctr"/>
        <c:lblOffset val="100"/>
        <c:noMultiLvlLbl val="0"/>
      </c:catAx>
      <c:valAx>
        <c:axId val="3118064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11806792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7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  <c:txPr>
        <a:bodyPr/>
        <a:lstStyle/>
        <a:p>
          <a:pPr>
            <a:defRPr sz="1700"/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rgbClr val="3F6DA6"/>
              </a:solidFill>
              <a:ln>
                <a:solidFill>
                  <a:schemeClr val="accent1"/>
                </a:solidFill>
              </a:ln>
            </c:spPr>
          </c:dPt>
          <c:dPt>
            <c:idx val="1"/>
            <c:bubble3D val="0"/>
            <c:spPr>
              <a:solidFill>
                <a:srgbClr val="658AB8"/>
              </a:solidFill>
            </c:spPr>
          </c:dPt>
          <c:dPt>
            <c:idx val="2"/>
            <c:bubble3D val="0"/>
            <c:spPr>
              <a:solidFill>
                <a:srgbClr val="8CA7CA"/>
              </a:solidFill>
            </c:spPr>
          </c:dPt>
          <c:dPt>
            <c:idx val="3"/>
            <c:bubble3D val="0"/>
            <c:spPr>
              <a:solidFill>
                <a:srgbClr val="B2C5DB"/>
              </a:solidFill>
            </c:spPr>
          </c:dPt>
          <c:cat>
            <c:strRef>
              <c:f>Tabelle1!$A$2:$A$5</c:f>
              <c:strCache>
                <c:ptCount val="4"/>
                <c:pt idx="0">
                  <c:v>1. Quartal</c:v>
                </c:pt>
                <c:pt idx="1">
                  <c:v>2. Quartal</c:v>
                </c:pt>
                <c:pt idx="2">
                  <c:v>3. Quartal</c:v>
                </c:pt>
                <c:pt idx="3">
                  <c:v>4. Quartal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74602074353858727"/>
          <c:y val="0.40549438978263114"/>
          <c:w val="0.15958854079410309"/>
          <c:h val="0.27281500833676731"/>
        </c:manualLayout>
      </c:layout>
      <c:overlay val="0"/>
      <c:txPr>
        <a:bodyPr/>
        <a:lstStyle/>
        <a:p>
          <a:pPr>
            <a:defRPr sz="1700"/>
          </a:pPr>
          <a:endParaRPr lang="en-US"/>
        </a:p>
      </c:txPr>
    </c:legend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rgbClr val="3F6DA6"/>
            </a:solidFill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rgbClr val="00748E"/>
            </a:solidFill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rgbClr val="7A6A51"/>
            </a:solidFill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11807576"/>
        <c:axId val="311806008"/>
      </c:barChart>
      <c:catAx>
        <c:axId val="31180757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700"/>
            </a:pPr>
            <a:endParaRPr lang="en-US"/>
          </a:p>
        </c:txPr>
        <c:crossAx val="311806008"/>
        <c:crosses val="autoZero"/>
        <c:auto val="1"/>
        <c:lblAlgn val="ctr"/>
        <c:lblOffset val="100"/>
        <c:noMultiLvlLbl val="0"/>
      </c:catAx>
      <c:valAx>
        <c:axId val="3118060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11807576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7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txPr>
        <a:bodyPr/>
        <a:lstStyle/>
        <a:p>
          <a:pPr>
            <a:defRPr sz="1700"/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dPt>
          <c:dPt>
            <c:idx val="1"/>
            <c:bubble3D val="0"/>
            <c:spPr>
              <a:solidFill>
                <a:schemeClr val="accent5"/>
              </a:solidFill>
            </c:spPr>
          </c:dPt>
          <c:dPt>
            <c:idx val="2"/>
            <c:bubble3D val="0"/>
            <c:spPr>
              <a:solidFill>
                <a:schemeClr val="accent4"/>
              </a:solidFill>
            </c:spPr>
          </c:dPt>
          <c:dPt>
            <c:idx val="3"/>
            <c:bubble3D val="0"/>
            <c:spPr>
              <a:solidFill>
                <a:schemeClr val="accent6"/>
              </a:solidFill>
            </c:spPr>
          </c:dPt>
          <c:cat>
            <c:strRef>
              <c:f>Tabelle1!$A$2:$A$5</c:f>
              <c:strCache>
                <c:ptCount val="4"/>
                <c:pt idx="0">
                  <c:v>1. Quartal</c:v>
                </c:pt>
                <c:pt idx="1">
                  <c:v>2. Quartal</c:v>
                </c:pt>
                <c:pt idx="2">
                  <c:v>3. Quartal</c:v>
                </c:pt>
                <c:pt idx="3">
                  <c:v>4. Quartal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74602074353858727"/>
          <c:y val="0.40549438978263114"/>
          <c:w val="0.15958854079410309"/>
          <c:h val="0.27281500833676731"/>
        </c:manualLayout>
      </c:layout>
      <c:overlay val="0"/>
      <c:txPr>
        <a:bodyPr/>
        <a:lstStyle/>
        <a:p>
          <a:pPr>
            <a:defRPr sz="1700"/>
          </a:pPr>
          <a:endParaRPr lang="en-US"/>
        </a:p>
      </c:txPr>
    </c:legend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261A6-EC08-4A73-A06C-2E5987F26A35}" type="datetimeFigureOut">
              <a:rPr lang="de-CH" smtClean="0"/>
              <a:t>13.08.2013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245600"/>
            <a:ext cx="2971800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9245600"/>
            <a:ext cx="2971800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32770-F47B-49A8-A654-7D2712296F2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714299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86728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86728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r">
              <a:defRPr sz="1200"/>
            </a:lvl1pPr>
          </a:lstStyle>
          <a:p>
            <a:fld id="{12E8396D-C179-49FB-90FC-DFFEFED52D5D}" type="datetimeFigureOut">
              <a:rPr lang="de-CH" smtClean="0"/>
              <a:pPr/>
              <a:t>13.08.2013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30250"/>
            <a:ext cx="4867275" cy="36496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6" rIns="91431" bIns="45716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623912"/>
            <a:ext cx="5486400" cy="4380548"/>
          </a:xfrm>
          <a:prstGeom prst="rect">
            <a:avLst/>
          </a:prstGeom>
        </p:spPr>
        <p:txBody>
          <a:bodyPr vert="horz" lIns="91431" tIns="45716" rIns="91431" bIns="45716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246133"/>
            <a:ext cx="2971800" cy="486728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9246133"/>
            <a:ext cx="2971800" cy="486728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r">
              <a:defRPr sz="1200"/>
            </a:lvl1pPr>
          </a:lstStyle>
          <a:p>
            <a:fld id="{030F1662-E304-472D-9055-62419893CD52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9940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85750" indent="-285750" algn="l" defTabSz="914400" rtl="0" eaLnBrk="1" latinLnBrk="0" hangingPunct="1">
      <a:buClr>
        <a:schemeClr val="tx2"/>
      </a:buClr>
      <a:buSzPct val="95000"/>
      <a:buFont typeface="Wingdings" pitchFamily="2" charset="2"/>
      <a:buChar char="n"/>
      <a:defRPr lang="de-DE" sz="1700" b="0" kern="1200" dirty="0" smtClean="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628650" indent="-171450" algn="l" defTabSz="914400" rtl="0" eaLnBrk="1" latinLnBrk="0" hangingPunct="1">
      <a:buClr>
        <a:srgbClr val="C6C7C8"/>
      </a:buClr>
      <a:buSzPct val="95000"/>
      <a:buFont typeface="Wingdings" pitchFamily="2" charset="2"/>
      <a:buChar char="n"/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085850" indent="-171450" algn="l" defTabSz="914400" rtl="0" eaLnBrk="1" latinLnBrk="0" hangingPunct="1">
      <a:buClr>
        <a:srgbClr val="C6C7C8"/>
      </a:buClr>
      <a:buSzPct val="80000"/>
      <a:buFont typeface="Wingdings" pitchFamily="2" charset="2"/>
      <a:buChar char="n"/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543050" indent="-171450" algn="l" defTabSz="914400" rtl="0" eaLnBrk="1" latinLnBrk="0" hangingPunct="1">
      <a:buClr>
        <a:srgbClr val="C6C7C8"/>
      </a:buClr>
      <a:buSzPct val="80000"/>
      <a:buFont typeface="Wingdings" pitchFamily="2" charset="2"/>
      <a:buChar char="n"/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00250" indent="-171450" algn="l" defTabSz="914400" rtl="0" eaLnBrk="1" latinLnBrk="0" hangingPunct="1">
      <a:buClr>
        <a:srgbClr val="C6C7C8"/>
      </a:buClr>
      <a:buSzPct val="80000"/>
      <a:buFont typeface="Wingdings" pitchFamily="2" charset="2"/>
      <a:buChar char="n"/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F1662-E304-472D-9055-62419893CD52}" type="slidenum">
              <a:rPr lang="de-CH" smtClean="0"/>
              <a:pPr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451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F1662-E304-472D-9055-62419893CD52}" type="slidenum">
              <a:rPr lang="de-CH" smtClean="0"/>
              <a:pPr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451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F1662-E304-472D-9055-62419893CD52}" type="slidenum">
              <a:rPr lang="de-CH" smtClean="0"/>
              <a:pPr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451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F1662-E304-472D-9055-62419893CD52}" type="slidenum">
              <a:rPr lang="de-CH" smtClean="0"/>
              <a:pPr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451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F1662-E304-472D-9055-62419893CD52}" type="slidenum">
              <a:rPr lang="de-CH" smtClean="0"/>
              <a:pPr/>
              <a:t>22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451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F1662-E304-472D-9055-62419893CD52}" type="slidenum">
              <a:rPr lang="de-CH" smtClean="0"/>
              <a:pPr/>
              <a:t>24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451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lvl="0" indent="0"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F1662-E304-472D-9055-62419893CD52}" type="slidenum">
              <a:rPr lang="de-CH" smtClean="0"/>
              <a:pPr/>
              <a:t>28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904479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F1662-E304-472D-9055-62419893CD52}" type="slidenum">
              <a:rPr lang="de-CH" smtClean="0"/>
              <a:pPr/>
              <a:t>39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61858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F1662-E304-472D-9055-62419893CD52}" type="slidenum">
              <a:rPr lang="de-CH" smtClean="0"/>
              <a:pPr/>
              <a:t>45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53733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upt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456739" y="436563"/>
            <a:ext cx="5764212" cy="5801677"/>
          </a:xfrm>
          <a:prstGeom prst="rect">
            <a:avLst/>
          </a:prstGeom>
          <a:solidFill>
            <a:schemeClr val="accent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56739" y="1478281"/>
            <a:ext cx="5764212" cy="381000"/>
          </a:xfrm>
          <a:noFill/>
        </p:spPr>
        <p:txBody>
          <a:bodyPr tIns="0" anchor="t" anchorCtr="0">
            <a:noAutofit/>
          </a:bodyPr>
          <a:lstStyle>
            <a:lvl1pPr marL="450850" indent="0">
              <a:defRPr cap="all" baseline="0"/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56739" y="4186989"/>
            <a:ext cx="5764212" cy="1516327"/>
          </a:xfrm>
          <a:noFill/>
        </p:spPr>
        <p:txBody>
          <a:bodyPr tIns="144000">
            <a:noAutofit/>
          </a:bodyPr>
          <a:lstStyle>
            <a:lvl1pPr marL="444500" indent="0" algn="l">
              <a:spcAft>
                <a:spcPts val="0"/>
              </a:spcAft>
              <a:buNone/>
              <a:defRPr sz="15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87" y="5703316"/>
            <a:ext cx="2448000" cy="842112"/>
          </a:xfrm>
          <a:prstGeom prst="rect">
            <a:avLst/>
          </a:prstGeom>
        </p:spPr>
      </p:pic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>
          <a:xfrm>
            <a:off x="456739" y="900113"/>
            <a:ext cx="5764212" cy="349567"/>
          </a:xfrm>
        </p:spPr>
        <p:txBody>
          <a:bodyPr/>
          <a:lstStyle>
            <a:lvl1pPr marL="446088" indent="0">
              <a:buNone/>
              <a:defRPr sz="1500" b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Textplatzhalter 6"/>
          <p:cNvSpPr>
            <a:spLocks noGrp="1"/>
          </p:cNvSpPr>
          <p:nvPr>
            <p:ph type="body" sz="quarter" idx="11"/>
          </p:nvPr>
        </p:nvSpPr>
        <p:spPr>
          <a:xfrm>
            <a:off x="456739" y="1859281"/>
            <a:ext cx="5764212" cy="349567"/>
          </a:xfrm>
        </p:spPr>
        <p:txBody>
          <a:bodyPr tIns="0"/>
          <a:lstStyle>
            <a:lvl1pPr marL="446088" indent="0">
              <a:buNone/>
              <a:defRPr sz="1500" b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2"/>
          </p:nvPr>
        </p:nvSpPr>
        <p:spPr>
          <a:xfrm>
            <a:off x="1014413" y="3256768"/>
            <a:ext cx="3197225" cy="701675"/>
          </a:xfrm>
        </p:spPr>
        <p:txBody>
          <a:bodyPr/>
          <a:lstStyle>
            <a:lvl1pPr marL="264563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77793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456739" y="442913"/>
            <a:ext cx="5764212" cy="57943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87" y="5703316"/>
            <a:ext cx="2448000" cy="842112"/>
          </a:xfrm>
          <a:prstGeom prst="rect">
            <a:avLst/>
          </a:prstGeom>
        </p:spPr>
      </p:pic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56739" y="4186989"/>
            <a:ext cx="5764212" cy="1516327"/>
          </a:xfrm>
          <a:noFill/>
        </p:spPr>
        <p:txBody>
          <a:bodyPr tIns="144000">
            <a:noAutofit/>
          </a:bodyPr>
          <a:lstStyle>
            <a:lvl1pPr marL="444500" indent="0" algn="l">
              <a:spcAft>
                <a:spcPts val="0"/>
              </a:spcAft>
              <a:buNone/>
              <a:defRPr sz="15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 dirty="0"/>
          </a:p>
        </p:txBody>
      </p:sp>
      <p:sp>
        <p:nvSpPr>
          <p:cNvPr id="9" name="Textplatzhalter 6"/>
          <p:cNvSpPr>
            <a:spLocks noGrp="1"/>
          </p:cNvSpPr>
          <p:nvPr>
            <p:ph type="body" sz="quarter" idx="10"/>
          </p:nvPr>
        </p:nvSpPr>
        <p:spPr>
          <a:xfrm>
            <a:off x="456739" y="900113"/>
            <a:ext cx="5764212" cy="349567"/>
          </a:xfrm>
        </p:spPr>
        <p:txBody>
          <a:bodyPr/>
          <a:lstStyle>
            <a:lvl1pPr marL="446088" indent="0">
              <a:buNone/>
              <a:defRPr sz="1500" b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2"/>
          </p:nvPr>
        </p:nvSpPr>
        <p:spPr>
          <a:xfrm>
            <a:off x="1014413" y="3256768"/>
            <a:ext cx="3197225" cy="701675"/>
          </a:xfrm>
        </p:spPr>
        <p:txBody>
          <a:bodyPr/>
          <a:lstStyle>
            <a:lvl1pPr marL="264563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  <p:sp>
        <p:nvSpPr>
          <p:cNvPr id="11" name="Titel 1"/>
          <p:cNvSpPr>
            <a:spLocks noGrp="1"/>
          </p:cNvSpPr>
          <p:nvPr>
            <p:ph type="ctrTitle"/>
          </p:nvPr>
        </p:nvSpPr>
        <p:spPr>
          <a:xfrm>
            <a:off x="456739" y="1478281"/>
            <a:ext cx="5764212" cy="381000"/>
          </a:xfrm>
          <a:noFill/>
        </p:spPr>
        <p:txBody>
          <a:bodyPr tIns="0" anchor="t" anchorCtr="0">
            <a:noAutofit/>
          </a:bodyPr>
          <a:lstStyle>
            <a:lvl1pPr marL="450850" indent="0">
              <a:defRPr cap="all" baseline="0"/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12" name="Textplatzhalter 6"/>
          <p:cNvSpPr>
            <a:spLocks noGrp="1"/>
          </p:cNvSpPr>
          <p:nvPr>
            <p:ph type="body" sz="quarter" idx="11"/>
          </p:nvPr>
        </p:nvSpPr>
        <p:spPr>
          <a:xfrm>
            <a:off x="456739" y="1859281"/>
            <a:ext cx="5764212" cy="349567"/>
          </a:xfrm>
        </p:spPr>
        <p:txBody>
          <a:bodyPr tIns="0"/>
          <a:lstStyle>
            <a:lvl1pPr marL="446088" indent="0">
              <a:buNone/>
              <a:defRPr sz="1500" b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651844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318"/>
            <a:ext cx="9144000" cy="706090"/>
          </a:xfrm>
        </p:spPr>
        <p:txBody>
          <a:bodyPr/>
          <a:lstStyle>
            <a:lvl1pPr marL="717550" indent="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468313" y="1166813"/>
            <a:ext cx="8207375" cy="4824412"/>
          </a:xfrm>
        </p:spPr>
        <p:txBody>
          <a:bodyPr>
            <a:noAutofit/>
          </a:bodyPr>
          <a:lstStyle>
            <a:lvl1pPr marL="538163" indent="-273600">
              <a:spcAft>
                <a:spcPts val="800"/>
              </a:spcAft>
              <a:defRPr/>
            </a:lvl1pPr>
            <a:lvl2pPr marL="803275" indent="-273600">
              <a:spcAft>
                <a:spcPts val="600"/>
              </a:spcAft>
              <a:defRPr/>
            </a:lvl2pPr>
            <a:lvl3pPr marL="1074738" indent="-273600">
              <a:spcAft>
                <a:spcPts val="400"/>
              </a:spcAft>
              <a:tabLst/>
              <a:defRPr/>
            </a:lvl3pPr>
            <a:lvl4pPr marL="1341438" indent="-273600">
              <a:spcAft>
                <a:spcPts val="400"/>
              </a:spcAft>
              <a:defRPr/>
            </a:lvl4pPr>
            <a:lvl5pPr marL="1616075" indent="-274638">
              <a:spcAft>
                <a:spcPts val="400"/>
              </a:spcAft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-36512" y="6073864"/>
            <a:ext cx="918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fik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96" t="3740" b="-1"/>
          <a:stretch/>
        </p:blipFill>
        <p:spPr>
          <a:xfrm>
            <a:off x="368072" y="6105448"/>
            <a:ext cx="1620000" cy="662569"/>
          </a:xfrm>
          <a:prstGeom prst="rect">
            <a:avLst/>
          </a:prstGeom>
        </p:spPr>
      </p:pic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14248" y="6488062"/>
            <a:ext cx="4112096" cy="253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CH" smtClean="0"/>
              <a:t>Bachelorarbeit, PresentationWriter, Rapperswil, 16.8.2013</a:t>
            </a:r>
            <a:endParaRPr lang="de-CH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521887" y="6355040"/>
            <a:ext cx="4090397" cy="1152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6CB3B594-2801-4864-9089-E42463258A4B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4"/>
          </p:nvPr>
        </p:nvSpPr>
        <p:spPr>
          <a:xfrm>
            <a:off x="6689725" y="1"/>
            <a:ext cx="2454275" cy="706438"/>
          </a:xfrm>
        </p:spPr>
        <p:txBody>
          <a:bodyPr/>
          <a:lstStyle>
            <a:lvl1pPr marL="264563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55159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717550" indent="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4820" y="1169339"/>
            <a:ext cx="4038600" cy="4832842"/>
          </a:xfrm>
        </p:spPr>
        <p:txBody>
          <a:bodyPr/>
          <a:lstStyle>
            <a:lvl1pPr marL="538163" indent="-274638">
              <a:spcAft>
                <a:spcPts val="800"/>
              </a:spcAft>
              <a:buSzPct val="90000"/>
              <a:defRPr sz="1700"/>
            </a:lvl1pPr>
            <a:lvl2pPr marL="803275" indent="-273600">
              <a:spcAft>
                <a:spcPts val="600"/>
              </a:spcAft>
              <a:defRPr sz="1700"/>
            </a:lvl2pPr>
            <a:lvl3pPr marL="1076325" indent="-273050">
              <a:spcAft>
                <a:spcPts val="400"/>
              </a:spcAft>
              <a:defRPr sz="1500"/>
            </a:lvl3pPr>
            <a:lvl4pPr marL="1341438" indent="-273600">
              <a:spcAft>
                <a:spcPts val="400"/>
              </a:spcAft>
              <a:defRPr sz="1500"/>
            </a:lvl4pPr>
            <a:lvl5pPr marL="1616075" indent="-274638">
              <a:spcAft>
                <a:spcPts val="400"/>
              </a:spcAft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169339"/>
            <a:ext cx="4038600" cy="4832842"/>
          </a:xfrm>
        </p:spPr>
        <p:txBody>
          <a:bodyPr/>
          <a:lstStyle>
            <a:lvl1pPr>
              <a:spcAft>
                <a:spcPts val="800"/>
              </a:spcAft>
              <a:defRPr sz="1700"/>
            </a:lvl1pPr>
            <a:lvl2pPr>
              <a:spcAft>
                <a:spcPts val="600"/>
              </a:spcAft>
              <a:defRPr sz="1700"/>
            </a:lvl2pPr>
            <a:lvl3pPr>
              <a:spcAft>
                <a:spcPts val="400"/>
              </a:spcAft>
              <a:defRPr sz="1500"/>
            </a:lvl3pPr>
            <a:lvl4pPr>
              <a:spcAft>
                <a:spcPts val="400"/>
              </a:spcAft>
              <a:defRPr sz="1500"/>
            </a:lvl4pPr>
            <a:lvl5pPr marL="1616075" indent="-274638">
              <a:spcAft>
                <a:spcPts val="400"/>
              </a:spcAft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-36512" y="6073864"/>
            <a:ext cx="918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96" t="3740" b="-1"/>
          <a:stretch/>
        </p:blipFill>
        <p:spPr>
          <a:xfrm>
            <a:off x="368072" y="6105448"/>
            <a:ext cx="1620000" cy="662569"/>
          </a:xfrm>
          <a:prstGeom prst="rect">
            <a:avLst/>
          </a:prstGeom>
        </p:spPr>
      </p:pic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14248" y="6488062"/>
            <a:ext cx="4112096" cy="253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CH" smtClean="0"/>
              <a:t>Bachelorarbeit, PresentationWriter, Rapperswil, 16.8.2013</a:t>
            </a:r>
            <a:endParaRPr lang="de-CH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521887" y="6355040"/>
            <a:ext cx="4090397" cy="1152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6CB3B594-2801-4864-9089-E42463258A4B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13" name="Bildplatzhalter 4"/>
          <p:cNvSpPr>
            <a:spLocks noGrp="1"/>
          </p:cNvSpPr>
          <p:nvPr>
            <p:ph type="pic" sz="quarter" idx="14"/>
          </p:nvPr>
        </p:nvSpPr>
        <p:spPr>
          <a:xfrm>
            <a:off x="6689725" y="1"/>
            <a:ext cx="2454275" cy="706438"/>
          </a:xfrm>
        </p:spPr>
        <p:txBody>
          <a:bodyPr/>
          <a:lstStyle>
            <a:lvl1pPr marL="264563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04857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717550" indent="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79736"/>
            <a:ext cx="4040188" cy="471264"/>
          </a:xfrm>
        </p:spPr>
        <p:txBody>
          <a:bodyPr anchor="t">
            <a:normAutofit/>
          </a:bodyPr>
          <a:lstStyle>
            <a:lvl1pPr marL="266700" indent="0">
              <a:buNone/>
              <a:defRPr sz="17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782764"/>
            <a:ext cx="4040188" cy="4224497"/>
          </a:xfrm>
        </p:spPr>
        <p:txBody>
          <a:bodyPr/>
          <a:lstStyle>
            <a:lvl1pPr marL="538163" indent="-274638">
              <a:spcAft>
                <a:spcPts val="800"/>
              </a:spcAft>
              <a:defRPr sz="1700" b="0"/>
            </a:lvl1pPr>
            <a:lvl2pPr marL="803275" indent="-273600">
              <a:spcAft>
                <a:spcPts val="600"/>
              </a:spcAft>
              <a:defRPr sz="1500"/>
            </a:lvl2pPr>
            <a:lvl3pPr marL="1076325" indent="-273050">
              <a:spcAft>
                <a:spcPts val="400"/>
              </a:spcAft>
              <a:defRPr sz="1500"/>
            </a:lvl3pPr>
            <a:lvl4pPr marL="1341438" indent="-265113">
              <a:spcAft>
                <a:spcPts val="400"/>
              </a:spcAft>
              <a:defRPr sz="1500"/>
            </a:lvl4pPr>
            <a:lvl5pPr marL="1616075" indent="-274638">
              <a:spcAft>
                <a:spcPts val="400"/>
              </a:spcAft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179736"/>
            <a:ext cx="4041775" cy="471264"/>
          </a:xfrm>
        </p:spPr>
        <p:txBody>
          <a:bodyPr anchor="t">
            <a:normAutofit/>
          </a:bodyPr>
          <a:lstStyle>
            <a:lvl1pPr marL="185738" indent="0">
              <a:buNone/>
              <a:defRPr sz="17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782764"/>
            <a:ext cx="4041775" cy="4224497"/>
          </a:xfrm>
        </p:spPr>
        <p:txBody>
          <a:bodyPr/>
          <a:lstStyle>
            <a:lvl1pPr marL="431800" indent="-273600">
              <a:spcAft>
                <a:spcPts val="800"/>
              </a:spcAft>
              <a:defRPr sz="1700" b="0"/>
            </a:lvl1pPr>
            <a:lvl2pPr marL="715963" indent="-273600">
              <a:spcAft>
                <a:spcPts val="600"/>
              </a:spcAft>
              <a:defRPr sz="1500"/>
            </a:lvl2pPr>
            <a:lvl3pPr marL="982663" indent="-273050">
              <a:spcAft>
                <a:spcPts val="400"/>
              </a:spcAft>
              <a:defRPr sz="1500"/>
            </a:lvl3pPr>
            <a:lvl4pPr marL="1257300" indent="-274638">
              <a:spcAft>
                <a:spcPts val="400"/>
              </a:spcAft>
              <a:defRPr sz="1500"/>
            </a:lvl4pPr>
            <a:lvl5pPr marL="1524000" indent="-273600">
              <a:spcAft>
                <a:spcPts val="400"/>
              </a:spcAft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-36512" y="6073864"/>
            <a:ext cx="918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fik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96" t="3740" b="-1"/>
          <a:stretch/>
        </p:blipFill>
        <p:spPr>
          <a:xfrm>
            <a:off x="368072" y="6105448"/>
            <a:ext cx="1620000" cy="662569"/>
          </a:xfrm>
          <a:prstGeom prst="rect">
            <a:avLst/>
          </a:prstGeom>
        </p:spPr>
      </p:pic>
      <p:sp>
        <p:nvSpPr>
          <p:cNvPr id="12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2514248" y="6488062"/>
            <a:ext cx="4112096" cy="253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CH" smtClean="0"/>
              <a:t>Bachelorarbeit, PresentationWriter, Rapperswil, 16.8.2013</a:t>
            </a:r>
            <a:endParaRPr lang="de-CH" dirty="0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1"/>
          </p:nvPr>
        </p:nvSpPr>
        <p:spPr>
          <a:xfrm>
            <a:off x="2521887" y="6355040"/>
            <a:ext cx="4090397" cy="1152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6CB3B594-2801-4864-9089-E42463258A4B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15" name="Bildplatzhalter 4"/>
          <p:cNvSpPr>
            <a:spLocks noGrp="1"/>
          </p:cNvSpPr>
          <p:nvPr>
            <p:ph type="pic" sz="quarter" idx="14"/>
          </p:nvPr>
        </p:nvSpPr>
        <p:spPr>
          <a:xfrm>
            <a:off x="6689725" y="1"/>
            <a:ext cx="2454275" cy="706438"/>
          </a:xfrm>
        </p:spPr>
        <p:txBody>
          <a:bodyPr/>
          <a:lstStyle>
            <a:lvl1pPr marL="264563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3569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717550" indent="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>
          <a:xfrm>
            <a:off x="4644009" y="1276350"/>
            <a:ext cx="4031680" cy="4742485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CH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-36512" y="6073864"/>
            <a:ext cx="918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96" t="3740" b="-1"/>
          <a:stretch/>
        </p:blipFill>
        <p:spPr>
          <a:xfrm>
            <a:off x="368072" y="6105448"/>
            <a:ext cx="1620000" cy="662569"/>
          </a:xfrm>
          <a:prstGeom prst="rect">
            <a:avLst/>
          </a:prstGeom>
        </p:spPr>
      </p:pic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14248" y="6488062"/>
            <a:ext cx="4112096" cy="253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CH" smtClean="0"/>
              <a:t>Bachelorarbeit, PresentationWriter, Rapperswil, 16.8.2013</a:t>
            </a:r>
            <a:endParaRPr lang="de-CH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521887" y="6355040"/>
            <a:ext cx="4090397" cy="1152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6CB3B594-2801-4864-9089-E42463258A4B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13" name="Bildplatzhalter 4"/>
          <p:cNvSpPr>
            <a:spLocks noGrp="1"/>
          </p:cNvSpPr>
          <p:nvPr>
            <p:ph type="pic" sz="quarter" idx="14"/>
          </p:nvPr>
        </p:nvSpPr>
        <p:spPr>
          <a:xfrm>
            <a:off x="6689725" y="1"/>
            <a:ext cx="2454275" cy="706438"/>
          </a:xfrm>
        </p:spPr>
        <p:txBody>
          <a:bodyPr/>
          <a:lstStyle>
            <a:lvl1pPr marL="264563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  <p:sp>
        <p:nvSpPr>
          <p:cNvPr id="15" name="Inhaltsplatzhalter 2"/>
          <p:cNvSpPr>
            <a:spLocks noGrp="1"/>
          </p:cNvSpPr>
          <p:nvPr>
            <p:ph sz="half" idx="1"/>
          </p:nvPr>
        </p:nvSpPr>
        <p:spPr>
          <a:xfrm>
            <a:off x="464820" y="1169339"/>
            <a:ext cx="4038600" cy="4832842"/>
          </a:xfrm>
        </p:spPr>
        <p:txBody>
          <a:bodyPr/>
          <a:lstStyle>
            <a:lvl1pPr marL="263525" indent="0">
              <a:buSzPct val="90000"/>
              <a:buNone/>
              <a:defRPr sz="1700"/>
            </a:lvl1pPr>
            <a:lvl2pPr marL="803275" indent="-273600">
              <a:spcAft>
                <a:spcPts val="600"/>
              </a:spcAft>
              <a:defRPr sz="1700"/>
            </a:lvl2pPr>
            <a:lvl3pPr marL="1076325" indent="-273050">
              <a:spcAft>
                <a:spcPts val="400"/>
              </a:spcAft>
              <a:defRPr sz="1500"/>
            </a:lvl3pPr>
            <a:lvl4pPr marL="1341438" indent="-273600">
              <a:spcAft>
                <a:spcPts val="400"/>
              </a:spcAft>
              <a:defRPr sz="1500"/>
            </a:lvl4pPr>
            <a:lvl5pPr marL="1616075" indent="-274638">
              <a:spcAft>
                <a:spcPts val="400"/>
              </a:spcAft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087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717550" indent="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14248" y="6488062"/>
            <a:ext cx="4112096" cy="253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CH" smtClean="0"/>
              <a:t>Bachelorarbeit, PresentationWriter, Rapperswil, 16.8.2013</a:t>
            </a:r>
            <a:endParaRPr lang="de-CH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521887" y="6355040"/>
            <a:ext cx="4090397" cy="1152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6CB3B594-2801-4864-9089-E42463258A4B}" type="slidenum">
              <a:rPr lang="de-CH" smtClean="0"/>
              <a:pPr/>
              <a:t>‹#›</a:t>
            </a:fld>
            <a:endParaRPr lang="de-CH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-36512" y="6073864"/>
            <a:ext cx="918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96" t="3740" b="-1"/>
          <a:stretch/>
        </p:blipFill>
        <p:spPr>
          <a:xfrm>
            <a:off x="368072" y="6105448"/>
            <a:ext cx="1620000" cy="662569"/>
          </a:xfrm>
          <a:prstGeom prst="rect">
            <a:avLst/>
          </a:prstGeom>
        </p:spPr>
      </p:pic>
      <p:sp>
        <p:nvSpPr>
          <p:cNvPr id="10" name="Bildplatzhalter 4"/>
          <p:cNvSpPr>
            <a:spLocks noGrp="1"/>
          </p:cNvSpPr>
          <p:nvPr>
            <p:ph type="pic" sz="quarter" idx="14"/>
          </p:nvPr>
        </p:nvSpPr>
        <p:spPr>
          <a:xfrm>
            <a:off x="6689725" y="1"/>
            <a:ext cx="2454275" cy="706438"/>
          </a:xfrm>
        </p:spPr>
        <p:txBody>
          <a:bodyPr/>
          <a:lstStyle>
            <a:lvl1pPr marL="264563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03601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ben Bild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25402" y="318"/>
            <a:ext cx="9169401" cy="70609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7254" y="1164696"/>
            <a:ext cx="7843837" cy="22680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1"/>
          </p:nvPr>
        </p:nvSpPr>
        <p:spPr>
          <a:xfrm>
            <a:off x="831321" y="3698238"/>
            <a:ext cx="7843837" cy="2268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CH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14248" y="6488062"/>
            <a:ext cx="4112096" cy="253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CH" smtClean="0"/>
              <a:t>Bachelorarbeit, PresentationWriter, Rapperswil, 16.8.2013</a:t>
            </a:r>
            <a:endParaRPr lang="de-CH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521887" y="6355040"/>
            <a:ext cx="4090397" cy="1152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6CB3B594-2801-4864-9089-E42463258A4B}" type="slidenum">
              <a:rPr lang="de-CH" smtClean="0"/>
              <a:pPr/>
              <a:t>‹#›</a:t>
            </a:fld>
            <a:endParaRPr lang="de-CH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96" t="3740" b="-1"/>
          <a:stretch/>
        </p:blipFill>
        <p:spPr>
          <a:xfrm>
            <a:off x="368072" y="6105448"/>
            <a:ext cx="1620000" cy="662569"/>
          </a:xfrm>
          <a:prstGeom prst="rect">
            <a:avLst/>
          </a:prstGeom>
        </p:spPr>
      </p:pic>
      <p:cxnSp>
        <p:nvCxnSpPr>
          <p:cNvPr id="10" name="Gerade Verbindung 9"/>
          <p:cNvCxnSpPr/>
          <p:nvPr userDrawn="1"/>
        </p:nvCxnSpPr>
        <p:spPr>
          <a:xfrm>
            <a:off x="-36512" y="6073864"/>
            <a:ext cx="918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Bildplatzhalter 4"/>
          <p:cNvSpPr>
            <a:spLocks noGrp="1"/>
          </p:cNvSpPr>
          <p:nvPr>
            <p:ph type="pic" sz="quarter" idx="14"/>
          </p:nvPr>
        </p:nvSpPr>
        <p:spPr>
          <a:xfrm>
            <a:off x="6689725" y="1"/>
            <a:ext cx="2454275" cy="706438"/>
          </a:xfrm>
        </p:spPr>
        <p:txBody>
          <a:bodyPr/>
          <a:lstStyle>
            <a:lvl1pPr marL="264563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0736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0" y="318"/>
            <a:ext cx="9144000" cy="70609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32400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4820" y="1174656"/>
            <a:ext cx="8229600" cy="48965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marL="812801" lvl="0" indent="-274638" algn="l" defTabSz="914400" rtl="0" eaLnBrk="1" latinLnBrk="0" hangingPunct="1">
              <a:spcBef>
                <a:spcPts val="0"/>
              </a:spcBef>
              <a:spcAft>
                <a:spcPts val="2000"/>
              </a:spcAft>
              <a:buClr>
                <a:schemeClr val="bg2"/>
              </a:buClr>
              <a:buFont typeface="Wingdings" pitchFamily="2" charset="2"/>
              <a:buChar char="n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69710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52" r:id="rId4"/>
    <p:sldLayoutId id="2147483653" r:id="rId5"/>
    <p:sldLayoutId id="2147483661" r:id="rId6"/>
    <p:sldLayoutId id="2147483654" r:id="rId7"/>
    <p:sldLayoutId id="2147483663" r:id="rId8"/>
  </p:sldLayoutIdLst>
  <p:hf hdr="0" dt="0"/>
  <p:txStyles>
    <p:titleStyle>
      <a:lvl1pPr marL="763588" indent="0" algn="l" defTabSz="914400" rtl="0" eaLnBrk="1" latinLnBrk="0" hangingPunct="1">
        <a:spcBef>
          <a:spcPct val="0"/>
        </a:spcBef>
        <a:buNone/>
        <a:defRPr sz="2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538163" indent="-273600" algn="l" defTabSz="914400" rtl="0" eaLnBrk="1" latinLnBrk="0" hangingPunct="1">
        <a:spcBef>
          <a:spcPts val="600"/>
        </a:spcBef>
        <a:spcAft>
          <a:spcPts val="800"/>
        </a:spcAft>
        <a:buClr>
          <a:schemeClr val="accent1"/>
        </a:buClr>
        <a:buSzPct val="94000"/>
        <a:buFont typeface="Wingdings" pitchFamily="2" charset="2"/>
        <a:buChar char="n"/>
        <a:tabLst/>
        <a:defRPr sz="17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273600" algn="l" defTabSz="914400" rtl="0" eaLnBrk="1" latinLnBrk="0" hangingPunct="1">
        <a:spcBef>
          <a:spcPts val="0"/>
        </a:spcBef>
        <a:spcAft>
          <a:spcPts val="600"/>
        </a:spcAft>
        <a:buClr>
          <a:schemeClr val="bg2"/>
        </a:buClr>
        <a:buSzPct val="94000"/>
        <a:buFont typeface="Wingdings" pitchFamily="2" charset="2"/>
        <a:buChar char="n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1076325" indent="-273050" algn="l" defTabSz="914400" rtl="0" eaLnBrk="1" latinLnBrk="0" hangingPunct="1">
        <a:spcBef>
          <a:spcPts val="0"/>
        </a:spcBef>
        <a:spcAft>
          <a:spcPts val="400"/>
        </a:spcAft>
        <a:buClr>
          <a:schemeClr val="bg2"/>
        </a:buClr>
        <a:buSzPct val="80000"/>
        <a:buFont typeface="Wingdings" pitchFamily="2" charset="2"/>
        <a:buChar char="n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341438" indent="-273600" algn="l" defTabSz="914400" rtl="0" eaLnBrk="1" latinLnBrk="0" hangingPunct="1">
        <a:spcBef>
          <a:spcPts val="0"/>
        </a:spcBef>
        <a:spcAft>
          <a:spcPts val="400"/>
        </a:spcAft>
        <a:buClr>
          <a:schemeClr val="bg2"/>
        </a:buClr>
        <a:buSzPct val="80000"/>
        <a:buFont typeface="Wingdings" pitchFamily="2" charset="2"/>
        <a:buChar char="n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616075" indent="-274638" algn="l" defTabSz="914400" rtl="0" eaLnBrk="1" latinLnBrk="0" hangingPunct="1">
        <a:spcBef>
          <a:spcPts val="0"/>
        </a:spcBef>
        <a:spcAft>
          <a:spcPts val="400"/>
        </a:spcAft>
        <a:buClr>
          <a:schemeClr val="bg2"/>
        </a:buClr>
        <a:buSzPct val="80000"/>
        <a:buFont typeface="Wingdings" pitchFamily="2" charset="2"/>
        <a:buChar char="n"/>
        <a:defRPr lang="de-CH" sz="15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341437" indent="0" algn="l" defTabSz="914400" rtl="0" eaLnBrk="1" latinLnBrk="0" hangingPunct="1">
        <a:spcBef>
          <a:spcPct val="20000"/>
        </a:spcBef>
        <a:buClr>
          <a:schemeClr val="bg2"/>
        </a:buClr>
        <a:buFont typeface="Wingdings" pitchFamily="2" charset="2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Presentation</a:t>
            </a:r>
            <a:r>
              <a:rPr lang="de-CH" dirty="0" smtClean="0"/>
              <a:t> Writer</a:t>
            </a:r>
            <a:br>
              <a:rPr lang="de-CH" dirty="0" smtClean="0"/>
            </a:b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Renato </a:t>
            </a:r>
            <a:r>
              <a:rPr lang="de-CH" dirty="0" err="1" smtClean="0"/>
              <a:t>Bosshart</a:t>
            </a:r>
            <a:r>
              <a:rPr lang="de-CH" dirty="0" smtClean="0"/>
              <a:t>, Josua Schmid</a:t>
            </a:r>
          </a:p>
          <a:p>
            <a:r>
              <a:rPr lang="de-CH" dirty="0" smtClean="0"/>
              <a:t>Institut für Software</a:t>
            </a:r>
          </a:p>
          <a:p>
            <a:r>
              <a:rPr lang="de-CH" dirty="0" smtClean="0"/>
              <a:t>Rapperswil, 16. August 2013</a:t>
            </a:r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H" dirty="0" err="1" smtClean="0"/>
              <a:t>Präsentation</a:t>
            </a:r>
            <a:r>
              <a:rPr lang="fr-CH" dirty="0" smtClean="0"/>
              <a:t> </a:t>
            </a:r>
            <a:r>
              <a:rPr lang="fr-CH" dirty="0" err="1" smtClean="0"/>
              <a:t>Bachelorarbeit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CH" dirty="0" err="1" smtClean="0"/>
              <a:t>Ein</a:t>
            </a:r>
            <a:r>
              <a:rPr lang="fr-CH" dirty="0" smtClean="0"/>
              <a:t> virtuelles </a:t>
            </a:r>
            <a:r>
              <a:rPr lang="fr-CH" dirty="0" err="1" smtClean="0"/>
              <a:t>Whiteboard</a:t>
            </a:r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133040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Lösungsansätze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Kalibrieren</a:t>
            </a:r>
          </a:p>
          <a:p>
            <a:r>
              <a:rPr lang="de-CH" dirty="0" smtClean="0"/>
              <a:t>Stift finden</a:t>
            </a:r>
          </a:p>
          <a:p>
            <a:r>
              <a:rPr lang="de-CH" dirty="0" smtClean="0"/>
              <a:t>Stiftposition weiterverwenden</a:t>
            </a:r>
          </a:p>
          <a:p>
            <a:r>
              <a:rPr lang="de-CH" dirty="0" smtClean="0"/>
              <a:t>(</a:t>
            </a:r>
            <a:r>
              <a:rPr lang="de-CH" dirty="0" err="1" smtClean="0"/>
              <a:t>Rekalibrieren</a:t>
            </a:r>
            <a:r>
              <a:rPr lang="de-CH" dirty="0" smtClean="0"/>
              <a:t>)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Bachelorarbeit, PresentationWriter, Rapperswil, 16.8.2013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10</a:t>
            </a:fld>
            <a:endParaRPr lang="de-CH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/>
      </p:sp>
      <p:cxnSp>
        <p:nvCxnSpPr>
          <p:cNvPr id="7" name="Gekrümmte Verbindung 6"/>
          <p:cNvCxnSpPr/>
          <p:nvPr/>
        </p:nvCxnSpPr>
        <p:spPr>
          <a:xfrm rot="10800000">
            <a:off x="3635896" y="1822324"/>
            <a:ext cx="720080" cy="432048"/>
          </a:xfrm>
          <a:prstGeom prst="curvedConnector3">
            <a:avLst>
              <a:gd name="adj1" fmla="val -5605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krümmte Verbindung 31"/>
          <p:cNvCxnSpPr/>
          <p:nvPr/>
        </p:nvCxnSpPr>
        <p:spPr>
          <a:xfrm>
            <a:off x="251520" y="1822324"/>
            <a:ext cx="447195" cy="432048"/>
          </a:xfrm>
          <a:prstGeom prst="curvedConnector3">
            <a:avLst>
              <a:gd name="adj1" fmla="val -3089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68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Lösungsansätze - Kalibrierung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Belichtungskorrektur der Webcam bereitet Probleme</a:t>
            </a:r>
            <a:endParaRPr lang="de-CH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Bachelorarbeit, PresentationWriter, Rapperswil, 16.8.2013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11</a:t>
            </a:fld>
            <a:endParaRPr lang="de-CH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697737"/>
            <a:ext cx="2767731" cy="2075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760413"/>
            <a:ext cx="2771800" cy="207884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591" y="1697736"/>
            <a:ext cx="5522033" cy="414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87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Belichtungskorrektur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Lösung durch Verwendung von Bildern mit gleicher Helligkeitsverteilung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Bachelorarbeit, PresentationWriter, Rapperswil, 16.8.2013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12</a:t>
            </a:fld>
            <a:endParaRPr lang="de-CH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30" y="1863107"/>
            <a:ext cx="2735698" cy="20517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30" y="3914881"/>
            <a:ext cx="2747093" cy="20603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392" y="1863107"/>
            <a:ext cx="5482792" cy="411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892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Referenzpunkte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/>
              <a:t>Verschieden Ansätze </a:t>
            </a:r>
            <a:r>
              <a:rPr lang="de-CH" dirty="0" smtClean="0"/>
              <a:t>ausprobiert</a:t>
            </a:r>
          </a:p>
          <a:p>
            <a:pPr lvl="1"/>
            <a:r>
              <a:rPr lang="de-CH" dirty="0" err="1" smtClean="0"/>
              <a:t>Schachrettmuster</a:t>
            </a:r>
            <a:r>
              <a:rPr lang="de-CH" dirty="0" smtClean="0"/>
              <a:t> hat sich bewährt, Genauigkeit konnte allerdings nicht erreicht werden.</a:t>
            </a:r>
          </a:p>
          <a:p>
            <a:pPr lvl="1"/>
            <a:r>
              <a:rPr lang="de-CH" dirty="0" smtClean="0"/>
              <a:t>Clustering wurde aus Zeitgründen eingestellt</a:t>
            </a:r>
            <a:endParaRPr lang="de-CH" dirty="0"/>
          </a:p>
          <a:p>
            <a:r>
              <a:rPr lang="de-CH" dirty="0"/>
              <a:t>Zuordnung machte viele </a:t>
            </a:r>
            <a:r>
              <a:rPr lang="de-CH" dirty="0" smtClean="0"/>
              <a:t>Probleme</a:t>
            </a:r>
          </a:p>
          <a:p>
            <a:pPr lvl="1"/>
            <a:r>
              <a:rPr lang="de-CH" dirty="0" smtClean="0"/>
              <a:t>Fehlerkennungen führen zu gravierenden Fehlern beim Algorithmus</a:t>
            </a:r>
            <a:endParaRPr lang="de-CH" dirty="0"/>
          </a:p>
          <a:p>
            <a:r>
              <a:rPr lang="de-CH" dirty="0"/>
              <a:t>Kein Versuch konnte erfolgreich umgesetzt </a:t>
            </a:r>
            <a:r>
              <a:rPr lang="de-CH" dirty="0" smtClean="0"/>
              <a:t>werden</a:t>
            </a:r>
          </a:p>
          <a:p>
            <a:r>
              <a:rPr lang="de-CH" dirty="0" smtClean="0"/>
              <a:t>Das Projizieren weitere Bilder kostet Zeit.</a:t>
            </a:r>
          </a:p>
          <a:p>
            <a:pPr lvl="1"/>
            <a:r>
              <a:rPr lang="de-CH" dirty="0" smtClean="0"/>
              <a:t>Um sicherzugehen, dass das Bild fertig gezeichnet wurde muss man bis zu 500 </a:t>
            </a:r>
            <a:r>
              <a:rPr lang="de-CH" dirty="0" err="1" smtClean="0"/>
              <a:t>ms</a:t>
            </a:r>
            <a:r>
              <a:rPr lang="de-CH" dirty="0" smtClean="0"/>
              <a:t> warten.</a:t>
            </a:r>
          </a:p>
          <a:p>
            <a:pPr lvl="1"/>
            <a:r>
              <a:rPr lang="de-CH" dirty="0" smtClean="0"/>
              <a:t>Je nach Verfahren kann die Analyse sehr rechenintensiv sein.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Bachelorarbeit, PresentationWriter, Rapperswil, 16.8.2013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13</a:t>
            </a:fld>
            <a:endParaRPr lang="de-CH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050587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Zuordnungsalgorithmen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68313" y="1124744"/>
            <a:ext cx="8207375" cy="4824412"/>
          </a:xfrm>
        </p:spPr>
        <p:txBody>
          <a:bodyPr/>
          <a:lstStyle/>
          <a:p>
            <a:r>
              <a:rPr lang="de-CH" dirty="0" smtClean="0"/>
              <a:t>Linear nicht möglich wegen perspektivischer Verzerrung</a:t>
            </a:r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pPr marL="264563" indent="0">
              <a:buNone/>
            </a:pPr>
            <a:endParaRPr lang="de-CH" dirty="0"/>
          </a:p>
          <a:p>
            <a:r>
              <a:rPr lang="de-CH" dirty="0" smtClean="0"/>
              <a:t>Versuche mit Algorithmen mit zusätzlichen Referenzpunkten</a:t>
            </a:r>
          </a:p>
          <a:p>
            <a:pPr lvl="1"/>
            <a:r>
              <a:rPr lang="de-CH" dirty="0"/>
              <a:t>z</a:t>
            </a:r>
            <a:r>
              <a:rPr lang="de-CH" dirty="0" smtClean="0"/>
              <a:t>.B. Baryzentrische Koordinaten</a:t>
            </a:r>
          </a:p>
          <a:p>
            <a:pPr lvl="1"/>
            <a:r>
              <a:rPr lang="de-CH" dirty="0" smtClean="0"/>
              <a:t>Solche Verfahren benötigen auch eine Interpolation an den Übergängen</a:t>
            </a:r>
          </a:p>
          <a:p>
            <a:r>
              <a:rPr lang="de-CH" dirty="0" smtClean="0"/>
              <a:t>Integralansatz</a:t>
            </a:r>
          </a:p>
          <a:p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Bachelorarbeit, PresentationWriter, Rapperswil, 16.8.2013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14</a:t>
            </a:fld>
            <a:endParaRPr lang="de-CH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556792"/>
            <a:ext cx="7344816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339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Zuordnung mit Integralansatz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Bachelorarbeit, PresentationWriter, Rapperswil, 16.8.2013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15</a:t>
            </a:fld>
            <a:endParaRPr lang="de-CH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23570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Lösungsansätze – Stift finden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Eigenschaften des Stiftes</a:t>
            </a:r>
          </a:p>
          <a:p>
            <a:pPr lvl="1"/>
            <a:r>
              <a:rPr lang="de-CH" dirty="0" smtClean="0"/>
              <a:t>optisch</a:t>
            </a:r>
          </a:p>
          <a:p>
            <a:pPr lvl="1"/>
            <a:r>
              <a:rPr lang="de-CH" dirty="0" smtClean="0"/>
              <a:t>hell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Bachelorarbeit, PresentationWriter, Rapperswil, 16.8.2013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16</a:t>
            </a:fld>
            <a:endParaRPr lang="de-CH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51280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Lösungsansätze – Stift finden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Optimierungen</a:t>
            </a:r>
          </a:p>
          <a:p>
            <a:pPr lvl="1"/>
            <a:r>
              <a:rPr lang="de-CH" dirty="0" smtClean="0"/>
              <a:t>Gezielt Suchen</a:t>
            </a:r>
          </a:p>
          <a:p>
            <a:pPr lvl="1"/>
            <a:r>
              <a:rPr lang="de-CH" dirty="0" smtClean="0"/>
              <a:t>Threading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Bachelorarbeit, PresentationWriter, Rapperswil, 16.8.2013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17</a:t>
            </a:fld>
            <a:endParaRPr lang="de-CH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70879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Software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Domain</a:t>
            </a:r>
          </a:p>
          <a:p>
            <a:r>
              <a:rPr lang="de-CH" dirty="0" smtClean="0"/>
              <a:t>Sequenz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Bachelorarbeit, PresentationWriter, Rapperswil, 16.8.2013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18</a:t>
            </a:fld>
            <a:endParaRPr lang="de-CH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45299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Inhaltsverzeichnis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C6C7C8"/>
                </a:solidFill>
              </a:rPr>
              <a:t>Aufgabe</a:t>
            </a:r>
          </a:p>
          <a:p>
            <a:r>
              <a:rPr lang="de-CH" dirty="0" smtClean="0">
                <a:solidFill>
                  <a:srgbClr val="C6C7C8"/>
                </a:solidFill>
              </a:rPr>
              <a:t>Analyse</a:t>
            </a:r>
          </a:p>
          <a:p>
            <a:r>
              <a:rPr lang="de-CH" dirty="0" smtClean="0">
                <a:solidFill>
                  <a:srgbClr val="C6C7C8"/>
                </a:solidFill>
              </a:rPr>
              <a:t>Lösungsansätze</a:t>
            </a:r>
          </a:p>
          <a:p>
            <a:pPr lvl="1"/>
            <a:r>
              <a:rPr lang="de-CH" dirty="0" smtClean="0">
                <a:solidFill>
                  <a:srgbClr val="C6C7C8"/>
                </a:solidFill>
              </a:rPr>
              <a:t>Kalibrierung</a:t>
            </a:r>
          </a:p>
          <a:p>
            <a:pPr lvl="1"/>
            <a:r>
              <a:rPr lang="de-CH" dirty="0" smtClean="0">
                <a:solidFill>
                  <a:srgbClr val="C6C7C8"/>
                </a:solidFill>
              </a:rPr>
              <a:t>Stift finden</a:t>
            </a:r>
          </a:p>
          <a:p>
            <a:pPr lvl="1"/>
            <a:r>
              <a:rPr lang="de-CH" dirty="0" smtClean="0">
                <a:solidFill>
                  <a:srgbClr val="C6C7C8"/>
                </a:solidFill>
              </a:rPr>
              <a:t>Software</a:t>
            </a:r>
          </a:p>
          <a:p>
            <a:r>
              <a:rPr lang="de-CH" dirty="0" smtClean="0">
                <a:solidFill>
                  <a:srgbClr val="1A171B"/>
                </a:solidFill>
              </a:rPr>
              <a:t>Ergebnis</a:t>
            </a:r>
          </a:p>
          <a:p>
            <a:r>
              <a:rPr lang="de-CH" dirty="0" smtClean="0">
                <a:solidFill>
                  <a:srgbClr val="C6C7C8"/>
                </a:solidFill>
              </a:rPr>
              <a:t>Potential</a:t>
            </a:r>
          </a:p>
          <a:p>
            <a:r>
              <a:rPr lang="de-CH" dirty="0" smtClean="0">
                <a:solidFill>
                  <a:srgbClr val="C6C7C8"/>
                </a:solidFill>
              </a:rPr>
              <a:t>Fazit</a:t>
            </a:r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Bachelorarbeit, PresentationWriter, Rapperswil, 16.8.2013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19</a:t>
            </a:fld>
            <a:endParaRPr lang="de-CH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76788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Inhaltsverzeichnis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Aufgabe</a:t>
            </a:r>
          </a:p>
          <a:p>
            <a:r>
              <a:rPr lang="de-CH" dirty="0" smtClean="0">
                <a:solidFill>
                  <a:srgbClr val="C6C7C8"/>
                </a:solidFill>
              </a:rPr>
              <a:t>Analyse</a:t>
            </a:r>
          </a:p>
          <a:p>
            <a:r>
              <a:rPr lang="de-CH" dirty="0" smtClean="0">
                <a:solidFill>
                  <a:srgbClr val="C6C7C8"/>
                </a:solidFill>
              </a:rPr>
              <a:t>Lösungsansätze</a:t>
            </a:r>
          </a:p>
          <a:p>
            <a:pPr lvl="1"/>
            <a:r>
              <a:rPr lang="de-CH" dirty="0" smtClean="0">
                <a:solidFill>
                  <a:srgbClr val="C6C7C8"/>
                </a:solidFill>
              </a:rPr>
              <a:t>Kalibrierung</a:t>
            </a:r>
          </a:p>
          <a:p>
            <a:pPr lvl="1"/>
            <a:r>
              <a:rPr lang="de-CH" dirty="0" smtClean="0">
                <a:solidFill>
                  <a:srgbClr val="C6C7C8"/>
                </a:solidFill>
              </a:rPr>
              <a:t>Stift finden</a:t>
            </a:r>
          </a:p>
          <a:p>
            <a:pPr lvl="1"/>
            <a:r>
              <a:rPr lang="de-CH" dirty="0" smtClean="0">
                <a:solidFill>
                  <a:srgbClr val="C6C7C8"/>
                </a:solidFill>
              </a:rPr>
              <a:t>Software</a:t>
            </a:r>
          </a:p>
          <a:p>
            <a:r>
              <a:rPr lang="de-CH" dirty="0" smtClean="0">
                <a:solidFill>
                  <a:srgbClr val="C6C7C8"/>
                </a:solidFill>
              </a:rPr>
              <a:t>Ergebnis</a:t>
            </a:r>
          </a:p>
          <a:p>
            <a:r>
              <a:rPr lang="de-CH" dirty="0" smtClean="0">
                <a:solidFill>
                  <a:srgbClr val="C6C7C8"/>
                </a:solidFill>
              </a:rPr>
              <a:t>Potential</a:t>
            </a:r>
          </a:p>
          <a:p>
            <a:r>
              <a:rPr lang="de-CH" dirty="0" smtClean="0">
                <a:solidFill>
                  <a:srgbClr val="C6C7C8"/>
                </a:solidFill>
              </a:rPr>
              <a:t>Fazit</a:t>
            </a:r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Bachelorarbeit, PresentationWriter, Rapperswil, 16.8.2013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2</a:t>
            </a:fld>
            <a:endParaRPr lang="de-CH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28849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Ergebnis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Messungen / Statistiken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Bachelorarbeit, PresentationWriter, Rapperswil, 16.8.2013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20</a:t>
            </a:fld>
            <a:endParaRPr lang="de-CH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35032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Ergebnis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Demo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Bachelorarbeit, PresentationWriter, Rapperswil, 16.8.2013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21</a:t>
            </a:fld>
            <a:endParaRPr lang="de-CH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57144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Inhaltsverzeichnis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C6C7C8"/>
                </a:solidFill>
              </a:rPr>
              <a:t>Aufgabe</a:t>
            </a:r>
          </a:p>
          <a:p>
            <a:r>
              <a:rPr lang="de-CH" dirty="0" smtClean="0">
                <a:solidFill>
                  <a:srgbClr val="C6C7C8"/>
                </a:solidFill>
              </a:rPr>
              <a:t>Analyse</a:t>
            </a:r>
          </a:p>
          <a:p>
            <a:r>
              <a:rPr lang="de-CH" dirty="0" smtClean="0">
                <a:solidFill>
                  <a:srgbClr val="C6C7C8"/>
                </a:solidFill>
              </a:rPr>
              <a:t>Lösungsansätze</a:t>
            </a:r>
          </a:p>
          <a:p>
            <a:pPr lvl="1"/>
            <a:r>
              <a:rPr lang="de-CH" dirty="0" smtClean="0">
                <a:solidFill>
                  <a:srgbClr val="C6C7C8"/>
                </a:solidFill>
              </a:rPr>
              <a:t>Kalibrierung</a:t>
            </a:r>
          </a:p>
          <a:p>
            <a:pPr lvl="1"/>
            <a:r>
              <a:rPr lang="de-CH" dirty="0" smtClean="0">
                <a:solidFill>
                  <a:srgbClr val="C6C7C8"/>
                </a:solidFill>
              </a:rPr>
              <a:t>Stift finden</a:t>
            </a:r>
          </a:p>
          <a:p>
            <a:pPr lvl="1"/>
            <a:r>
              <a:rPr lang="de-CH" dirty="0" smtClean="0">
                <a:solidFill>
                  <a:srgbClr val="C6C7C8"/>
                </a:solidFill>
              </a:rPr>
              <a:t>Software</a:t>
            </a:r>
          </a:p>
          <a:p>
            <a:r>
              <a:rPr lang="de-CH" dirty="0" smtClean="0">
                <a:solidFill>
                  <a:srgbClr val="C6C7C8"/>
                </a:solidFill>
              </a:rPr>
              <a:t>Ergebnis</a:t>
            </a:r>
          </a:p>
          <a:p>
            <a:r>
              <a:rPr lang="de-CH" dirty="0" smtClean="0">
                <a:solidFill>
                  <a:srgbClr val="1A171B"/>
                </a:solidFill>
              </a:rPr>
              <a:t>Potential</a:t>
            </a:r>
          </a:p>
          <a:p>
            <a:r>
              <a:rPr lang="de-CH" dirty="0" smtClean="0">
                <a:solidFill>
                  <a:srgbClr val="C6C7C8"/>
                </a:solidFill>
              </a:rPr>
              <a:t>Fazit</a:t>
            </a:r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Bachelorarbeit, PresentationWriter, Rapperswil, 16.8.2013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22</a:t>
            </a:fld>
            <a:endParaRPr lang="de-CH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76788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Potential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Touch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Bachelorarbeit, PresentationWriter, Rapperswil, 16.8.2013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23</a:t>
            </a:fld>
            <a:endParaRPr lang="de-CH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10351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Inhaltsverzeichnis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C6C7C8"/>
                </a:solidFill>
              </a:rPr>
              <a:t>Aufgabe</a:t>
            </a:r>
          </a:p>
          <a:p>
            <a:r>
              <a:rPr lang="de-CH" dirty="0" smtClean="0">
                <a:solidFill>
                  <a:srgbClr val="C6C7C8"/>
                </a:solidFill>
              </a:rPr>
              <a:t>Analyse</a:t>
            </a:r>
          </a:p>
          <a:p>
            <a:r>
              <a:rPr lang="de-CH" dirty="0" smtClean="0">
                <a:solidFill>
                  <a:srgbClr val="C6C7C8"/>
                </a:solidFill>
              </a:rPr>
              <a:t>Lösungsansätze</a:t>
            </a:r>
          </a:p>
          <a:p>
            <a:pPr lvl="1"/>
            <a:r>
              <a:rPr lang="de-CH" dirty="0" smtClean="0">
                <a:solidFill>
                  <a:srgbClr val="C6C7C8"/>
                </a:solidFill>
              </a:rPr>
              <a:t>Kalibrierung</a:t>
            </a:r>
          </a:p>
          <a:p>
            <a:pPr lvl="1"/>
            <a:r>
              <a:rPr lang="de-CH" dirty="0" smtClean="0">
                <a:solidFill>
                  <a:srgbClr val="C6C7C8"/>
                </a:solidFill>
              </a:rPr>
              <a:t>Stift finden</a:t>
            </a:r>
          </a:p>
          <a:p>
            <a:pPr lvl="1"/>
            <a:r>
              <a:rPr lang="de-CH" dirty="0" smtClean="0">
                <a:solidFill>
                  <a:srgbClr val="C6C7C8"/>
                </a:solidFill>
              </a:rPr>
              <a:t>Software</a:t>
            </a:r>
          </a:p>
          <a:p>
            <a:r>
              <a:rPr lang="de-CH" dirty="0" smtClean="0">
                <a:solidFill>
                  <a:srgbClr val="C6C7C8"/>
                </a:solidFill>
              </a:rPr>
              <a:t>Ergebnis</a:t>
            </a:r>
          </a:p>
          <a:p>
            <a:r>
              <a:rPr lang="de-CH" dirty="0" smtClean="0">
                <a:solidFill>
                  <a:srgbClr val="C6C7C8"/>
                </a:solidFill>
              </a:rPr>
              <a:t>Potential</a:t>
            </a:r>
          </a:p>
          <a:p>
            <a:r>
              <a:rPr lang="de-CH" dirty="0" smtClean="0">
                <a:solidFill>
                  <a:srgbClr val="1A171B"/>
                </a:solidFill>
              </a:rPr>
              <a:t>Fazit</a:t>
            </a:r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Bachelorarbeit, PresentationWriter, Rapperswil, 16.8.2013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24</a:t>
            </a:fld>
            <a:endParaRPr lang="de-CH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8461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Fazit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Erfahrungen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Bachelorarbeit, PresentationWriter, Rapperswil, 16.8.2013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25</a:t>
            </a:fld>
            <a:endParaRPr lang="de-CH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86146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Diskussion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68313" y="1916832"/>
            <a:ext cx="8207375" cy="2592288"/>
          </a:xfrm>
        </p:spPr>
        <p:txBody>
          <a:bodyPr/>
          <a:lstStyle/>
          <a:p>
            <a:pPr marL="264563" indent="0">
              <a:buNone/>
            </a:pPr>
            <a:r>
              <a:rPr lang="de-CH" b="0" dirty="0" smtClean="0"/>
              <a:t>Besten Dank für die Aufmerksamkeit.</a:t>
            </a:r>
          </a:p>
          <a:p>
            <a:pPr marL="264563" indent="0">
              <a:buNone/>
            </a:pPr>
            <a:r>
              <a:rPr lang="de-CH" b="0" dirty="0" smtClean="0"/>
              <a:t>Gerne beantworten wir nun Ihre Fragen.</a:t>
            </a:r>
            <a:endParaRPr lang="de-CH" b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Bachelorarbeit, PresentationWriter, Rapperswil, 16.8.2013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26</a:t>
            </a:fld>
            <a:endParaRPr lang="de-CH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43908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43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Folie mit zwei Spalten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Beispieltext</a:t>
            </a:r>
          </a:p>
          <a:p>
            <a:pPr lvl="1"/>
            <a:r>
              <a:rPr lang="de-CH" dirty="0" smtClean="0"/>
              <a:t>Beispieltext</a:t>
            </a:r>
          </a:p>
          <a:p>
            <a:pPr lvl="2"/>
            <a:r>
              <a:rPr lang="de-CH" dirty="0" smtClean="0"/>
              <a:t>Beispieltext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CH" dirty="0" smtClean="0"/>
              <a:t>Beispieltext</a:t>
            </a:r>
          </a:p>
          <a:p>
            <a:pPr lvl="1"/>
            <a:r>
              <a:rPr lang="de-CH" dirty="0" smtClean="0"/>
              <a:t>Beispieltext</a:t>
            </a:r>
          </a:p>
          <a:p>
            <a:pPr lvl="2"/>
            <a:r>
              <a:rPr lang="de-CH" dirty="0" smtClean="0"/>
              <a:t>Beispieltext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Bachelorarbeit, PresentationWriter, Rapperswil, 16.8.2013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28</a:t>
            </a:fld>
            <a:endParaRPr lang="de-CH"/>
          </a:p>
        </p:txBody>
      </p:sp>
      <p:sp>
        <p:nvSpPr>
          <p:cNvPr id="24" name="Bildplatzhalter 23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98414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el 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Folie mit zwei Spalten Typ Vergleich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mtClean="0"/>
              <a:t>Beispieltext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CH" dirty="0" smtClean="0"/>
              <a:t>Beispieltext</a:t>
            </a:r>
          </a:p>
          <a:p>
            <a:pPr lvl="1"/>
            <a:r>
              <a:rPr lang="de-CH" dirty="0" smtClean="0"/>
              <a:t>Beispieltext</a:t>
            </a:r>
          </a:p>
          <a:p>
            <a:pPr lvl="2"/>
            <a:r>
              <a:rPr lang="de-CH" dirty="0" smtClean="0"/>
              <a:t>Beispieltext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CH" smtClean="0"/>
              <a:t>Beispieltext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CH" dirty="0" smtClean="0"/>
              <a:t>Beispieltext</a:t>
            </a:r>
          </a:p>
          <a:p>
            <a:pPr lvl="1"/>
            <a:r>
              <a:rPr lang="de-CH" dirty="0" smtClean="0"/>
              <a:t>Beispieltext</a:t>
            </a:r>
          </a:p>
          <a:p>
            <a:pPr lvl="2"/>
            <a:r>
              <a:rPr lang="de-CH" dirty="0" smtClean="0"/>
              <a:t>Beispieltext</a:t>
            </a:r>
            <a:endParaRPr lang="de-CH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CH" smtClean="0"/>
              <a:t>Bachelorarbeit, PresentationWriter, Rapperswil, 16.8.2013</a:t>
            </a:r>
            <a:endParaRPr lang="de-CH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29</a:t>
            </a:fld>
            <a:endParaRPr lang="de-CH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67724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Aufgabe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64563" indent="0">
              <a:buNone/>
            </a:pPr>
            <a:r>
              <a:rPr lang="de-CH" b="0" dirty="0" smtClean="0"/>
              <a:t>Vision:</a:t>
            </a:r>
          </a:p>
          <a:p>
            <a:pPr marL="264563" indent="0">
              <a:buNone/>
            </a:pPr>
            <a:r>
              <a:rPr lang="de-CH" b="0" dirty="0" smtClean="0"/>
              <a:t>«Entwicklung eines günstigen mobilen Whiteboards, das ohne oder mit wenig Zusatzhardware bedient werden kann.»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Bachelorarbeit, PresentationWriter, Rapperswil, 16.8.2013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3</a:t>
            </a:fld>
            <a:endParaRPr lang="de-CH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95673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Inhaltsverzeichnis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C6C7C8"/>
                </a:solidFill>
              </a:rPr>
              <a:t>Textfolien</a:t>
            </a:r>
          </a:p>
          <a:p>
            <a:r>
              <a:rPr lang="de-CH" dirty="0" smtClean="0"/>
              <a:t>Folien mit Bild und Tabelle</a:t>
            </a:r>
          </a:p>
          <a:p>
            <a:r>
              <a:rPr lang="de-CH" dirty="0">
                <a:solidFill>
                  <a:srgbClr val="C6C7C8"/>
                </a:solidFill>
              </a:rPr>
              <a:t>Folien mit Diagrammen</a:t>
            </a:r>
          </a:p>
          <a:p>
            <a:r>
              <a:rPr lang="de-CH" dirty="0">
                <a:solidFill>
                  <a:srgbClr val="C6C7C8"/>
                </a:solidFill>
              </a:rPr>
              <a:t>Hausfarben und Anleitung zur Bedienung der Vorlage</a:t>
            </a:r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Bachelorarbeit, PresentationWriter, Rapperswil, 16.8.2013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30</a:t>
            </a:fld>
            <a:endParaRPr lang="de-CH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23590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Folie Text mit Bild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4294967295"/>
          </p:nvPr>
        </p:nvSpPr>
        <p:spPr>
          <a:xfrm>
            <a:off x="457200" y="1178140"/>
            <a:ext cx="4038600" cy="4840695"/>
          </a:xfrm>
        </p:spPr>
        <p:txBody>
          <a:bodyPr/>
          <a:lstStyle/>
          <a:p>
            <a:pPr marL="264563" indent="0">
              <a:buNone/>
            </a:pPr>
            <a:r>
              <a:rPr lang="de-CH" dirty="0" smtClean="0"/>
              <a:t>Beispieltext</a:t>
            </a:r>
            <a:endParaRPr lang="de-CH" dirty="0"/>
          </a:p>
        </p:txBody>
      </p:sp>
      <p:pic>
        <p:nvPicPr>
          <p:cNvPr id="8" name="Bildplatzhalter 7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40" r="21640"/>
          <a:stretch>
            <a:fillRect/>
          </a:stretch>
        </p:blipFill>
        <p:spPr/>
      </p:pic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Bachelorarbeit, PresentationWriter, Rapperswil, 16.8.2013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31</a:t>
            </a:fld>
            <a:endParaRPr lang="de-CH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86517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Folie Text oben Bild unten</a:t>
            </a:r>
            <a:endParaRPr lang="de-CH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0"/>
          </p:nvPr>
        </p:nvSpPr>
        <p:spPr>
          <a:xfrm>
            <a:off x="467254" y="1164696"/>
            <a:ext cx="8216371" cy="2268000"/>
          </a:xfrm>
        </p:spPr>
        <p:txBody>
          <a:bodyPr/>
          <a:lstStyle/>
          <a:p>
            <a:r>
              <a:rPr lang="de-CH" dirty="0" smtClean="0"/>
              <a:t>Beispieltext</a:t>
            </a:r>
          </a:p>
          <a:p>
            <a:pPr lvl="1"/>
            <a:r>
              <a:rPr lang="de-CH" dirty="0" smtClean="0"/>
              <a:t>Beispieltext</a:t>
            </a:r>
          </a:p>
          <a:p>
            <a:pPr lvl="2"/>
            <a:r>
              <a:rPr lang="de-CH" dirty="0" smtClean="0"/>
              <a:t>Beispieltext</a:t>
            </a:r>
            <a:endParaRPr lang="de-CH" dirty="0"/>
          </a:p>
        </p:txBody>
      </p:sp>
      <p:pic>
        <p:nvPicPr>
          <p:cNvPr id="7" name="Bildplatzhalter 6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24" b="28324"/>
          <a:stretch>
            <a:fillRect/>
          </a:stretch>
        </p:blipFill>
        <p:spPr>
          <a:xfrm>
            <a:off x="839788" y="3698238"/>
            <a:ext cx="7843837" cy="2268000"/>
          </a:xfrm>
        </p:spPr>
      </p:pic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Bachelorarbeit, PresentationWriter, Rapperswil, 16.8.2013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32</a:t>
            </a:fld>
            <a:endParaRPr lang="de-CH"/>
          </a:p>
        </p:txBody>
      </p:sp>
      <p:sp>
        <p:nvSpPr>
          <p:cNvPr id="17" name="Bildplatzhalter 16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28887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Folie mit Tabelle</a:t>
            </a:r>
            <a:endParaRPr lang="de-CH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120418977"/>
              </p:ext>
            </p:extLst>
          </p:nvPr>
        </p:nvGraphicFramePr>
        <p:xfrm>
          <a:off x="811416" y="1166813"/>
          <a:ext cx="7416058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08029"/>
                <a:gridCol w="3708029"/>
              </a:tblGrid>
              <a:tr h="370840">
                <a:tc>
                  <a:txBody>
                    <a:bodyPr/>
                    <a:lstStyle/>
                    <a:p>
                      <a:pPr marL="0" indent="0"/>
                      <a:r>
                        <a:rPr lang="de-CH" sz="1700" b="1" dirty="0" smtClean="0"/>
                        <a:t>Beispieltext</a:t>
                      </a:r>
                      <a:endParaRPr lang="de-CH" sz="1700" b="1" dirty="0"/>
                    </a:p>
                  </a:txBody>
                  <a:tcPr marL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CH" sz="1700" dirty="0" smtClean="0"/>
                        <a:t>Beispieltext</a:t>
                      </a:r>
                      <a:endParaRPr lang="de-CH" sz="1700" dirty="0"/>
                    </a:p>
                  </a:txBody>
                  <a:tcPr marL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/>
                      <a:r>
                        <a:rPr lang="de-CH" sz="1700" b="1" dirty="0" smtClean="0"/>
                        <a:t>Beispieltext</a:t>
                      </a:r>
                      <a:endParaRPr lang="de-CH" sz="1700" b="1" dirty="0"/>
                    </a:p>
                  </a:txBody>
                  <a:tcPr marL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CH" sz="1700" dirty="0" smtClean="0"/>
                        <a:t>Beispieltext</a:t>
                      </a:r>
                      <a:endParaRPr lang="de-CH" sz="1700" dirty="0"/>
                    </a:p>
                  </a:txBody>
                  <a:tcPr marL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/>
                      <a:r>
                        <a:rPr lang="de-CH" sz="1700" b="1" dirty="0" smtClean="0"/>
                        <a:t>Beispieltext</a:t>
                      </a:r>
                      <a:endParaRPr lang="de-CH" sz="1700" b="1" dirty="0"/>
                    </a:p>
                  </a:txBody>
                  <a:tcPr marL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CH" sz="1700" dirty="0" smtClean="0"/>
                        <a:t>Beispieltext</a:t>
                      </a:r>
                      <a:endParaRPr lang="de-CH" sz="1700" dirty="0"/>
                    </a:p>
                  </a:txBody>
                  <a:tcPr marL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/>
                      <a:r>
                        <a:rPr lang="de-CH" sz="1700" b="1" dirty="0" smtClean="0"/>
                        <a:t>Beispieltext</a:t>
                      </a:r>
                      <a:endParaRPr lang="de-CH" sz="1700" b="1" dirty="0"/>
                    </a:p>
                  </a:txBody>
                  <a:tcPr marL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CH" sz="1700" dirty="0" smtClean="0"/>
                        <a:t>Beispieltext</a:t>
                      </a:r>
                      <a:endParaRPr lang="de-CH" sz="1700" dirty="0"/>
                    </a:p>
                  </a:txBody>
                  <a:tcPr marL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/>
                      <a:r>
                        <a:rPr lang="de-CH" sz="1700" b="1" dirty="0" smtClean="0"/>
                        <a:t>Beispieltext</a:t>
                      </a:r>
                      <a:endParaRPr lang="de-CH" sz="1700" b="1" dirty="0"/>
                    </a:p>
                  </a:txBody>
                  <a:tcPr marL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CH" sz="1700" dirty="0" smtClean="0"/>
                        <a:t>Beispieltext</a:t>
                      </a:r>
                      <a:endParaRPr lang="de-CH" sz="1700" dirty="0"/>
                    </a:p>
                  </a:txBody>
                  <a:tcPr marL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/>
                      <a:r>
                        <a:rPr lang="de-CH" sz="1700" b="1" dirty="0" smtClean="0"/>
                        <a:t>Beispieltext</a:t>
                      </a:r>
                      <a:endParaRPr lang="de-CH" sz="1700" b="1" dirty="0"/>
                    </a:p>
                  </a:txBody>
                  <a:tcPr marL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CH" sz="1700" dirty="0" smtClean="0"/>
                        <a:t>Beispieltext</a:t>
                      </a:r>
                      <a:endParaRPr lang="de-CH" sz="1700" dirty="0"/>
                    </a:p>
                  </a:txBody>
                  <a:tcPr marL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/>
                      <a:r>
                        <a:rPr lang="de-CH" sz="1700" b="1" dirty="0" smtClean="0"/>
                        <a:t>Beispieltext</a:t>
                      </a:r>
                      <a:endParaRPr lang="de-CH" sz="1700" b="1" dirty="0"/>
                    </a:p>
                  </a:txBody>
                  <a:tcPr marL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CH" sz="1700" dirty="0" smtClean="0"/>
                        <a:t>Beispieltext</a:t>
                      </a:r>
                      <a:endParaRPr lang="de-CH" sz="1700" dirty="0"/>
                    </a:p>
                  </a:txBody>
                  <a:tcPr marL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Bachelorarbeit, PresentationWriter, Rapperswil, 16.8.2013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33</a:t>
            </a:fld>
            <a:endParaRPr lang="de-CH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37206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Folie mit Tabelle </a:t>
            </a:r>
            <a:endParaRPr lang="de-CH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500893629"/>
              </p:ext>
            </p:extLst>
          </p:nvPr>
        </p:nvGraphicFramePr>
        <p:xfrm>
          <a:off x="827584" y="1268760"/>
          <a:ext cx="7856040" cy="1728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4010"/>
                <a:gridCol w="1964010"/>
                <a:gridCol w="1964010"/>
                <a:gridCol w="1964010"/>
              </a:tblGrid>
              <a:tr h="432197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</a:tr>
              <a:tr h="432197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</a:tr>
              <a:tr h="432197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</a:tr>
              <a:tr h="432197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Bachelorarbeit, PresentationWriter, Rapperswil, 16.8.2013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34</a:t>
            </a:fld>
            <a:endParaRPr lang="de-CH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28122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Folie nur Titel</a:t>
            </a:r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Bachelorarbeit, PresentationWriter, Rapperswil, 16.8.2013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35</a:t>
            </a:fld>
            <a:endParaRPr lang="de-CH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59214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Inhaltsverzeichnis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C6C7C8"/>
                </a:solidFill>
              </a:rPr>
              <a:t>Textfolien</a:t>
            </a:r>
          </a:p>
          <a:p>
            <a:r>
              <a:rPr lang="de-CH" dirty="0" smtClean="0">
                <a:solidFill>
                  <a:srgbClr val="C6C7C8"/>
                </a:solidFill>
              </a:rPr>
              <a:t>Folien mit Bild und Tabelle</a:t>
            </a:r>
          </a:p>
          <a:p>
            <a:r>
              <a:rPr lang="de-CH" dirty="0" smtClean="0"/>
              <a:t>Folien mit Diagrammen</a:t>
            </a:r>
          </a:p>
          <a:p>
            <a:r>
              <a:rPr lang="de-CH" dirty="0" smtClean="0">
                <a:solidFill>
                  <a:srgbClr val="C6C7C8"/>
                </a:solidFill>
              </a:rPr>
              <a:t>Hausfarben und Anleitung zur Bedienung der Vorlage</a:t>
            </a:r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Bachelorarbeit, PresentationWriter, Rapperswil, 16.8.2013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36</a:t>
            </a:fld>
            <a:endParaRPr lang="de-CH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23590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Beispiel Säulendiagramm</a:t>
            </a:r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Bachelorarbeit, PresentationWriter, Rapperswil, 16.8.2013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37</a:t>
            </a:fld>
            <a:endParaRPr lang="de-CH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/>
      </p:sp>
      <p:graphicFrame>
        <p:nvGraphicFramePr>
          <p:cNvPr id="5" name="Inhaltsplatzhalt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4412296"/>
              </p:ext>
            </p:extLst>
          </p:nvPr>
        </p:nvGraphicFramePr>
        <p:xfrm>
          <a:off x="756000" y="1167185"/>
          <a:ext cx="7920000" cy="4600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996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Beispiel Kreisdiagramm</a:t>
            </a:r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Bachelorarbeit, PresentationWriter, Rapperswil, 16.8.2013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38</a:t>
            </a:fld>
            <a:endParaRPr lang="de-CH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/>
      </p:sp>
      <p:graphicFrame>
        <p:nvGraphicFramePr>
          <p:cNvPr id="5" name="Inhaltsplatzhalt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5138260"/>
              </p:ext>
            </p:extLst>
          </p:nvPr>
        </p:nvGraphicFramePr>
        <p:xfrm>
          <a:off x="468313" y="1123200"/>
          <a:ext cx="8207375" cy="4824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2276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Beispiel Säulendiagramm mit anderen Farben</a:t>
            </a:r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Bachelorarbeit, PresentationWriter, Rapperswil, 16.8.2013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39</a:t>
            </a:fld>
            <a:endParaRPr lang="de-CH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/>
      </p:sp>
      <p:graphicFrame>
        <p:nvGraphicFramePr>
          <p:cNvPr id="5" name="Inhaltsplatzhalt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3125786"/>
              </p:ext>
            </p:extLst>
          </p:nvPr>
        </p:nvGraphicFramePr>
        <p:xfrm>
          <a:off x="756000" y="1166400"/>
          <a:ext cx="7920000" cy="460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5223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Aufgabe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Virtuelles Whiteboard</a:t>
            </a:r>
          </a:p>
          <a:p>
            <a:pPr lvl="1"/>
            <a:r>
              <a:rPr lang="de-CH" dirty="0" smtClean="0"/>
              <a:t>Günstig</a:t>
            </a:r>
          </a:p>
          <a:p>
            <a:pPr lvl="1"/>
            <a:r>
              <a:rPr lang="de-CH" dirty="0" smtClean="0"/>
              <a:t>Mobil</a:t>
            </a:r>
          </a:p>
          <a:p>
            <a:pPr lvl="1"/>
            <a:r>
              <a:rPr lang="de-CH" dirty="0" smtClean="0"/>
              <a:t>Benutzbar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Bachelorarbeit, PresentationWriter, Rapperswil, 16.8.2013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4</a:t>
            </a:fld>
            <a:endParaRPr lang="de-CH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76787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Beispiel Kreisdiagramm mit anderen Farben</a:t>
            </a:r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Bachelorarbeit, PresentationWriter, Rapperswil, 16.8.2013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40</a:t>
            </a:fld>
            <a:endParaRPr lang="de-CH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/>
      </p:sp>
      <p:graphicFrame>
        <p:nvGraphicFramePr>
          <p:cNvPr id="5" name="Inhaltsplatzhalt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2491978"/>
              </p:ext>
            </p:extLst>
          </p:nvPr>
        </p:nvGraphicFramePr>
        <p:xfrm>
          <a:off x="468313" y="1124744"/>
          <a:ext cx="8207375" cy="4824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4367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Inhaltsverzeichnis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C6C7C8"/>
                </a:solidFill>
              </a:rPr>
              <a:t>Textfolien</a:t>
            </a:r>
          </a:p>
          <a:p>
            <a:r>
              <a:rPr lang="de-CH" dirty="0" smtClean="0">
                <a:solidFill>
                  <a:srgbClr val="C6C7C8"/>
                </a:solidFill>
              </a:rPr>
              <a:t>Folien mit Bild und Tabelle</a:t>
            </a:r>
          </a:p>
          <a:p>
            <a:r>
              <a:rPr lang="de-CH" dirty="0" smtClean="0">
                <a:solidFill>
                  <a:srgbClr val="C6C7C8"/>
                </a:solidFill>
              </a:rPr>
              <a:t>Folien mit Diagrammen</a:t>
            </a:r>
          </a:p>
          <a:p>
            <a:r>
              <a:rPr lang="de-CH" dirty="0" smtClean="0"/>
              <a:t>Hausfarben und Anleitung zur Bedienung der Vorlage</a:t>
            </a:r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Bachelorarbeit, PresentationWriter, Rapperswil, 16.8.2013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41</a:t>
            </a:fld>
            <a:endParaRPr lang="de-CH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23590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Folien einfügen</a:t>
            </a:r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Bachelorarbeit, PresentationWriter, Rapperswil, 16.8.2013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42</a:t>
            </a:fld>
            <a:endParaRPr lang="de-CH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263" y="1276350"/>
            <a:ext cx="2632118" cy="3988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Inhaltsplatzhalter 2"/>
          <p:cNvSpPr txBox="1">
            <a:spLocks/>
          </p:cNvSpPr>
          <p:nvPr/>
        </p:nvSpPr>
        <p:spPr>
          <a:xfrm>
            <a:off x="3754877" y="1276351"/>
            <a:ext cx="4920811" cy="4714874"/>
          </a:xfrm>
          <a:prstGeom prst="rect">
            <a:avLst/>
          </a:prstGeom>
        </p:spPr>
        <p:txBody>
          <a:bodyPr/>
          <a:lstStyle>
            <a:lvl1pPr marL="538163" indent="-273600" algn="l" defTabSz="914400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94000"/>
              <a:buFont typeface="Wingdings" pitchFamily="2" charset="2"/>
              <a:buChar char="n"/>
              <a:tabLst/>
              <a:defRPr sz="17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2736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bg2"/>
              </a:buClr>
              <a:buSzPct val="94000"/>
              <a:buFont typeface="Wingdings" pitchFamily="2" charset="2"/>
              <a:buChar char="n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6325" indent="-27305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1438" indent="-2736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6075" indent="-274638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lang="de-CH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41437" indent="0" algn="l" defTabSz="9144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4563" indent="0">
              <a:buNone/>
            </a:pPr>
            <a:r>
              <a:rPr lang="de-CH" b="0" dirty="0" smtClean="0"/>
              <a:t>Weitere Folien einfügen:</a:t>
            </a:r>
          </a:p>
          <a:p>
            <a:endParaRPr lang="de-CH" b="0" dirty="0" smtClean="0"/>
          </a:p>
          <a:p>
            <a:pPr marL="264563" indent="0">
              <a:buNone/>
            </a:pPr>
            <a:r>
              <a:rPr lang="de-CH" b="0" dirty="0" smtClean="0"/>
              <a:t>Start-Leiste -&gt; Neue Folie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1052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HSR Hausfarben</a:t>
            </a:r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Bachelorarbeit, PresentationWriter, Rapperswil, 16.8.2013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43</a:t>
            </a:fld>
            <a:endParaRPr lang="de-CH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Rechteck 5"/>
          <p:cNvSpPr/>
          <p:nvPr/>
        </p:nvSpPr>
        <p:spPr>
          <a:xfrm>
            <a:off x="823376" y="1268760"/>
            <a:ext cx="1368152" cy="864096"/>
          </a:xfrm>
          <a:prstGeom prst="rect">
            <a:avLst/>
          </a:prstGeom>
          <a:solidFill>
            <a:srgbClr val="0065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Blau</a:t>
            </a:r>
            <a:endParaRPr lang="de-CH" dirty="0"/>
          </a:p>
        </p:txBody>
      </p:sp>
      <p:sp>
        <p:nvSpPr>
          <p:cNvPr id="9" name="Rechteck 8"/>
          <p:cNvSpPr/>
          <p:nvPr/>
        </p:nvSpPr>
        <p:spPr>
          <a:xfrm>
            <a:off x="2758084" y="1268760"/>
            <a:ext cx="1368152" cy="864096"/>
          </a:xfrm>
          <a:prstGeom prst="rect">
            <a:avLst/>
          </a:prstGeom>
          <a:solidFill>
            <a:srgbClr val="6E1C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Hematite</a:t>
            </a:r>
            <a:endParaRPr lang="de-CH" dirty="0"/>
          </a:p>
        </p:txBody>
      </p:sp>
      <p:sp>
        <p:nvSpPr>
          <p:cNvPr id="12" name="Rechteck 11"/>
          <p:cNvSpPr/>
          <p:nvPr/>
        </p:nvSpPr>
        <p:spPr>
          <a:xfrm>
            <a:off x="4692792" y="1268760"/>
            <a:ext cx="1368152" cy="864096"/>
          </a:xfrm>
          <a:prstGeom prst="rect">
            <a:avLst/>
          </a:prstGeom>
          <a:solidFill>
            <a:srgbClr val="548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Lake Green</a:t>
            </a:r>
            <a:endParaRPr lang="de-CH" dirty="0"/>
          </a:p>
        </p:txBody>
      </p:sp>
      <p:sp>
        <p:nvSpPr>
          <p:cNvPr id="15" name="Rechteck 14"/>
          <p:cNvSpPr/>
          <p:nvPr/>
        </p:nvSpPr>
        <p:spPr>
          <a:xfrm>
            <a:off x="6627499" y="1268760"/>
            <a:ext cx="1368152" cy="864096"/>
          </a:xfrm>
          <a:prstGeom prst="rect">
            <a:avLst/>
          </a:prstGeom>
          <a:solidFill>
            <a:srgbClr val="7B6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Reed</a:t>
            </a:r>
            <a:endParaRPr lang="de-CH" dirty="0"/>
          </a:p>
        </p:txBody>
      </p:sp>
      <p:sp>
        <p:nvSpPr>
          <p:cNvPr id="18" name="Rechteck 17"/>
          <p:cNvSpPr/>
          <p:nvPr/>
        </p:nvSpPr>
        <p:spPr>
          <a:xfrm>
            <a:off x="823376" y="3217800"/>
            <a:ext cx="1368152" cy="864096"/>
          </a:xfrm>
          <a:prstGeom prst="rect">
            <a:avLst/>
          </a:prstGeom>
          <a:solidFill>
            <a:srgbClr val="0073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Petrol</a:t>
            </a:r>
            <a:endParaRPr lang="de-CH" dirty="0"/>
          </a:p>
        </p:txBody>
      </p:sp>
      <p:sp>
        <p:nvSpPr>
          <p:cNvPr id="21" name="Rechteck 20"/>
          <p:cNvSpPr/>
          <p:nvPr/>
        </p:nvSpPr>
        <p:spPr>
          <a:xfrm>
            <a:off x="2758084" y="3217800"/>
            <a:ext cx="1368152" cy="864096"/>
          </a:xfrm>
          <a:prstGeom prst="rect">
            <a:avLst/>
          </a:prstGeom>
          <a:solidFill>
            <a:srgbClr val="BABD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Basswood</a:t>
            </a:r>
            <a:endParaRPr lang="de-CH" dirty="0"/>
          </a:p>
        </p:txBody>
      </p:sp>
      <p:sp>
        <p:nvSpPr>
          <p:cNvPr id="24" name="Rechteck 23"/>
          <p:cNvSpPr/>
          <p:nvPr/>
        </p:nvSpPr>
        <p:spPr>
          <a:xfrm>
            <a:off x="4692792" y="3217800"/>
            <a:ext cx="1368152" cy="864096"/>
          </a:xfrm>
          <a:prstGeom prst="rect">
            <a:avLst/>
          </a:prstGeom>
          <a:solidFill>
            <a:srgbClr val="C6C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Grau</a:t>
            </a:r>
            <a:endParaRPr lang="de-CH" dirty="0"/>
          </a:p>
        </p:txBody>
      </p:sp>
      <p:sp>
        <p:nvSpPr>
          <p:cNvPr id="26" name="TextBox 25"/>
          <p:cNvSpPr txBox="1"/>
          <p:nvPr/>
        </p:nvSpPr>
        <p:spPr>
          <a:xfrm>
            <a:off x="448088" y="5156482"/>
            <a:ext cx="777686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7738">
              <a:spcBef>
                <a:spcPct val="20000"/>
              </a:spcBef>
              <a:spcAft>
                <a:spcPts val="2000"/>
              </a:spcAft>
              <a:buClr>
                <a:srgbClr val="3F6DA6"/>
              </a:buClr>
            </a:pPr>
            <a:r>
              <a:rPr lang="de-CH" sz="1700" dirty="0" smtClean="0">
                <a:solidFill>
                  <a:prstClr val="black"/>
                </a:solidFill>
              </a:rPr>
              <a:t>Weitere Farbabstufungen finden Sie im Corporate-Design-Handbuch auf dem HSR Intranet</a:t>
            </a:r>
          </a:p>
        </p:txBody>
      </p:sp>
      <p:sp>
        <p:nvSpPr>
          <p:cNvPr id="23" name="Rechteck 22"/>
          <p:cNvSpPr/>
          <p:nvPr/>
        </p:nvSpPr>
        <p:spPr>
          <a:xfrm>
            <a:off x="6627499" y="3243262"/>
            <a:ext cx="1368152" cy="864096"/>
          </a:xfrm>
          <a:prstGeom prst="rect">
            <a:avLst/>
          </a:prstGeom>
          <a:solidFill>
            <a:srgbClr val="1A17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Schwarz</a:t>
            </a:r>
            <a:endParaRPr lang="de-CH" dirty="0"/>
          </a:p>
        </p:txBody>
      </p:sp>
      <p:sp>
        <p:nvSpPr>
          <p:cNvPr id="28" name="Inhaltsplatzhalter 2"/>
          <p:cNvSpPr txBox="1">
            <a:spLocks/>
          </p:cNvSpPr>
          <p:nvPr/>
        </p:nvSpPr>
        <p:spPr>
          <a:xfrm>
            <a:off x="467544" y="2132856"/>
            <a:ext cx="8207375" cy="936105"/>
          </a:xfrm>
          <a:prstGeom prst="rect">
            <a:avLst/>
          </a:prstGeom>
        </p:spPr>
        <p:txBody>
          <a:bodyPr/>
          <a:lstStyle>
            <a:lvl1pPr marL="538163" indent="-273600" algn="l" defTabSz="914400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94000"/>
              <a:buFont typeface="Wingdings" pitchFamily="2" charset="2"/>
              <a:buChar char="n"/>
              <a:tabLst/>
              <a:defRPr sz="17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2736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bg2"/>
              </a:buClr>
              <a:buSzPct val="94000"/>
              <a:buFont typeface="Wingdings" pitchFamily="2" charset="2"/>
              <a:buChar char="n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6325" indent="-27305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1438" indent="-2736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6075" indent="-274638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lang="de-CH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41437" indent="0" algn="l" defTabSz="9144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4563" indent="0">
              <a:spcAft>
                <a:spcPts val="0"/>
              </a:spcAft>
              <a:buNone/>
              <a:tabLst>
                <a:tab pos="536400" algn="l"/>
                <a:tab pos="2196000" algn="l"/>
                <a:tab pos="2509200" algn="l"/>
                <a:tab pos="4125600" algn="l"/>
                <a:tab pos="4395600" algn="l"/>
                <a:tab pos="6048000" algn="l"/>
                <a:tab pos="6084000" algn="l"/>
                <a:tab pos="6372000" algn="l"/>
              </a:tabLst>
            </a:pPr>
            <a:r>
              <a:rPr lang="de-CH" sz="1500" b="0" dirty="0" smtClean="0"/>
              <a:t>R:	000	R:	110	R:	084	R:	123	</a:t>
            </a:r>
          </a:p>
          <a:p>
            <a:pPr marL="264563" indent="0">
              <a:spcBef>
                <a:spcPts val="0"/>
              </a:spcBef>
              <a:spcAft>
                <a:spcPts val="0"/>
              </a:spcAft>
              <a:buNone/>
              <a:tabLst>
                <a:tab pos="536400" algn="l"/>
                <a:tab pos="2196000" algn="l"/>
                <a:tab pos="2509200" algn="l"/>
                <a:tab pos="4125600" algn="l"/>
                <a:tab pos="4395600" algn="l"/>
                <a:tab pos="6048000" algn="l"/>
                <a:tab pos="6084000" algn="l"/>
                <a:tab pos="6372000" algn="l"/>
              </a:tabLst>
            </a:pPr>
            <a:r>
              <a:rPr lang="de-CH" sz="1500" b="0" dirty="0" smtClean="0"/>
              <a:t>G: 101	G:	028	G:	140	G:	105</a:t>
            </a:r>
          </a:p>
          <a:p>
            <a:pPr marL="264563" indent="0">
              <a:spcBef>
                <a:spcPts val="0"/>
              </a:spcBef>
              <a:spcAft>
                <a:spcPts val="0"/>
              </a:spcAft>
              <a:buNone/>
              <a:tabLst>
                <a:tab pos="536400" algn="l"/>
                <a:tab pos="2196000" algn="l"/>
                <a:tab pos="2509200" algn="l"/>
                <a:tab pos="4125600" algn="l"/>
                <a:tab pos="4395600" algn="l"/>
                <a:tab pos="6048000" algn="l"/>
                <a:tab pos="6084000" algn="l"/>
                <a:tab pos="6372000" algn="l"/>
              </a:tabLst>
            </a:pPr>
            <a:r>
              <a:rPr lang="de-CH" sz="1500" b="0" dirty="0" smtClean="0"/>
              <a:t>B:	163	B:	080	B:	134	B:	081</a:t>
            </a:r>
            <a:endParaRPr lang="de-CH" sz="1500" b="0" dirty="0"/>
          </a:p>
        </p:txBody>
      </p:sp>
      <p:sp>
        <p:nvSpPr>
          <p:cNvPr id="29" name="Inhaltsplatzhalter 2"/>
          <p:cNvSpPr txBox="1">
            <a:spLocks/>
          </p:cNvSpPr>
          <p:nvPr/>
        </p:nvSpPr>
        <p:spPr>
          <a:xfrm>
            <a:off x="467544" y="4077072"/>
            <a:ext cx="8207375" cy="936105"/>
          </a:xfrm>
          <a:prstGeom prst="rect">
            <a:avLst/>
          </a:prstGeom>
        </p:spPr>
        <p:txBody>
          <a:bodyPr/>
          <a:lstStyle>
            <a:lvl1pPr marL="538163" indent="-273600" algn="l" defTabSz="914400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94000"/>
              <a:buFont typeface="Wingdings" pitchFamily="2" charset="2"/>
              <a:buChar char="n"/>
              <a:tabLst/>
              <a:defRPr sz="17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2736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bg2"/>
              </a:buClr>
              <a:buSzPct val="94000"/>
              <a:buFont typeface="Wingdings" pitchFamily="2" charset="2"/>
              <a:buChar char="n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6325" indent="-27305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1438" indent="-2736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6075" indent="-274638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lang="de-CH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41437" indent="0" algn="l" defTabSz="9144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4563" indent="0">
              <a:spcAft>
                <a:spcPts val="0"/>
              </a:spcAft>
              <a:buNone/>
              <a:tabLst>
                <a:tab pos="536400" algn="l"/>
                <a:tab pos="2196000" algn="l"/>
                <a:tab pos="2509200" algn="l"/>
                <a:tab pos="4125600" algn="l"/>
                <a:tab pos="4395600" algn="l"/>
                <a:tab pos="6048000" algn="l"/>
                <a:tab pos="6372000" algn="l"/>
              </a:tabLst>
            </a:pPr>
            <a:r>
              <a:rPr lang="de-CH" sz="1500" b="0" dirty="0" smtClean="0"/>
              <a:t>R:	000	R:	186	R:	198	R:	026	</a:t>
            </a:r>
          </a:p>
          <a:p>
            <a:pPr marL="264563" indent="0">
              <a:spcBef>
                <a:spcPts val="0"/>
              </a:spcBef>
              <a:spcAft>
                <a:spcPts val="0"/>
              </a:spcAft>
              <a:buNone/>
              <a:tabLst>
                <a:tab pos="536400" algn="l"/>
                <a:tab pos="2196000" algn="l"/>
                <a:tab pos="2509200" algn="l"/>
                <a:tab pos="4125600" algn="l"/>
                <a:tab pos="4395600" algn="l"/>
                <a:tab pos="6048000" algn="l"/>
                <a:tab pos="6372000" algn="l"/>
              </a:tabLst>
            </a:pPr>
            <a:r>
              <a:rPr lang="de-CH" sz="1500" b="0" dirty="0" smtClean="0"/>
              <a:t>G: 115	G:	189	G:	199	G:	023</a:t>
            </a:r>
          </a:p>
          <a:p>
            <a:pPr marL="264563" indent="0">
              <a:spcBef>
                <a:spcPts val="0"/>
              </a:spcBef>
              <a:spcAft>
                <a:spcPts val="0"/>
              </a:spcAft>
              <a:buNone/>
              <a:tabLst>
                <a:tab pos="536400" algn="l"/>
                <a:tab pos="2196000" algn="l"/>
                <a:tab pos="2509200" algn="l"/>
                <a:tab pos="4125600" algn="l"/>
                <a:tab pos="4395600" algn="l"/>
                <a:tab pos="6048000" algn="l"/>
                <a:tab pos="6372000" algn="l"/>
              </a:tabLst>
            </a:pPr>
            <a:r>
              <a:rPr lang="de-CH" sz="1500" b="0" dirty="0" smtClean="0"/>
              <a:t>B:	141	B:	093	B:	200	B:	027</a:t>
            </a:r>
            <a:endParaRPr lang="de-CH" sz="1500" b="0" dirty="0"/>
          </a:p>
        </p:txBody>
      </p:sp>
    </p:spTree>
    <p:extLst>
      <p:ext uri="{BB962C8B-B14F-4D97-AF65-F5344CB8AC3E}">
        <p14:creationId xmlns:p14="http://schemas.microsoft.com/office/powerpoint/2010/main" val="314234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Farben verwenden</a:t>
            </a:r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Bachelorarbeit, PresentationWriter, Rapperswil, 16.8.2013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44</a:t>
            </a:fld>
            <a:endParaRPr lang="de-CH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/>
      </p:sp>
      <p:cxnSp>
        <p:nvCxnSpPr>
          <p:cNvPr id="11" name="Gerade Verbindung mit Pfeil 10"/>
          <p:cNvCxnSpPr/>
          <p:nvPr/>
        </p:nvCxnSpPr>
        <p:spPr>
          <a:xfrm flipH="1" flipV="1">
            <a:off x="3697249" y="2245503"/>
            <a:ext cx="874751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 flipH="1" flipV="1">
            <a:off x="3697249" y="4149079"/>
            <a:ext cx="874751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 flipH="1" flipV="1">
            <a:off x="3862845" y="2780858"/>
            <a:ext cx="709155" cy="21609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 rot="10800000" flipV="1">
            <a:off x="3697252" y="3356991"/>
            <a:ext cx="874749" cy="43204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eschweifte Klammer rechts 20"/>
          <p:cNvSpPr/>
          <p:nvPr/>
        </p:nvSpPr>
        <p:spPr>
          <a:xfrm>
            <a:off x="3605932" y="2420888"/>
            <a:ext cx="317996" cy="9361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589"/>
          <a:stretch/>
        </p:blipFill>
        <p:spPr bwMode="auto">
          <a:xfrm>
            <a:off x="1330943" y="1552840"/>
            <a:ext cx="2266305" cy="303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Inhaltsplatzhalter 2"/>
          <p:cNvSpPr txBox="1">
            <a:spLocks/>
          </p:cNvSpPr>
          <p:nvPr/>
        </p:nvSpPr>
        <p:spPr>
          <a:xfrm>
            <a:off x="4644008" y="1916832"/>
            <a:ext cx="3384376" cy="3240360"/>
          </a:xfrm>
          <a:prstGeom prst="rect">
            <a:avLst/>
          </a:prstGeom>
        </p:spPr>
        <p:txBody>
          <a:bodyPr/>
          <a:lstStyle>
            <a:lvl1pPr marL="538163" indent="-273600" algn="l" defTabSz="914400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94000"/>
              <a:buFont typeface="Wingdings" pitchFamily="2" charset="2"/>
              <a:buChar char="n"/>
              <a:tabLst/>
              <a:defRPr sz="17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2736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bg2"/>
              </a:buClr>
              <a:buSzPct val="94000"/>
              <a:buFont typeface="Wingdings" pitchFamily="2" charset="2"/>
              <a:buChar char="n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6325" indent="-27305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1438" indent="-2736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6075" indent="-274638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lang="de-CH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41437" indent="0" algn="l" defTabSz="9144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4563" indent="0">
              <a:spcAft>
                <a:spcPts val="3000"/>
              </a:spcAft>
              <a:buNone/>
            </a:pPr>
            <a:r>
              <a:rPr lang="de-CH" b="0" dirty="0"/>
              <a:t>Diese Farben dürfen Sie in </a:t>
            </a:r>
            <a:r>
              <a:rPr lang="de-CH" b="0" dirty="0" smtClean="0"/>
              <a:t>Präsentationen verwenden</a:t>
            </a:r>
          </a:p>
          <a:p>
            <a:pPr marL="264563" indent="0">
              <a:buNone/>
            </a:pPr>
            <a:r>
              <a:rPr lang="de-CH" b="0" dirty="0" smtClean="0"/>
              <a:t>Diese </a:t>
            </a:r>
            <a:r>
              <a:rPr lang="de-CH" b="0" dirty="0"/>
              <a:t>Farben bitte nicht </a:t>
            </a:r>
            <a:r>
              <a:rPr lang="de-CH" b="0" dirty="0" smtClean="0"/>
              <a:t>verwenden</a:t>
            </a:r>
          </a:p>
          <a:p>
            <a:pPr marL="264563" indent="0">
              <a:buNone/>
            </a:pPr>
            <a:r>
              <a:rPr lang="de-CH" b="0" dirty="0"/>
              <a:t>Diese Farben dürfen Sie in Präsentationen verwenden; es sind Abstufungen der Designfarben oben</a:t>
            </a:r>
          </a:p>
          <a:p>
            <a:pPr marL="264563" indent="0">
              <a:buNone/>
            </a:pPr>
            <a:endParaRPr lang="de-CH" b="0" dirty="0"/>
          </a:p>
          <a:p>
            <a:pPr marL="264563" indent="0">
              <a:buNone/>
            </a:pPr>
            <a:endParaRPr lang="de-CH" b="0" dirty="0"/>
          </a:p>
        </p:txBody>
      </p:sp>
      <p:sp>
        <p:nvSpPr>
          <p:cNvPr id="20" name="Inhaltsplatzhalter 2"/>
          <p:cNvSpPr txBox="1">
            <a:spLocks/>
          </p:cNvSpPr>
          <p:nvPr/>
        </p:nvSpPr>
        <p:spPr>
          <a:xfrm>
            <a:off x="468313" y="5229199"/>
            <a:ext cx="8207375" cy="762025"/>
          </a:xfrm>
          <a:prstGeom prst="rect">
            <a:avLst/>
          </a:prstGeom>
        </p:spPr>
        <p:txBody>
          <a:bodyPr/>
          <a:lstStyle>
            <a:lvl1pPr marL="538163" indent="-273600" algn="l" defTabSz="914400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94000"/>
              <a:buFont typeface="Wingdings" pitchFamily="2" charset="2"/>
              <a:buChar char="n"/>
              <a:tabLst/>
              <a:defRPr sz="17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2736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bg2"/>
              </a:buClr>
              <a:buSzPct val="94000"/>
              <a:buFont typeface="Wingdings" pitchFamily="2" charset="2"/>
              <a:buChar char="n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6325" indent="-27305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1438" indent="-2736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6075" indent="-274638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lang="de-CH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41437" indent="0" algn="l" defTabSz="9144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4563" indent="0">
              <a:buNone/>
            </a:pPr>
            <a:r>
              <a:rPr lang="de-CH" b="0" dirty="0"/>
              <a:t>Für weitere Farben konsultieren Sie das Dokument HSR-Farbschema im Intranet oder das CD-Handbuch</a:t>
            </a:r>
          </a:p>
        </p:txBody>
      </p:sp>
    </p:spTree>
    <p:extLst>
      <p:ext uri="{BB962C8B-B14F-4D97-AF65-F5344CB8AC3E}">
        <p14:creationId xmlns:p14="http://schemas.microsoft.com/office/powerpoint/2010/main" val="369624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Fusszeile ändern</a:t>
            </a:r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Bachelorarbeit, PresentationWriter, Rapperswil, 16.8.2013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45</a:t>
            </a:fld>
            <a:endParaRPr lang="de-CH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484784"/>
            <a:ext cx="4619345" cy="3049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Inhaltsplatzhalter 2"/>
          <p:cNvSpPr txBox="1">
            <a:spLocks/>
          </p:cNvSpPr>
          <p:nvPr/>
        </p:nvSpPr>
        <p:spPr>
          <a:xfrm>
            <a:off x="468313" y="1166813"/>
            <a:ext cx="3239591" cy="4824412"/>
          </a:xfrm>
          <a:prstGeom prst="rect">
            <a:avLst/>
          </a:prstGeom>
        </p:spPr>
        <p:txBody>
          <a:bodyPr/>
          <a:lstStyle>
            <a:lvl1pPr marL="538163" indent="-273600" algn="l" defTabSz="914400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94000"/>
              <a:buFont typeface="Wingdings" pitchFamily="2" charset="2"/>
              <a:buChar char="n"/>
              <a:tabLst/>
              <a:defRPr sz="17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2736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bg2"/>
              </a:buClr>
              <a:buSzPct val="94000"/>
              <a:buFont typeface="Wingdings" pitchFamily="2" charset="2"/>
              <a:buChar char="n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6325" indent="-27305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1438" indent="-2736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6075" indent="-274638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lang="de-CH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41437" indent="0" algn="l" defTabSz="9144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4563" indent="0">
              <a:buClr>
                <a:schemeClr val="tx2"/>
              </a:buClr>
              <a:buSzPct val="90000"/>
              <a:buNone/>
            </a:pPr>
            <a:r>
              <a:rPr lang="de-CH" b="0" dirty="0"/>
              <a:t>Wichtig: Ändern Sie die Fusszeile mit dem Befehl </a:t>
            </a:r>
            <a:r>
              <a:rPr lang="de-CH" dirty="0"/>
              <a:t>Einfügen -&gt; Kopf- und Fusszeile</a:t>
            </a:r>
          </a:p>
          <a:p>
            <a:pPr marL="264563" indent="0">
              <a:buNone/>
            </a:pPr>
            <a:endParaRPr lang="de-CH" b="0" dirty="0"/>
          </a:p>
          <a:p>
            <a:pPr marL="264563" indent="0">
              <a:buNone/>
            </a:pPr>
            <a:r>
              <a:rPr lang="de-CH" b="0" dirty="0"/>
              <a:t>Anschliessend auf </a:t>
            </a:r>
            <a:r>
              <a:rPr lang="de-CH" dirty="0"/>
              <a:t>Für alle übernehmen</a:t>
            </a:r>
            <a:r>
              <a:rPr lang="de-CH" b="0" dirty="0"/>
              <a:t> klicken</a:t>
            </a:r>
          </a:p>
        </p:txBody>
      </p:sp>
    </p:spTree>
    <p:extLst>
      <p:ext uri="{BB962C8B-B14F-4D97-AF65-F5344CB8AC3E}">
        <p14:creationId xmlns:p14="http://schemas.microsoft.com/office/powerpoint/2010/main" val="192941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Inhaltsverzeichnis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C6C7C8"/>
                </a:solidFill>
              </a:rPr>
              <a:t>Aufgabe</a:t>
            </a:r>
          </a:p>
          <a:p>
            <a:r>
              <a:rPr lang="de-CH" dirty="0" smtClean="0">
                <a:solidFill>
                  <a:srgbClr val="1A171B"/>
                </a:solidFill>
              </a:rPr>
              <a:t>Analyse</a:t>
            </a:r>
          </a:p>
          <a:p>
            <a:r>
              <a:rPr lang="de-CH" dirty="0" smtClean="0">
                <a:solidFill>
                  <a:srgbClr val="C6C7C8"/>
                </a:solidFill>
              </a:rPr>
              <a:t>Lösungsansätze</a:t>
            </a:r>
          </a:p>
          <a:p>
            <a:pPr lvl="1"/>
            <a:r>
              <a:rPr lang="de-CH" dirty="0" smtClean="0">
                <a:solidFill>
                  <a:srgbClr val="C6C7C8"/>
                </a:solidFill>
              </a:rPr>
              <a:t>Kalibrierung</a:t>
            </a:r>
          </a:p>
          <a:p>
            <a:pPr lvl="1"/>
            <a:r>
              <a:rPr lang="de-CH" dirty="0" smtClean="0">
                <a:solidFill>
                  <a:srgbClr val="C6C7C8"/>
                </a:solidFill>
              </a:rPr>
              <a:t>Stift finden</a:t>
            </a:r>
          </a:p>
          <a:p>
            <a:pPr lvl="1"/>
            <a:r>
              <a:rPr lang="de-CH" dirty="0" smtClean="0">
                <a:solidFill>
                  <a:srgbClr val="C6C7C8"/>
                </a:solidFill>
              </a:rPr>
              <a:t>Software</a:t>
            </a:r>
          </a:p>
          <a:p>
            <a:r>
              <a:rPr lang="de-CH" dirty="0" smtClean="0">
                <a:solidFill>
                  <a:srgbClr val="C6C7C8"/>
                </a:solidFill>
              </a:rPr>
              <a:t>Ergebnis</a:t>
            </a:r>
          </a:p>
          <a:p>
            <a:r>
              <a:rPr lang="de-CH" dirty="0" smtClean="0">
                <a:solidFill>
                  <a:srgbClr val="C6C7C8"/>
                </a:solidFill>
              </a:rPr>
              <a:t>Potential</a:t>
            </a:r>
          </a:p>
          <a:p>
            <a:r>
              <a:rPr lang="de-CH" dirty="0" smtClean="0">
                <a:solidFill>
                  <a:srgbClr val="C6C7C8"/>
                </a:solidFill>
              </a:rPr>
              <a:t>Fazit</a:t>
            </a:r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Bachelorarbeit, PresentationWriter, Rapperswil, 16.8.2013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5</a:t>
            </a:fld>
            <a:endParaRPr lang="de-CH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59370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Analyse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Setup</a:t>
            </a:r>
          </a:p>
          <a:p>
            <a:pPr lvl="1"/>
            <a:r>
              <a:rPr lang="de-CH" dirty="0" smtClean="0"/>
              <a:t>Laptop</a:t>
            </a:r>
          </a:p>
          <a:p>
            <a:pPr lvl="1"/>
            <a:r>
              <a:rPr lang="de-CH" dirty="0" err="1" smtClean="0"/>
              <a:t>Beamer</a:t>
            </a:r>
            <a:endParaRPr lang="de-CH" dirty="0" smtClean="0"/>
          </a:p>
          <a:p>
            <a:pPr lvl="1"/>
            <a:r>
              <a:rPr lang="de-CH" dirty="0" smtClean="0"/>
              <a:t>Stift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Bachelorarbeit, PresentationWriter, Rapperswil, 16.8.2013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6</a:t>
            </a:fld>
            <a:endParaRPr lang="de-CH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1026" name="Picture 2" descr="E:\hsr\FS13\BA\magic-whiteboard\Dokumentation\Bilder\Setup\IMGP0370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4704" b="-34704"/>
          <a:stretch/>
        </p:blipFill>
        <p:spPr bwMode="auto">
          <a:xfrm>
            <a:off x="830954" y="2780928"/>
            <a:ext cx="7488832" cy="4979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799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Analyse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Abfilmen</a:t>
            </a:r>
          </a:p>
          <a:p>
            <a:r>
              <a:rPr lang="de-CH" dirty="0" smtClean="0"/>
              <a:t>Messen</a:t>
            </a:r>
          </a:p>
          <a:p>
            <a:r>
              <a:rPr lang="de-CH" dirty="0" smtClean="0"/>
              <a:t>Projizieren</a:t>
            </a:r>
          </a:p>
          <a:p>
            <a:r>
              <a:rPr lang="de-CH" dirty="0" smtClean="0"/>
              <a:t>Bild: Aufbau von oben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Bachelorarbeit, PresentationWriter, Rapperswil, 16.8.2013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7</a:t>
            </a:fld>
            <a:endParaRPr lang="de-CH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29242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/>
              <a:t>Technologien</a:t>
            </a:r>
          </a:p>
          <a:p>
            <a:pPr lvl="1"/>
            <a:r>
              <a:rPr lang="de-CH" dirty="0"/>
              <a:t>.Net wegen Möglichkeiten und Einfachheit</a:t>
            </a:r>
          </a:p>
          <a:p>
            <a:pPr lvl="1"/>
            <a:r>
              <a:rPr lang="de-CH" dirty="0" err="1"/>
              <a:t>Aforge</a:t>
            </a:r>
            <a:r>
              <a:rPr lang="de-CH" dirty="0"/>
              <a:t> wegen Dokumentation</a:t>
            </a:r>
          </a:p>
          <a:p>
            <a:pPr lvl="1"/>
            <a:r>
              <a:rPr lang="de-CH" dirty="0"/>
              <a:t>Performance war kein wichtiges Kriterium</a:t>
            </a:r>
          </a:p>
          <a:p>
            <a:r>
              <a:rPr lang="de-CH" dirty="0"/>
              <a:t>Hardware</a:t>
            </a:r>
          </a:p>
          <a:p>
            <a:pPr lvl="1"/>
            <a:r>
              <a:rPr lang="de-CH" dirty="0"/>
              <a:t>Nutzung vorhandener Geräte</a:t>
            </a:r>
          </a:p>
          <a:p>
            <a:pPr lvl="1"/>
            <a:r>
              <a:rPr lang="de-CH" dirty="0"/>
              <a:t>Sichtbares Licht mit weisser LED Lampe</a:t>
            </a:r>
          </a:p>
          <a:p>
            <a:r>
              <a:rPr lang="de-CH" dirty="0"/>
              <a:t>Algorithmen</a:t>
            </a:r>
          </a:p>
          <a:p>
            <a:pPr lvl="1"/>
            <a:r>
              <a:rPr lang="de-CH" dirty="0"/>
              <a:t>Diverse Versuche für Kalibration und Erkennung</a:t>
            </a:r>
          </a:p>
          <a:p>
            <a:pPr lvl="1"/>
            <a:r>
              <a:rPr lang="de-CH" dirty="0"/>
              <a:t>Mapping von Bildkoordinaten zu </a:t>
            </a:r>
            <a:r>
              <a:rPr lang="de-CH" dirty="0" err="1"/>
              <a:t>ursprungkoordinaten</a:t>
            </a:r>
            <a:endParaRPr lang="de-CH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Bachelorarbeit, PresentationWriter, Rapperswil, 16.8.2013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8</a:t>
            </a:fld>
            <a:endParaRPr lang="de-CH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923741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Inhaltsverzeichnis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C6C7C8"/>
                </a:solidFill>
              </a:rPr>
              <a:t>Aufgabe</a:t>
            </a:r>
          </a:p>
          <a:p>
            <a:r>
              <a:rPr lang="de-CH" dirty="0" smtClean="0">
                <a:solidFill>
                  <a:srgbClr val="C6C7C8"/>
                </a:solidFill>
              </a:rPr>
              <a:t>Analyse</a:t>
            </a:r>
          </a:p>
          <a:p>
            <a:r>
              <a:rPr lang="de-CH" dirty="0" smtClean="0">
                <a:solidFill>
                  <a:srgbClr val="1A171B"/>
                </a:solidFill>
              </a:rPr>
              <a:t>Lösungsansätze</a:t>
            </a:r>
          </a:p>
          <a:p>
            <a:pPr lvl="1"/>
            <a:r>
              <a:rPr lang="de-CH" dirty="0" smtClean="0">
                <a:solidFill>
                  <a:srgbClr val="1A171B"/>
                </a:solidFill>
              </a:rPr>
              <a:t>Kalibrierung</a:t>
            </a:r>
          </a:p>
          <a:p>
            <a:pPr lvl="1"/>
            <a:r>
              <a:rPr lang="de-CH" dirty="0" smtClean="0">
                <a:solidFill>
                  <a:srgbClr val="1A171B"/>
                </a:solidFill>
              </a:rPr>
              <a:t>Stift finden</a:t>
            </a:r>
          </a:p>
          <a:p>
            <a:pPr lvl="1"/>
            <a:r>
              <a:rPr lang="de-CH" dirty="0" smtClean="0">
                <a:solidFill>
                  <a:srgbClr val="1A171B"/>
                </a:solidFill>
              </a:rPr>
              <a:t>Software</a:t>
            </a:r>
          </a:p>
          <a:p>
            <a:r>
              <a:rPr lang="de-CH" dirty="0" smtClean="0">
                <a:solidFill>
                  <a:srgbClr val="C6C7C8"/>
                </a:solidFill>
              </a:rPr>
              <a:t>Ergebnis</a:t>
            </a:r>
          </a:p>
          <a:p>
            <a:r>
              <a:rPr lang="de-CH" dirty="0" smtClean="0">
                <a:solidFill>
                  <a:srgbClr val="C6C7C8"/>
                </a:solidFill>
              </a:rPr>
              <a:t>Potential</a:t>
            </a:r>
          </a:p>
          <a:p>
            <a:r>
              <a:rPr lang="de-CH" dirty="0" smtClean="0">
                <a:solidFill>
                  <a:srgbClr val="C6C7C8"/>
                </a:solidFill>
              </a:rPr>
              <a:t>Fazit</a:t>
            </a:r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Bachelorarbeit, PresentationWriter, Rapperswil, 16.8.2013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9</a:t>
            </a:fld>
            <a:endParaRPr lang="de-CH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59370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SR_Vorlage">
  <a:themeElements>
    <a:clrScheme name="HSR-Farben">
      <a:dk1>
        <a:sysClr val="windowText" lastClr="000000"/>
      </a:dk1>
      <a:lt1>
        <a:sysClr val="window" lastClr="FFFFFF"/>
      </a:lt1>
      <a:dk2>
        <a:srgbClr val="0065A3"/>
      </a:dk2>
      <a:lt2>
        <a:srgbClr val="C6C7C8"/>
      </a:lt2>
      <a:accent1>
        <a:srgbClr val="0065A3"/>
      </a:accent1>
      <a:accent2>
        <a:srgbClr val="6E1C50"/>
      </a:accent2>
      <a:accent3>
        <a:srgbClr val="548C86"/>
      </a:accent3>
      <a:accent4>
        <a:srgbClr val="7B6951"/>
      </a:accent4>
      <a:accent5>
        <a:srgbClr val="00738D"/>
      </a:accent5>
      <a:accent6>
        <a:srgbClr val="BABD5D"/>
      </a:accent6>
      <a:hlink>
        <a:srgbClr val="0065A3"/>
      </a:hlink>
      <a:folHlink>
        <a:srgbClr val="6E1C5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285750" indent="-285750">
          <a:buClr>
            <a:schemeClr val="tx2"/>
          </a:buClr>
          <a:buSzPct val="90000"/>
          <a:buFont typeface="Wingdings" pitchFamily="2" charset="2"/>
          <a:buChar char="n"/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HSR">
    <a:dk1>
      <a:sysClr val="windowText" lastClr="000000"/>
    </a:dk1>
    <a:lt1>
      <a:sysClr val="window" lastClr="FFFFFF"/>
    </a:lt1>
    <a:dk2>
      <a:srgbClr val="1F497D"/>
    </a:dk2>
    <a:lt2>
      <a:srgbClr val="C4C4C2"/>
    </a:lt2>
    <a:accent1>
      <a:srgbClr val="3F6DA6"/>
    </a:accent1>
    <a:accent2>
      <a:srgbClr val="702052"/>
    </a:accent2>
    <a:accent3>
      <a:srgbClr val="548D8B"/>
    </a:accent3>
    <a:accent4>
      <a:srgbClr val="7A6A51"/>
    </a:accent4>
    <a:accent5>
      <a:srgbClr val="00748E"/>
    </a:accent5>
    <a:accent6>
      <a:srgbClr val="BABE5E"/>
    </a:accent6>
    <a:hlink>
      <a:srgbClr val="3F6DA6"/>
    </a:hlink>
    <a:folHlink>
      <a:srgbClr val="800080"/>
    </a:folHlink>
  </a:clrScheme>
  <a:fontScheme name="Larissa Klassisch 2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Larissa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HSR">
    <a:dk1>
      <a:sysClr val="windowText" lastClr="000000"/>
    </a:dk1>
    <a:lt1>
      <a:sysClr val="window" lastClr="FFFFFF"/>
    </a:lt1>
    <a:dk2>
      <a:srgbClr val="1F497D"/>
    </a:dk2>
    <a:lt2>
      <a:srgbClr val="C4C4C2"/>
    </a:lt2>
    <a:accent1>
      <a:srgbClr val="3F6DA6"/>
    </a:accent1>
    <a:accent2>
      <a:srgbClr val="702052"/>
    </a:accent2>
    <a:accent3>
      <a:srgbClr val="548D8B"/>
    </a:accent3>
    <a:accent4>
      <a:srgbClr val="7A6A51"/>
    </a:accent4>
    <a:accent5>
      <a:srgbClr val="00748E"/>
    </a:accent5>
    <a:accent6>
      <a:srgbClr val="BABE5E"/>
    </a:accent6>
    <a:hlink>
      <a:srgbClr val="3F6DA6"/>
    </a:hlink>
    <a:folHlink>
      <a:srgbClr val="800080"/>
    </a:folHlink>
  </a:clrScheme>
  <a:fontScheme name="Larissa Klassisch 2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Larissa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HSR_Vorlage</Template>
  <TotalTime>29</TotalTime>
  <Words>916</Words>
  <Application>Microsoft Office PowerPoint</Application>
  <PresentationFormat>On-screen Show (4:3)</PresentationFormat>
  <Paragraphs>343</Paragraphs>
  <Slides>45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Calibri</vt:lpstr>
      <vt:lpstr>Wingdings</vt:lpstr>
      <vt:lpstr>HSR_Vorlage</vt:lpstr>
      <vt:lpstr>Presentation Writer </vt:lpstr>
      <vt:lpstr>Inhaltsverzeichnis</vt:lpstr>
      <vt:lpstr>Aufgabe</vt:lpstr>
      <vt:lpstr>Aufgabe</vt:lpstr>
      <vt:lpstr>Inhaltsverzeichnis</vt:lpstr>
      <vt:lpstr>Analyse</vt:lpstr>
      <vt:lpstr>Analyse</vt:lpstr>
      <vt:lpstr>Evaluation</vt:lpstr>
      <vt:lpstr>Inhaltsverzeichnis</vt:lpstr>
      <vt:lpstr>Lösungsansätze</vt:lpstr>
      <vt:lpstr>Lösungsansätze - Kalibrierung</vt:lpstr>
      <vt:lpstr>Belichtungskorrektur</vt:lpstr>
      <vt:lpstr>Referenzpunkte</vt:lpstr>
      <vt:lpstr>Zuordnungsalgorithmen</vt:lpstr>
      <vt:lpstr>Zuordnung mit Integralansatz</vt:lpstr>
      <vt:lpstr>Lösungsansätze – Stift finden</vt:lpstr>
      <vt:lpstr>Lösungsansätze – Stift finden</vt:lpstr>
      <vt:lpstr>Software</vt:lpstr>
      <vt:lpstr>Inhaltsverzeichnis</vt:lpstr>
      <vt:lpstr>Ergebnis</vt:lpstr>
      <vt:lpstr>Ergebnis</vt:lpstr>
      <vt:lpstr>Inhaltsverzeichnis</vt:lpstr>
      <vt:lpstr>Potential</vt:lpstr>
      <vt:lpstr>Inhaltsverzeichnis</vt:lpstr>
      <vt:lpstr>Fazit</vt:lpstr>
      <vt:lpstr>Diskussion</vt:lpstr>
      <vt:lpstr>PowerPoint Presentation</vt:lpstr>
      <vt:lpstr>Folie mit zwei Spalten</vt:lpstr>
      <vt:lpstr>Folie mit zwei Spalten Typ Vergleich</vt:lpstr>
      <vt:lpstr>Inhaltsverzeichnis</vt:lpstr>
      <vt:lpstr>Folie Text mit Bild</vt:lpstr>
      <vt:lpstr>Folie Text oben Bild unten</vt:lpstr>
      <vt:lpstr>Folie mit Tabelle</vt:lpstr>
      <vt:lpstr>Folie mit Tabelle </vt:lpstr>
      <vt:lpstr>Folie nur Titel</vt:lpstr>
      <vt:lpstr>Inhaltsverzeichnis</vt:lpstr>
      <vt:lpstr>Beispiel Säulendiagramm</vt:lpstr>
      <vt:lpstr>Beispiel Kreisdiagramm</vt:lpstr>
      <vt:lpstr>Beispiel Säulendiagramm mit anderen Farben</vt:lpstr>
      <vt:lpstr>Beispiel Kreisdiagramm mit anderen Farben</vt:lpstr>
      <vt:lpstr>Inhaltsverzeichnis</vt:lpstr>
      <vt:lpstr>Folien einfügen</vt:lpstr>
      <vt:lpstr>HSR Hausfarben</vt:lpstr>
      <vt:lpstr>Farben verwenden</vt:lpstr>
      <vt:lpstr>Fusszeile ändern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Writer</dc:title>
  <dc:creator>Josua Schmid</dc:creator>
  <cp:lastModifiedBy>Renato Bosshart</cp:lastModifiedBy>
  <cp:revision>15</cp:revision>
  <cp:lastPrinted>2010-12-20T15:36:07Z</cp:lastPrinted>
  <dcterms:created xsi:type="dcterms:W3CDTF">2013-08-12T14:11:10Z</dcterms:created>
  <dcterms:modified xsi:type="dcterms:W3CDTF">2013-08-13T07:54:17Z</dcterms:modified>
</cp:coreProperties>
</file>