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21"/>
  </p:notesMasterIdLst>
  <p:sldIdLst>
    <p:sldId id="256" r:id="rId3"/>
    <p:sldId id="257" r:id="rId4"/>
    <p:sldId id="258" r:id="rId5"/>
    <p:sldId id="275" r:id="rId6"/>
    <p:sldId id="259" r:id="rId7"/>
    <p:sldId id="260" r:id="rId8"/>
    <p:sldId id="282" r:id="rId9"/>
    <p:sldId id="285" r:id="rId10"/>
    <p:sldId id="286" r:id="rId11"/>
    <p:sldId id="283" r:id="rId12"/>
    <p:sldId id="276" r:id="rId13"/>
    <p:sldId id="279" r:id="rId14"/>
    <p:sldId id="280" r:id="rId15"/>
    <p:sldId id="281" r:id="rId16"/>
    <p:sldId id="273" r:id="rId17"/>
    <p:sldId id="277" r:id="rId18"/>
    <p:sldId id="271" r:id="rId19"/>
    <p:sldId id="272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097" autoAdjust="0"/>
  </p:normalViewPr>
  <p:slideViewPr>
    <p:cSldViewPr snapToGrid="0">
      <p:cViewPr varScale="1">
        <p:scale>
          <a:sx n="110" d="100"/>
          <a:sy n="110" d="100"/>
        </p:scale>
        <p:origin x="658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e7064c6789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e7064c6789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e892999d2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5" name="Google Shape;215;g2e892999d2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1997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e892999d2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5" name="Google Shape;215;g2e892999d2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5959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e892999d2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5" name="Google Shape;215;g2e892999d2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6596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e892999d2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5" name="Google Shape;215;g2e892999d2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55496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e892999d2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5" name="Google Shape;215;g2e892999d2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5723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e892999d2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5" name="Google Shape;215;g2e892999d2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98155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e892999d2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5" name="Google Shape;215;g2e892999d2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38200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e7064c6789_1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g2e7064c6789_1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e7064c6789_1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g2e7064c6789_1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7064c6789_1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2e7064c6789_1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e7064c6789_1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-22860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48" name="Google Shape;148;g2e7064c6789_1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e7064c6789_1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-22860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48" name="Google Shape;148;g2e7064c6789_1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2410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e7064c6789_1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-228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>
                <a:solidFill>
                  <a:schemeClr val="dk1"/>
                </a:solidFill>
              </a:rPr>
              <a:t>1.</a:t>
            </a:r>
            <a:r>
              <a:rPr lang="pl" sz="700">
                <a:solidFill>
                  <a:schemeClr val="dk1"/>
                </a:solidFill>
              </a:rPr>
              <a:t>      </a:t>
            </a:r>
            <a:r>
              <a:rPr lang="pl">
                <a:solidFill>
                  <a:schemeClr val="dk1"/>
                </a:solidFill>
              </a:rPr>
              <a:t>Utowrzyłyśmhy również 4 aplikacje:</a:t>
            </a:r>
            <a:br>
              <a:rPr lang="pl" sz="700">
                <a:solidFill>
                  <a:schemeClr val="dk1"/>
                </a:solidFill>
              </a:rPr>
            </a:br>
            <a:r>
              <a:rPr lang="pl" sz="700">
                <a:solidFill>
                  <a:schemeClr val="dk1"/>
                </a:solidFill>
              </a:rPr>
              <a:t> </a:t>
            </a:r>
            <a:r>
              <a:rPr lang="pl">
                <a:solidFill>
                  <a:schemeClr val="dk1"/>
                </a:solidFill>
              </a:rPr>
              <a:t>authCustom – umożliwia rejestrację (tworzenie), logowanie użytkownika i zmianę hasła. Tutaj korzystamy z wbudowanego modelu w Django, który już ma model użytkownika wbudowany, więc ułatwiło nam to pracę</a:t>
            </a:r>
            <a:br>
              <a:rPr lang="pl" sz="700">
                <a:solidFill>
                  <a:schemeClr val="dk1"/>
                </a:solidFill>
              </a:rPr>
            </a:br>
            <a:r>
              <a:rPr lang="pl" sz="700">
                <a:solidFill>
                  <a:schemeClr val="dk1"/>
                </a:solidFill>
              </a:rPr>
              <a:t> </a:t>
            </a:r>
            <a:r>
              <a:rPr lang="pl">
                <a:solidFill>
                  <a:schemeClr val="dk1"/>
                </a:solidFill>
              </a:rPr>
              <a:t>Cald – kalendarz, wyświetla on informacje z modelu day, udało się utworzyć paginację, dzięki czemu wyświetlają się po 12 wyników na stronę</a:t>
            </a:r>
            <a:br>
              <a:rPr lang="pl" sz="700">
                <a:solidFill>
                  <a:schemeClr val="dk1"/>
                </a:solidFill>
              </a:rPr>
            </a:br>
            <a:r>
              <a:rPr lang="pl" sz="700">
                <a:solidFill>
                  <a:schemeClr val="dk1"/>
                </a:solidFill>
              </a:rPr>
              <a:t> </a:t>
            </a:r>
            <a:r>
              <a:rPr lang="pl">
                <a:solidFill>
                  <a:schemeClr val="dk1"/>
                </a:solidFill>
              </a:rPr>
              <a:t>wellnesTracker - to jest strona główna, tu można wprowadzać dane do modeli mood i habit</a:t>
            </a:r>
            <a:br>
              <a:rPr lang="pl" sz="700">
                <a:solidFill>
                  <a:schemeClr val="dk1"/>
                </a:solidFill>
              </a:rPr>
            </a:br>
            <a:r>
              <a:rPr lang="pl">
                <a:solidFill>
                  <a:schemeClr val="dk1"/>
                </a:solidFill>
              </a:rPr>
              <a:t>Statistics – wymaga dopracowania, bo nie działa</a:t>
            </a:r>
            <a:endParaRPr>
              <a:solidFill>
                <a:schemeClr val="dk1"/>
              </a:solidFill>
            </a:endParaRPr>
          </a:p>
          <a:p>
            <a:pPr marL="0" lvl="0" indent="-228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>
                <a:solidFill>
                  <a:schemeClr val="dk1"/>
                </a:solidFill>
              </a:rPr>
              <a:t>6.</a:t>
            </a:r>
            <a:r>
              <a:rPr lang="pl" sz="700">
                <a:solidFill>
                  <a:schemeClr val="dk1"/>
                </a:solidFill>
              </a:rPr>
              <a:t>      </a:t>
            </a:r>
            <a:r>
              <a:rPr lang="pl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2e7064c6789_1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e892999d2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5" name="Google Shape;215;g2e892999d2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e892999d2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5" name="Google Shape;215;g2e892999d2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5415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e892999d2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5" name="Google Shape;215;g2e892999d2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1122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e892999d2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5" name="Google Shape;215;g2e892999d2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7288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marL="1371600" lvl="2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marL="1371600" lvl="2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marL="914400" lvl="1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marL="1828800" lvl="3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marL="2286000" lvl="4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marL="2743200" lvl="5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marL="3200400" lvl="6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marL="3657600" lvl="7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marL="4114800" lvl="8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3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4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marL="914400" lvl="1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marL="1828800" lvl="3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marL="2286000" lvl="4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marL="2743200" lvl="5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marL="3200400" lvl="6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marL="3657600" lvl="7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marL="4114800" lvl="8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marL="1371600" lvl="2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marL="2286000" lvl="4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marL="2743200" lvl="5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marL="3200400" lvl="6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marL="3657600" lvl="7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marL="4114800" lvl="8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marL="1371600" lvl="2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marL="1371600" lvl="2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marR="0" lvl="0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jpg"/><Relationship Id="rId4" Type="http://schemas.openxmlformats.org/officeDocument/2006/relationships/hyperlink" Target="http://drive.google.com/file/d/1fhW3up8KAkx2G-J0Iipn6tsyHOkRRrgN/view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 rot="-424401">
            <a:off x="-114300" y="400918"/>
            <a:ext cx="10964501" cy="3967156"/>
          </a:xfrm>
          <a:custGeom>
            <a:avLst/>
            <a:gdLst/>
            <a:ahLst/>
            <a:cxnLst/>
            <a:rect l="l" t="t" r="r" b="b"/>
            <a:pathLst>
              <a:path w="21929002" h="7934312" extrusionOk="0">
                <a:moveTo>
                  <a:pt x="0" y="0"/>
                </a:moveTo>
                <a:lnTo>
                  <a:pt x="21929002" y="0"/>
                </a:lnTo>
                <a:lnTo>
                  <a:pt x="21929002" y="7934312"/>
                </a:lnTo>
                <a:lnTo>
                  <a:pt x="0" y="79343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8000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pl-PL"/>
          </a:p>
        </p:txBody>
      </p:sp>
      <p:sp>
        <p:nvSpPr>
          <p:cNvPr id="130" name="Google Shape;130;p25"/>
          <p:cNvSpPr/>
          <p:nvPr/>
        </p:nvSpPr>
        <p:spPr>
          <a:xfrm rot="-424401">
            <a:off x="2468707" y="4178880"/>
            <a:ext cx="10964501" cy="3967156"/>
          </a:xfrm>
          <a:custGeom>
            <a:avLst/>
            <a:gdLst/>
            <a:ahLst/>
            <a:cxnLst/>
            <a:rect l="l" t="t" r="r" b="b"/>
            <a:pathLst>
              <a:path w="21929002" h="7934312" extrusionOk="0">
                <a:moveTo>
                  <a:pt x="0" y="0"/>
                </a:moveTo>
                <a:lnTo>
                  <a:pt x="21929002" y="0"/>
                </a:lnTo>
                <a:lnTo>
                  <a:pt x="21929002" y="7934312"/>
                </a:lnTo>
                <a:lnTo>
                  <a:pt x="0" y="79343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8000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pl-PL"/>
          </a:p>
        </p:txBody>
      </p:sp>
      <p:grpSp>
        <p:nvGrpSpPr>
          <p:cNvPr id="131" name="Google Shape;131;p25"/>
          <p:cNvGrpSpPr/>
          <p:nvPr/>
        </p:nvGrpSpPr>
        <p:grpSpPr>
          <a:xfrm>
            <a:off x="1871663" y="3173042"/>
            <a:ext cx="5400675" cy="672304"/>
            <a:chOff x="0" y="-47625"/>
            <a:chExt cx="2844800" cy="354135"/>
          </a:xfrm>
        </p:grpSpPr>
        <p:sp>
          <p:nvSpPr>
            <p:cNvPr id="132" name="Google Shape;132;p25"/>
            <p:cNvSpPr/>
            <p:nvPr/>
          </p:nvSpPr>
          <p:spPr>
            <a:xfrm>
              <a:off x="0" y="0"/>
              <a:ext cx="2844800" cy="306510"/>
            </a:xfrm>
            <a:custGeom>
              <a:avLst/>
              <a:gdLst/>
              <a:ahLst/>
              <a:cxnLst/>
              <a:rect l="l" t="t" r="r" b="b"/>
              <a:pathLst>
                <a:path w="2844800" h="306510" extrusionOk="0">
                  <a:moveTo>
                    <a:pt x="36554" y="0"/>
                  </a:moveTo>
                  <a:lnTo>
                    <a:pt x="2808245" y="0"/>
                  </a:lnTo>
                  <a:cubicBezTo>
                    <a:pt x="2828434" y="0"/>
                    <a:pt x="2844800" y="16366"/>
                    <a:pt x="2844800" y="36554"/>
                  </a:cubicBezTo>
                  <a:lnTo>
                    <a:pt x="2844800" y="269956"/>
                  </a:lnTo>
                  <a:cubicBezTo>
                    <a:pt x="2844800" y="290144"/>
                    <a:pt x="2828434" y="306510"/>
                    <a:pt x="2808245" y="306510"/>
                  </a:cubicBezTo>
                  <a:lnTo>
                    <a:pt x="36554" y="306510"/>
                  </a:lnTo>
                  <a:cubicBezTo>
                    <a:pt x="16366" y="306510"/>
                    <a:pt x="0" y="290144"/>
                    <a:pt x="0" y="269956"/>
                  </a:cubicBezTo>
                  <a:lnTo>
                    <a:pt x="0" y="36554"/>
                  </a:lnTo>
                  <a:cubicBezTo>
                    <a:pt x="0" y="16366"/>
                    <a:pt x="16366" y="0"/>
                    <a:pt x="36554" y="0"/>
                  </a:cubicBezTo>
                  <a:close/>
                </a:path>
              </a:pathLst>
            </a:custGeom>
            <a:solidFill>
              <a:srgbClr val="3D36A8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5"/>
            <p:cNvSpPr txBox="1"/>
            <p:nvPr/>
          </p:nvSpPr>
          <p:spPr>
            <a:xfrm>
              <a:off x="0" y="-47625"/>
              <a:ext cx="2844800" cy="3541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4" name="Google Shape;134;p25"/>
          <p:cNvSpPr txBox="1"/>
          <p:nvPr/>
        </p:nvSpPr>
        <p:spPr>
          <a:xfrm>
            <a:off x="880728" y="1183788"/>
            <a:ext cx="7382544" cy="2335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8100" b="0" i="0" u="none" strike="noStrike" cap="none">
                <a:solidFill>
                  <a:srgbClr val="3D36A8"/>
                </a:solidFill>
                <a:latin typeface="Arial"/>
                <a:ea typeface="Arial"/>
                <a:cs typeface="Arial"/>
                <a:sym typeface="Arial"/>
              </a:rPr>
              <a:t>VITAL HUSTLE</a:t>
            </a:r>
            <a:endParaRPr sz="700"/>
          </a:p>
        </p:txBody>
      </p:sp>
      <p:sp>
        <p:nvSpPr>
          <p:cNvPr id="135" name="Google Shape;135;p25"/>
          <p:cNvSpPr txBox="1"/>
          <p:nvPr/>
        </p:nvSpPr>
        <p:spPr>
          <a:xfrm>
            <a:off x="2032223" y="3367921"/>
            <a:ext cx="5079554" cy="306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Angelika Żyła, Aleksandra Tereszkiewicz</a:t>
            </a:r>
            <a:endParaRPr sz="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/>
        </p:nvSpPr>
        <p:spPr>
          <a:xfrm>
            <a:off x="1878796" y="505627"/>
            <a:ext cx="538640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4600" b="0" i="0" u="none" strike="noStrike" cap="none" dirty="0">
                <a:solidFill>
                  <a:srgbClr val="3D36A8"/>
                </a:solidFill>
                <a:latin typeface="Arial"/>
                <a:ea typeface="Arial"/>
                <a:cs typeface="Arial"/>
                <a:sym typeface="Arial"/>
              </a:rPr>
              <a:t>Kartki z kalendarza</a:t>
            </a:r>
            <a:endParaRPr sz="700" dirty="0"/>
          </a:p>
        </p:txBody>
      </p:sp>
      <p:pic>
        <p:nvPicPr>
          <p:cNvPr id="3" name="Obraz 2" descr="Obraz zawierający tekst, oprogramowanie, numer, Ikona komputerowa&#10;&#10;Opis wygenerowany automatycznie">
            <a:extLst>
              <a:ext uri="{FF2B5EF4-FFF2-40B4-BE49-F238E27FC236}">
                <a16:creationId xmlns:a16="http://schemas.microsoft.com/office/drawing/2014/main" id="{18786D3F-45BC-4B6C-4A22-27969B217C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635"/>
          <a:stretch/>
        </p:blipFill>
        <p:spPr>
          <a:xfrm>
            <a:off x="5897880" y="1213513"/>
            <a:ext cx="2433320" cy="3567288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61D2CC83-E56F-6B91-95C0-B183E76103F0}"/>
              </a:ext>
            </a:extLst>
          </p:cNvPr>
          <p:cNvSpPr txBox="1"/>
          <p:nvPr/>
        </p:nvSpPr>
        <p:spPr>
          <a:xfrm>
            <a:off x="864109" y="2124575"/>
            <a:ext cx="476402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chemeClr val="dk1"/>
                </a:solidFill>
              </a:rPr>
              <a:t>Wprowadzone dane wyświetlane są w postaci kartek z kalendarza. Wszystkie zmiany można śledzić w zakładce </a:t>
            </a:r>
            <a:r>
              <a:rPr lang="pl-PL" sz="1600" b="1" dirty="0">
                <a:solidFill>
                  <a:schemeClr val="dk1"/>
                </a:solidFill>
              </a:rPr>
              <a:t>„</a:t>
            </a:r>
            <a:r>
              <a:rPr lang="pl-PL" sz="1600" b="1" dirty="0" err="1">
                <a:solidFill>
                  <a:schemeClr val="dk1"/>
                </a:solidFill>
              </a:rPr>
              <a:t>Calendar</a:t>
            </a:r>
            <a:r>
              <a:rPr lang="pl-PL" sz="1600" b="1" dirty="0">
                <a:solidFill>
                  <a:schemeClr val="dk1"/>
                </a:solidFill>
              </a:rPr>
              <a:t>”. </a:t>
            </a:r>
            <a:r>
              <a:rPr lang="pl-PL" sz="1600" dirty="0">
                <a:solidFill>
                  <a:schemeClr val="dk1"/>
                </a:solidFill>
              </a:rPr>
              <a:t>Każda kartka posiada przycisk do edycji danych oraz przycisk do usuwania. Po najechaniu każdy kafelek unosi się do góry.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3147475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/>
        </p:nvSpPr>
        <p:spPr>
          <a:xfrm>
            <a:off x="2301810" y="297180"/>
            <a:ext cx="4357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4600" b="0" i="0" u="none" strike="noStrike" cap="none" dirty="0">
                <a:solidFill>
                  <a:srgbClr val="3D36A8"/>
                </a:solidFill>
                <a:latin typeface="Arial"/>
                <a:ea typeface="Arial"/>
                <a:cs typeface="Arial"/>
                <a:sym typeface="Arial"/>
              </a:rPr>
              <a:t>Formularze</a:t>
            </a:r>
            <a:endParaRPr sz="700" dirty="0"/>
          </a:p>
        </p:txBody>
      </p:sp>
      <p:pic>
        <p:nvPicPr>
          <p:cNvPr id="3" name="Obraz 2" descr="Obraz zawierający tekst, zrzut ekranu&#10;&#10;Opis wygenerowany automatycznie">
            <a:extLst>
              <a:ext uri="{FF2B5EF4-FFF2-40B4-BE49-F238E27FC236}">
                <a16:creationId xmlns:a16="http://schemas.microsoft.com/office/drawing/2014/main" id="{8BB5FBB9-81BA-A598-BA4B-3EBCBC1785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2222"/>
          <a:stretch/>
        </p:blipFill>
        <p:spPr>
          <a:xfrm>
            <a:off x="6324549" y="148590"/>
            <a:ext cx="2731110" cy="1943100"/>
          </a:xfrm>
          <a:prstGeom prst="rect">
            <a:avLst/>
          </a:prstGeom>
        </p:spPr>
      </p:pic>
      <p:pic>
        <p:nvPicPr>
          <p:cNvPr id="7" name="Obraz 6" descr="Obraz zawierający tekst, elektronika, zrzut ekranu, oprogramowanie&#10;&#10;Opis wygenerowany automatycznie">
            <a:extLst>
              <a:ext uri="{FF2B5EF4-FFF2-40B4-BE49-F238E27FC236}">
                <a16:creationId xmlns:a16="http://schemas.microsoft.com/office/drawing/2014/main" id="{8435F55D-02E8-21C9-9CB1-A6D61C5473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1689"/>
          <a:stretch/>
        </p:blipFill>
        <p:spPr>
          <a:xfrm>
            <a:off x="6324549" y="2361438"/>
            <a:ext cx="2754861" cy="2484882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CBC22CAB-0E91-9BD9-D77C-771C5825E4E3}"/>
              </a:ext>
            </a:extLst>
          </p:cNvPr>
          <p:cNvSpPr txBox="1"/>
          <p:nvPr/>
        </p:nvSpPr>
        <p:spPr>
          <a:xfrm>
            <a:off x="740664" y="1228463"/>
            <a:ext cx="5276088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chemeClr val="dk1"/>
                </a:solidFill>
              </a:rPr>
              <a:t>Poza formularzem na stronie głównej, wyróżnić można 4 formularze wysuwane z lewej strony służące 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b="1" dirty="0">
                <a:solidFill>
                  <a:schemeClr val="dk1"/>
                </a:solidFill>
              </a:rPr>
              <a:t>Pobierania danych </a:t>
            </a:r>
            <a:r>
              <a:rPr lang="pl-PL" sz="1600" dirty="0">
                <a:solidFill>
                  <a:schemeClr val="dk1"/>
                </a:solidFill>
              </a:rPr>
              <a:t>– należy wybrać datę początkową i końcową, dane są pobierane w formie arkusza programu Microsoft Excel (.</a:t>
            </a:r>
            <a:r>
              <a:rPr lang="pl-PL" sz="1600" dirty="0" err="1">
                <a:solidFill>
                  <a:schemeClr val="dk1"/>
                </a:solidFill>
              </a:rPr>
              <a:t>xlsx</a:t>
            </a:r>
            <a:r>
              <a:rPr lang="pl-PL" sz="1600" dirty="0">
                <a:solidFill>
                  <a:schemeClr val="dk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b="1" dirty="0">
                <a:solidFill>
                  <a:schemeClr val="dk1"/>
                </a:solidFill>
              </a:rPr>
              <a:t>Zmiany hasła </a:t>
            </a:r>
            <a:r>
              <a:rPr lang="pl-PL" sz="1600" dirty="0">
                <a:solidFill>
                  <a:schemeClr val="dk1"/>
                </a:solidFill>
              </a:rPr>
              <a:t>– umożliwia zmianę hasła zalogowanego użytkownika.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b="1" dirty="0">
                <a:solidFill>
                  <a:schemeClr val="dk1"/>
                </a:solidFill>
              </a:rPr>
              <a:t>Edycji dnia </a:t>
            </a:r>
            <a:r>
              <a:rPr lang="pl-PL" sz="1600" dirty="0">
                <a:solidFill>
                  <a:schemeClr val="dk1"/>
                </a:solidFill>
              </a:rPr>
              <a:t>– po kliknięciu zielonego przycisku edycji wysuwa się formularz z uzupełnionymi już wcześniej danymi, które można edytować.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b="1" dirty="0">
                <a:solidFill>
                  <a:schemeClr val="dk1"/>
                </a:solidFill>
              </a:rPr>
              <a:t>Dodawania dnia </a:t>
            </a:r>
            <a:r>
              <a:rPr lang="pl-PL" sz="1600" dirty="0">
                <a:solidFill>
                  <a:schemeClr val="dk1"/>
                </a:solidFill>
              </a:rPr>
              <a:t>- jeśli ktoś przegapi wpis danego dnia należy wybrać plus po lewej stronie, wybrać dzień i wprowadzić dane. 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2118892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/>
        </p:nvSpPr>
        <p:spPr>
          <a:xfrm>
            <a:off x="-395670" y="1155978"/>
            <a:ext cx="4357500" cy="2831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4600" b="0" i="0" u="none" strike="noStrike" cap="none" dirty="0">
                <a:solidFill>
                  <a:srgbClr val="3D36A8"/>
                </a:solidFill>
                <a:latin typeface="Arial"/>
                <a:ea typeface="Arial"/>
                <a:cs typeface="Arial"/>
                <a:sym typeface="Arial"/>
              </a:rPr>
              <a:t>Formularze edycji i dodawania nowych dni</a:t>
            </a:r>
            <a:endParaRPr sz="700" dirty="0"/>
          </a:p>
        </p:txBody>
      </p:sp>
      <p:pic>
        <p:nvPicPr>
          <p:cNvPr id="5" name="Obraz 4" descr="Obraz zawierający tekst, zrzut ekranu, Czcionka, numer&#10;&#10;Opis wygenerowany automatycznie">
            <a:extLst>
              <a:ext uri="{FF2B5EF4-FFF2-40B4-BE49-F238E27FC236}">
                <a16:creationId xmlns:a16="http://schemas.microsoft.com/office/drawing/2014/main" id="{18BD7E3A-D3FF-27FD-5B33-8B31DA10E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053" y="0"/>
            <a:ext cx="2756431" cy="5143500"/>
          </a:xfrm>
          <a:prstGeom prst="rect">
            <a:avLst/>
          </a:prstGeom>
        </p:spPr>
      </p:pic>
      <p:pic>
        <p:nvPicPr>
          <p:cNvPr id="9" name="Obraz 8" descr="Obraz zawierający tekst, zrzut ekranu, wyświetlacz, oprogramowanie&#10;&#10;Opis wygenerowany automatycznie">
            <a:extLst>
              <a:ext uri="{FF2B5EF4-FFF2-40B4-BE49-F238E27FC236}">
                <a16:creationId xmlns:a16="http://schemas.microsoft.com/office/drawing/2014/main" id="{72BB6917-C754-A0FF-1EE8-45A199556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0148" y="0"/>
            <a:ext cx="274065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706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/>
        </p:nvSpPr>
        <p:spPr>
          <a:xfrm>
            <a:off x="2393250" y="505513"/>
            <a:ext cx="4357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4600" b="0" i="0" u="none" strike="noStrike" cap="none" dirty="0">
                <a:solidFill>
                  <a:srgbClr val="3D36A8"/>
                </a:solidFill>
                <a:latin typeface="Arial"/>
                <a:ea typeface="Arial"/>
                <a:cs typeface="Arial"/>
                <a:sym typeface="Arial"/>
              </a:rPr>
              <a:t>Paginacja</a:t>
            </a:r>
            <a:endParaRPr sz="700" dirty="0"/>
          </a:p>
        </p:txBody>
      </p:sp>
      <p:pic>
        <p:nvPicPr>
          <p:cNvPr id="4" name="Obraz 3" descr="Obraz zawierający tekst, Czcionka, zrzut ekranu, Jaskrawoniebieski&#10;&#10;Opis wygenerowany automatycznie">
            <a:extLst>
              <a:ext uri="{FF2B5EF4-FFF2-40B4-BE49-F238E27FC236}">
                <a16:creationId xmlns:a16="http://schemas.microsoft.com/office/drawing/2014/main" id="{09E20CDE-E03B-06AC-144F-55427D5F1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286" y="3453213"/>
            <a:ext cx="6492803" cy="914479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EE79FAB9-D3FA-A8B1-FC30-3D6B9EFA7993}"/>
              </a:ext>
            </a:extLst>
          </p:cNvPr>
          <p:cNvSpPr txBox="1"/>
          <p:nvPr/>
        </p:nvSpPr>
        <p:spPr>
          <a:xfrm>
            <a:off x="868680" y="1548533"/>
            <a:ext cx="756208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400" dirty="0">
                <a:solidFill>
                  <a:schemeClr val="dk1"/>
                </a:solidFill>
              </a:rPr>
              <a:t>Po przejściu do zakładki „</a:t>
            </a:r>
            <a:r>
              <a:rPr lang="pl-PL" sz="2400" dirty="0" err="1">
                <a:solidFill>
                  <a:schemeClr val="dk1"/>
                </a:solidFill>
              </a:rPr>
              <a:t>Calendar</a:t>
            </a:r>
            <a:r>
              <a:rPr lang="pl-PL" sz="2400" dirty="0">
                <a:solidFill>
                  <a:schemeClr val="dk1"/>
                </a:solidFill>
              </a:rPr>
              <a:t>” na jednej stronie jest 12 kartek z kalendarza. Jedną z funkcjonalności jest możliwość przełączania stron. Można przejść jedną stronę w tył, przód, na sam tył i na sam koniec.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3652321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/>
        </p:nvSpPr>
        <p:spPr>
          <a:xfrm>
            <a:off x="2393250" y="505513"/>
            <a:ext cx="4357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4600" b="0" i="0" u="none" strike="noStrike" cap="none" dirty="0">
                <a:solidFill>
                  <a:srgbClr val="3D36A8"/>
                </a:solidFill>
                <a:latin typeface="Arial"/>
                <a:ea typeface="Arial"/>
                <a:cs typeface="Arial"/>
                <a:sym typeface="Arial"/>
              </a:rPr>
              <a:t>Przyciski</a:t>
            </a:r>
            <a:endParaRPr sz="700" dirty="0"/>
          </a:p>
        </p:txBody>
      </p:sp>
      <p:pic>
        <p:nvPicPr>
          <p:cNvPr id="3" name="Obraz 2" descr="Obraz zawierający symbol, Czcionka, logo, krąg&#10;&#10;Opis wygenerowany automatycznie">
            <a:extLst>
              <a:ext uri="{FF2B5EF4-FFF2-40B4-BE49-F238E27FC236}">
                <a16:creationId xmlns:a16="http://schemas.microsoft.com/office/drawing/2014/main" id="{7AF22130-7809-1ABA-3782-75B02FACD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730" y="1792314"/>
            <a:ext cx="1856024" cy="866145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2FEAE206-4694-C256-70E9-8FAF396780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730" y="3237260"/>
            <a:ext cx="1856023" cy="845522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4855B9E0-1D24-48BE-EEAB-D5958584FF38}"/>
              </a:ext>
            </a:extLst>
          </p:cNvPr>
          <p:cNvSpPr txBox="1"/>
          <p:nvPr/>
        </p:nvSpPr>
        <p:spPr>
          <a:xfrm>
            <a:off x="749808" y="2133719"/>
            <a:ext cx="527608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chemeClr val="dk1"/>
                </a:solidFill>
              </a:rPr>
              <a:t>Przyciski pobierania danych, dodawania, edycji, usuwania dni oraz wsuwania paska nawigacyjnego wystylizowano przy użyciu ikon, które sugerują ich przeznaczenie. Dodano podświetlenia/powiększenia przy najechaniu kursorem. 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2646435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/>
        </p:nvSpPr>
        <p:spPr>
          <a:xfrm>
            <a:off x="2393250" y="505513"/>
            <a:ext cx="4357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4600" b="0" i="0" u="none" strike="noStrike" cap="none" dirty="0">
                <a:solidFill>
                  <a:srgbClr val="3D36A8"/>
                </a:solidFill>
                <a:latin typeface="Arial"/>
                <a:ea typeface="Arial"/>
                <a:cs typeface="Arial"/>
                <a:sym typeface="Arial"/>
              </a:rPr>
              <a:t>Wykres</a:t>
            </a:r>
            <a:endParaRPr sz="700" dirty="0"/>
          </a:p>
        </p:txBody>
      </p:sp>
      <p:pic>
        <p:nvPicPr>
          <p:cNvPr id="3" name="Obraz 2" descr="Obraz zawierający tekst, zrzut ekranu, diagram, Wykres&#10;&#10;Opis wygenerowany automatycznie">
            <a:extLst>
              <a:ext uri="{FF2B5EF4-FFF2-40B4-BE49-F238E27FC236}">
                <a16:creationId xmlns:a16="http://schemas.microsoft.com/office/drawing/2014/main" id="{5FCADD99-A26C-24E8-4C2B-E71C4791BE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800" t="3388" r="11059" b="8693"/>
          <a:stretch/>
        </p:blipFill>
        <p:spPr>
          <a:xfrm>
            <a:off x="457199" y="1554480"/>
            <a:ext cx="4535425" cy="2647583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6ECA554B-B1BD-7A78-6040-9BD370F93E7E}"/>
              </a:ext>
            </a:extLst>
          </p:cNvPr>
          <p:cNvSpPr txBox="1"/>
          <p:nvPr/>
        </p:nvSpPr>
        <p:spPr>
          <a:xfrm>
            <a:off x="5577840" y="1610979"/>
            <a:ext cx="292608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 dirty="0">
                <a:solidFill>
                  <a:schemeClr val="dk1"/>
                </a:solidFill>
              </a:rPr>
              <a:t>Wygenerowany wykres umożliwia obserwację częstotliwości wybieranych wartości samopoczucia przez użytkownika. Sumowane są wszystkie wpisy dokonane przez zalogowanego użytkownika. Zmiany na wykresie są rejestrowane od razu po zmianie danych w formularzu na stronie głównej, po usunięciu, edycji oraz dodaniu wpisu w zakładce „</a:t>
            </a:r>
            <a:r>
              <a:rPr lang="pl-PL" sz="1400" dirty="0" err="1">
                <a:solidFill>
                  <a:schemeClr val="dk1"/>
                </a:solidFill>
              </a:rPr>
              <a:t>Calendar</a:t>
            </a:r>
            <a:r>
              <a:rPr lang="pl-PL" sz="1400" dirty="0">
                <a:solidFill>
                  <a:schemeClr val="dk1"/>
                </a:solidFill>
              </a:rPr>
              <a:t>”.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2349779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/>
        </p:nvSpPr>
        <p:spPr>
          <a:xfrm>
            <a:off x="2393249" y="196903"/>
            <a:ext cx="4357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4600" b="0" i="0" u="none" strike="noStrike" cap="none" dirty="0">
                <a:solidFill>
                  <a:srgbClr val="3D36A8"/>
                </a:solidFill>
                <a:latin typeface="Arial"/>
                <a:ea typeface="Arial"/>
                <a:cs typeface="Arial"/>
                <a:sym typeface="Arial"/>
              </a:rPr>
              <a:t>Komunikaty</a:t>
            </a:r>
            <a:endParaRPr sz="700" dirty="0"/>
          </a:p>
        </p:txBody>
      </p:sp>
      <p:sp>
        <p:nvSpPr>
          <p:cNvPr id="218" name="Google Shape;218;p29"/>
          <p:cNvSpPr txBox="1"/>
          <p:nvPr/>
        </p:nvSpPr>
        <p:spPr>
          <a:xfrm>
            <a:off x="620739" y="1124314"/>
            <a:ext cx="7902520" cy="1639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 sz="2100" dirty="0">
                <a:solidFill>
                  <a:schemeClr val="dk1"/>
                </a:solidFill>
              </a:rPr>
              <a:t>   </a:t>
            </a:r>
            <a:r>
              <a:rPr lang="pl-PL" sz="2100" dirty="0">
                <a:solidFill>
                  <a:schemeClr val="dk1"/>
                </a:solidFill>
              </a:rPr>
              <a:t>Podczas uzupełniania formularzy wysuwanych z lewej strony, logowania, rejestracji usuwania wpisów generują się komunikaty, które można usunąć lub znikną same po paru sekundach. Komunikat usuwania należy zatwierdzić.</a:t>
            </a:r>
            <a:endParaRPr sz="2100" dirty="0">
              <a:solidFill>
                <a:schemeClr val="dk1"/>
              </a:solidFill>
            </a:endParaRPr>
          </a:p>
        </p:txBody>
      </p:sp>
      <p:pic>
        <p:nvPicPr>
          <p:cNvPr id="3" name="Obraz 2" descr="Obraz zawierający tekst, zrzut ekranu, Czcionka, linia&#10;&#10;Opis wygenerowany automatycznie">
            <a:extLst>
              <a:ext uri="{FF2B5EF4-FFF2-40B4-BE49-F238E27FC236}">
                <a16:creationId xmlns:a16="http://schemas.microsoft.com/office/drawing/2014/main" id="{A04E0D74-A8D2-D4CC-47AC-05A719ED1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1" y="3422052"/>
            <a:ext cx="3234690" cy="1200132"/>
          </a:xfrm>
          <a:prstGeom prst="rect">
            <a:avLst/>
          </a:prstGeom>
        </p:spPr>
      </p:pic>
      <p:pic>
        <p:nvPicPr>
          <p:cNvPr id="5" name="Obraz 4" descr="Obraz zawierający tekst, Czcionka, zrzut ekranu, zieleń&#10;&#10;Opis wygenerowany automatycznie">
            <a:extLst>
              <a:ext uri="{FF2B5EF4-FFF2-40B4-BE49-F238E27FC236}">
                <a16:creationId xmlns:a16="http://schemas.microsoft.com/office/drawing/2014/main" id="{E725C24D-1329-7844-0F6D-3049076BD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7585" y="4317908"/>
            <a:ext cx="2697714" cy="609653"/>
          </a:xfrm>
          <a:prstGeom prst="rect">
            <a:avLst/>
          </a:prstGeom>
        </p:spPr>
      </p:pic>
      <p:pic>
        <p:nvPicPr>
          <p:cNvPr id="7" name="Obraz 6" descr="Obraz zawierający tekst, Czcionka, zrzut ekranu&#10;&#10;Opis wygenerowany automatycznie">
            <a:extLst>
              <a:ext uri="{FF2B5EF4-FFF2-40B4-BE49-F238E27FC236}">
                <a16:creationId xmlns:a16="http://schemas.microsoft.com/office/drawing/2014/main" id="{CEC9941A-8696-0A6F-F391-CE6679D733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9699" y="2983230"/>
            <a:ext cx="2725600" cy="120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07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0"/>
          <p:cNvSpPr/>
          <p:nvPr/>
        </p:nvSpPr>
        <p:spPr>
          <a:xfrm rot="-424401">
            <a:off x="-413039" y="-2560490"/>
            <a:ext cx="10964501" cy="3967156"/>
          </a:xfrm>
          <a:custGeom>
            <a:avLst/>
            <a:gdLst/>
            <a:ahLst/>
            <a:cxnLst/>
            <a:rect l="l" t="t" r="r" b="b"/>
            <a:pathLst>
              <a:path w="21929002" h="7934312" extrusionOk="0">
                <a:moveTo>
                  <a:pt x="0" y="0"/>
                </a:moveTo>
                <a:lnTo>
                  <a:pt x="21929002" y="0"/>
                </a:lnTo>
                <a:lnTo>
                  <a:pt x="21929002" y="7934312"/>
                </a:lnTo>
                <a:lnTo>
                  <a:pt x="0" y="79343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8000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pl-PL"/>
          </a:p>
        </p:txBody>
      </p:sp>
      <p:sp>
        <p:nvSpPr>
          <p:cNvPr id="274" name="Google Shape;274;p40"/>
          <p:cNvSpPr/>
          <p:nvPr/>
        </p:nvSpPr>
        <p:spPr>
          <a:xfrm rot="-424401">
            <a:off x="-669862" y="3496543"/>
            <a:ext cx="10964501" cy="3967156"/>
          </a:xfrm>
          <a:custGeom>
            <a:avLst/>
            <a:gdLst/>
            <a:ahLst/>
            <a:cxnLst/>
            <a:rect l="l" t="t" r="r" b="b"/>
            <a:pathLst>
              <a:path w="21929002" h="7934312" extrusionOk="0">
                <a:moveTo>
                  <a:pt x="0" y="0"/>
                </a:moveTo>
                <a:lnTo>
                  <a:pt x="21929002" y="0"/>
                </a:lnTo>
                <a:lnTo>
                  <a:pt x="21929002" y="7934312"/>
                </a:lnTo>
                <a:lnTo>
                  <a:pt x="0" y="79343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8000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pl-PL"/>
          </a:p>
        </p:txBody>
      </p:sp>
      <p:sp>
        <p:nvSpPr>
          <p:cNvPr id="275" name="Google Shape;275;p40"/>
          <p:cNvSpPr txBox="1"/>
          <p:nvPr/>
        </p:nvSpPr>
        <p:spPr>
          <a:xfrm>
            <a:off x="1286534" y="1775312"/>
            <a:ext cx="6570900" cy="1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5000" b="1" i="0" u="none" strike="noStrike" cap="none">
                <a:solidFill>
                  <a:srgbClr val="3D36A8"/>
                </a:solidFill>
              </a:rPr>
              <a:t>ZAPRASZAMY NA </a:t>
            </a:r>
            <a:r>
              <a:rPr lang="pl" sz="5000" b="1">
                <a:solidFill>
                  <a:srgbClr val="3D36A8"/>
                </a:solidFill>
              </a:rPr>
              <a:t>FILMIK</a:t>
            </a:r>
            <a:r>
              <a:rPr lang="pl" sz="5000" b="1" i="0" u="none" strike="noStrike" cap="none">
                <a:solidFill>
                  <a:srgbClr val="3D36A8"/>
                </a:solidFill>
              </a:rPr>
              <a:t>!!</a:t>
            </a:r>
            <a:endParaRPr sz="700" b="1"/>
          </a:p>
        </p:txBody>
      </p:sp>
      <p:pic>
        <p:nvPicPr>
          <p:cNvPr id="276" name="Google Shape;276;p40" title="Aplikacja Django.mk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1"/>
          <p:cNvSpPr/>
          <p:nvPr/>
        </p:nvSpPr>
        <p:spPr>
          <a:xfrm rot="-424401">
            <a:off x="-114300" y="400918"/>
            <a:ext cx="10964501" cy="3967156"/>
          </a:xfrm>
          <a:custGeom>
            <a:avLst/>
            <a:gdLst/>
            <a:ahLst/>
            <a:cxnLst/>
            <a:rect l="l" t="t" r="r" b="b"/>
            <a:pathLst>
              <a:path w="21929002" h="7934312" extrusionOk="0">
                <a:moveTo>
                  <a:pt x="0" y="0"/>
                </a:moveTo>
                <a:lnTo>
                  <a:pt x="21929002" y="0"/>
                </a:lnTo>
                <a:lnTo>
                  <a:pt x="21929002" y="7934312"/>
                </a:lnTo>
                <a:lnTo>
                  <a:pt x="0" y="79343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8000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pl-PL"/>
          </a:p>
        </p:txBody>
      </p:sp>
      <p:sp>
        <p:nvSpPr>
          <p:cNvPr id="282" name="Google Shape;282;p41"/>
          <p:cNvSpPr txBox="1"/>
          <p:nvPr/>
        </p:nvSpPr>
        <p:spPr>
          <a:xfrm>
            <a:off x="773824" y="1495982"/>
            <a:ext cx="7596353" cy="208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7200" b="0" i="0" u="none" strike="noStrike" cap="none">
                <a:solidFill>
                  <a:srgbClr val="3D36A8"/>
                </a:solidFill>
                <a:latin typeface="Arial"/>
                <a:ea typeface="Arial"/>
                <a:cs typeface="Arial"/>
                <a:sym typeface="Arial"/>
              </a:rPr>
              <a:t>DZIĘKUJEMY ZA UWAGĘ!!</a:t>
            </a:r>
            <a:endParaRPr sz="700"/>
          </a:p>
        </p:txBody>
      </p:sp>
      <p:sp>
        <p:nvSpPr>
          <p:cNvPr id="283" name="Google Shape;283;p41"/>
          <p:cNvSpPr/>
          <p:nvPr/>
        </p:nvSpPr>
        <p:spPr>
          <a:xfrm rot="-424401">
            <a:off x="2468707" y="4178880"/>
            <a:ext cx="10964501" cy="3967156"/>
          </a:xfrm>
          <a:custGeom>
            <a:avLst/>
            <a:gdLst/>
            <a:ahLst/>
            <a:cxnLst/>
            <a:rect l="l" t="t" r="r" b="b"/>
            <a:pathLst>
              <a:path w="21929002" h="7934312" extrusionOk="0">
                <a:moveTo>
                  <a:pt x="0" y="0"/>
                </a:moveTo>
                <a:lnTo>
                  <a:pt x="21929002" y="0"/>
                </a:lnTo>
                <a:lnTo>
                  <a:pt x="21929002" y="7934312"/>
                </a:lnTo>
                <a:lnTo>
                  <a:pt x="0" y="79343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8000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pl-PL"/>
          </a:p>
        </p:txBody>
      </p:sp>
      <p:sp>
        <p:nvSpPr>
          <p:cNvPr id="284" name="Google Shape;284;p41"/>
          <p:cNvSpPr/>
          <p:nvPr/>
        </p:nvSpPr>
        <p:spPr>
          <a:xfrm rot="-2330257">
            <a:off x="-5099810" y="-804185"/>
            <a:ext cx="10964501" cy="3967156"/>
          </a:xfrm>
          <a:custGeom>
            <a:avLst/>
            <a:gdLst/>
            <a:ahLst/>
            <a:cxnLst/>
            <a:rect l="l" t="t" r="r" b="b"/>
            <a:pathLst>
              <a:path w="21929002" h="7934312" extrusionOk="0">
                <a:moveTo>
                  <a:pt x="0" y="0"/>
                </a:moveTo>
                <a:lnTo>
                  <a:pt x="21929002" y="0"/>
                </a:lnTo>
                <a:lnTo>
                  <a:pt x="21929002" y="7934312"/>
                </a:lnTo>
                <a:lnTo>
                  <a:pt x="0" y="79343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8000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/>
          <p:nvPr/>
        </p:nvSpPr>
        <p:spPr>
          <a:xfrm>
            <a:off x="4129229" y="4065443"/>
            <a:ext cx="3780473" cy="4114800"/>
          </a:xfrm>
          <a:custGeom>
            <a:avLst/>
            <a:gdLst/>
            <a:ahLst/>
            <a:cxnLst/>
            <a:rect l="l" t="t" r="r" b="b"/>
            <a:pathLst>
              <a:path w="7560945" h="8229600" extrusionOk="0">
                <a:moveTo>
                  <a:pt x="0" y="0"/>
                </a:moveTo>
                <a:lnTo>
                  <a:pt x="7560945" y="0"/>
                </a:lnTo>
                <a:lnTo>
                  <a:pt x="7560945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pl-PL"/>
          </a:p>
        </p:txBody>
      </p:sp>
      <p:sp>
        <p:nvSpPr>
          <p:cNvPr id="141" name="Google Shape;141;p26"/>
          <p:cNvSpPr/>
          <p:nvPr/>
        </p:nvSpPr>
        <p:spPr>
          <a:xfrm>
            <a:off x="5258943" y="-3203276"/>
            <a:ext cx="3885057" cy="4114800"/>
          </a:xfrm>
          <a:custGeom>
            <a:avLst/>
            <a:gdLst/>
            <a:ahLst/>
            <a:cxnLst/>
            <a:rect l="l" t="t" r="r" b="b"/>
            <a:pathLst>
              <a:path w="7770114" h="8229600" extrusionOk="0">
                <a:moveTo>
                  <a:pt x="0" y="0"/>
                </a:moveTo>
                <a:lnTo>
                  <a:pt x="7770114" y="0"/>
                </a:lnTo>
                <a:lnTo>
                  <a:pt x="7770114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pl-PL"/>
          </a:p>
        </p:txBody>
      </p:sp>
      <p:sp>
        <p:nvSpPr>
          <p:cNvPr id="142" name="Google Shape;142;p26"/>
          <p:cNvSpPr/>
          <p:nvPr/>
        </p:nvSpPr>
        <p:spPr>
          <a:xfrm>
            <a:off x="3001264" y="911536"/>
            <a:ext cx="3141455" cy="1060241"/>
          </a:xfrm>
          <a:custGeom>
            <a:avLst/>
            <a:gdLst/>
            <a:ahLst/>
            <a:cxnLst/>
            <a:rect l="l" t="t" r="r" b="b"/>
            <a:pathLst>
              <a:path w="6282909" h="2120482" extrusionOk="0">
                <a:moveTo>
                  <a:pt x="0" y="0"/>
                </a:moveTo>
                <a:lnTo>
                  <a:pt x="6282910" y="0"/>
                </a:lnTo>
                <a:lnTo>
                  <a:pt x="6282910" y="2120482"/>
                </a:lnTo>
                <a:lnTo>
                  <a:pt x="0" y="21204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pl-PL"/>
          </a:p>
        </p:txBody>
      </p:sp>
      <p:sp>
        <p:nvSpPr>
          <p:cNvPr id="143" name="Google Shape;143;p26"/>
          <p:cNvSpPr/>
          <p:nvPr/>
        </p:nvSpPr>
        <p:spPr>
          <a:xfrm rot="-424401">
            <a:off x="-1218334" y="-3322900"/>
            <a:ext cx="10964501" cy="3967156"/>
          </a:xfrm>
          <a:custGeom>
            <a:avLst/>
            <a:gdLst/>
            <a:ahLst/>
            <a:cxnLst/>
            <a:rect l="l" t="t" r="r" b="b"/>
            <a:pathLst>
              <a:path w="21929002" h="7934312" extrusionOk="0">
                <a:moveTo>
                  <a:pt x="0" y="0"/>
                </a:moveTo>
                <a:lnTo>
                  <a:pt x="21929002" y="0"/>
                </a:lnTo>
                <a:lnTo>
                  <a:pt x="21929002" y="7934311"/>
                </a:lnTo>
                <a:lnTo>
                  <a:pt x="0" y="793431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 amt="38000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pl-PL"/>
          </a:p>
        </p:txBody>
      </p:sp>
      <p:sp>
        <p:nvSpPr>
          <p:cNvPr id="144" name="Google Shape;144;p26"/>
          <p:cNvSpPr txBox="1"/>
          <p:nvPr/>
        </p:nvSpPr>
        <p:spPr>
          <a:xfrm>
            <a:off x="3754479" y="1001313"/>
            <a:ext cx="16188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5200" b="0" i="0" u="none" strike="noStrike" cap="none">
                <a:solidFill>
                  <a:srgbClr val="3D36A8"/>
                </a:solidFill>
                <a:latin typeface="Arial"/>
                <a:ea typeface="Arial"/>
                <a:cs typeface="Arial"/>
                <a:sym typeface="Arial"/>
              </a:rPr>
              <a:t>CEL</a:t>
            </a:r>
            <a:endParaRPr sz="700"/>
          </a:p>
        </p:txBody>
      </p:sp>
      <p:sp>
        <p:nvSpPr>
          <p:cNvPr id="145" name="Google Shape;145;p26"/>
          <p:cNvSpPr txBox="1"/>
          <p:nvPr/>
        </p:nvSpPr>
        <p:spPr>
          <a:xfrm>
            <a:off x="638575" y="2416053"/>
            <a:ext cx="7979700" cy="9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68300" marR="0" lvl="1" indent="-184150" algn="l" rtl="0">
              <a:lnSpc>
                <a:spcPct val="140035"/>
              </a:lnSpc>
              <a:spcBef>
                <a:spcPts val="0"/>
              </a:spcBef>
              <a:spcAft>
                <a:spcPts val="0"/>
              </a:spcAft>
              <a:buClr>
                <a:srgbClr val="3D36A8"/>
              </a:buClr>
              <a:buSzPts val="1700"/>
              <a:buFont typeface="Arial"/>
              <a:buChar char="•"/>
            </a:pPr>
            <a:r>
              <a:rPr lang="pl" sz="1700">
                <a:solidFill>
                  <a:srgbClr val="3D36A8"/>
                </a:solidFill>
              </a:rPr>
              <a:t>Celem aplikacji jest monitorowanie samopoczucia oraz zdrowych nawyków, co pozwala na identyfikację wzorców i podejmowanie świadomych decyzji dotyczących zdrowia.</a:t>
            </a:r>
            <a:endParaRPr sz="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27"/>
          <p:cNvGrpSpPr/>
          <p:nvPr/>
        </p:nvGrpSpPr>
        <p:grpSpPr>
          <a:xfrm>
            <a:off x="891034" y="618850"/>
            <a:ext cx="1202964" cy="1202964"/>
            <a:chOff x="0" y="0"/>
            <a:chExt cx="812800" cy="812800"/>
          </a:xfrm>
        </p:grpSpPr>
        <p:sp>
          <p:nvSpPr>
            <p:cNvPr id="154" name="Google Shape;154;p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ECFF"/>
            </a:solidFill>
            <a:ln w="38100" cap="sq" cmpd="sng">
              <a:solidFill>
                <a:srgbClr val="E3DEF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6" name="Google Shape;156;p27"/>
          <p:cNvSpPr txBox="1"/>
          <p:nvPr/>
        </p:nvSpPr>
        <p:spPr>
          <a:xfrm>
            <a:off x="2071800" y="533885"/>
            <a:ext cx="50004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3700" b="1" i="0" u="none" strike="noStrike" cap="none" dirty="0">
                <a:solidFill>
                  <a:srgbClr val="3D36A8"/>
                </a:solidFill>
              </a:rPr>
              <a:t>MODELE</a:t>
            </a:r>
            <a:endParaRPr sz="700" b="1" dirty="0"/>
          </a:p>
        </p:txBody>
      </p:sp>
      <p:grpSp>
        <p:nvGrpSpPr>
          <p:cNvPr id="160" name="Google Shape;160;p27"/>
          <p:cNvGrpSpPr/>
          <p:nvPr/>
        </p:nvGrpSpPr>
        <p:grpSpPr>
          <a:xfrm>
            <a:off x="3908906" y="2243337"/>
            <a:ext cx="1202964" cy="1202964"/>
            <a:chOff x="0" y="0"/>
            <a:chExt cx="812800" cy="812800"/>
          </a:xfrm>
        </p:grpSpPr>
        <p:sp>
          <p:nvSpPr>
            <p:cNvPr id="161" name="Google Shape;161;p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0FA"/>
            </a:solidFill>
            <a:ln w="38100" cap="sq" cmpd="sng">
              <a:solidFill>
                <a:srgbClr val="FDDEF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" name="Google Shape;162;p2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5" name="Google Shape;165;p27"/>
          <p:cNvSpPr txBox="1"/>
          <p:nvPr/>
        </p:nvSpPr>
        <p:spPr>
          <a:xfrm>
            <a:off x="1093497" y="957512"/>
            <a:ext cx="933013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500" b="1" dirty="0">
                <a:solidFill>
                  <a:srgbClr val="3D36A8"/>
                </a:solidFill>
              </a:rPr>
              <a:t>Mood</a:t>
            </a:r>
            <a:endParaRPr sz="2000" b="1" dirty="0"/>
          </a:p>
        </p:txBody>
      </p:sp>
      <p:sp>
        <p:nvSpPr>
          <p:cNvPr id="171" name="Google Shape;171;p27"/>
          <p:cNvSpPr/>
          <p:nvPr/>
        </p:nvSpPr>
        <p:spPr>
          <a:xfrm>
            <a:off x="6898195" y="618850"/>
            <a:ext cx="1241993" cy="1202964"/>
          </a:xfrm>
          <a:custGeom>
            <a:avLst/>
            <a:gdLst/>
            <a:ahLst/>
            <a:cxnLst/>
            <a:rect l="l" t="t" r="r" b="b"/>
            <a:pathLst>
              <a:path w="812800" h="812800" extrusionOk="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EFECFF"/>
          </a:solidFill>
          <a:ln w="38100" cap="sq" cmpd="sng">
            <a:solidFill>
              <a:srgbClr val="E3DEFD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4" name="Google Shape;174;p27"/>
          <p:cNvSpPr txBox="1"/>
          <p:nvPr/>
        </p:nvSpPr>
        <p:spPr>
          <a:xfrm>
            <a:off x="4208956" y="2540271"/>
            <a:ext cx="602864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500" b="1" dirty="0">
                <a:solidFill>
                  <a:srgbClr val="3D36A8"/>
                </a:solidFill>
              </a:rPr>
              <a:t>Day</a:t>
            </a:r>
            <a:endParaRPr sz="2100" b="1" dirty="0"/>
          </a:p>
        </p:txBody>
      </p:sp>
      <p:grpSp>
        <p:nvGrpSpPr>
          <p:cNvPr id="2" name="Google Shape;153;p27">
            <a:extLst>
              <a:ext uri="{FF2B5EF4-FFF2-40B4-BE49-F238E27FC236}">
                <a16:creationId xmlns:a16="http://schemas.microsoft.com/office/drawing/2014/main" id="{2B1C03AA-34E0-9A44-7B26-12F0BB64CB2B}"/>
              </a:ext>
            </a:extLst>
          </p:cNvPr>
          <p:cNvGrpSpPr/>
          <p:nvPr/>
        </p:nvGrpSpPr>
        <p:grpSpPr>
          <a:xfrm>
            <a:off x="868837" y="1968584"/>
            <a:ext cx="1202964" cy="1202964"/>
            <a:chOff x="0" y="0"/>
            <a:chExt cx="812800" cy="812800"/>
          </a:xfrm>
        </p:grpSpPr>
        <p:sp>
          <p:nvSpPr>
            <p:cNvPr id="3" name="Google Shape;154;p27">
              <a:extLst>
                <a:ext uri="{FF2B5EF4-FFF2-40B4-BE49-F238E27FC236}">
                  <a16:creationId xmlns:a16="http://schemas.microsoft.com/office/drawing/2014/main" id="{E7B1DF10-307E-1B8B-6B2C-DFE5BB341778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ECFF"/>
            </a:solidFill>
            <a:ln w="38100" cap="sq" cmpd="sng">
              <a:solidFill>
                <a:srgbClr val="E3DEF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55;p27">
              <a:extLst>
                <a:ext uri="{FF2B5EF4-FFF2-40B4-BE49-F238E27FC236}">
                  <a16:creationId xmlns:a16="http://schemas.microsoft.com/office/drawing/2014/main" id="{9DFEC457-9902-995A-063B-2E79535854C3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oogle Shape;153;p27">
            <a:extLst>
              <a:ext uri="{FF2B5EF4-FFF2-40B4-BE49-F238E27FC236}">
                <a16:creationId xmlns:a16="http://schemas.microsoft.com/office/drawing/2014/main" id="{1E6595CF-D927-A6A2-002B-EE3EE6845663}"/>
              </a:ext>
            </a:extLst>
          </p:cNvPr>
          <p:cNvGrpSpPr/>
          <p:nvPr/>
        </p:nvGrpSpPr>
        <p:grpSpPr>
          <a:xfrm>
            <a:off x="1379738" y="3171548"/>
            <a:ext cx="1202964" cy="1202964"/>
            <a:chOff x="0" y="0"/>
            <a:chExt cx="812800" cy="812800"/>
          </a:xfrm>
        </p:grpSpPr>
        <p:sp>
          <p:nvSpPr>
            <p:cNvPr id="6" name="Google Shape;154;p27">
              <a:extLst>
                <a:ext uri="{FF2B5EF4-FFF2-40B4-BE49-F238E27FC236}">
                  <a16:creationId xmlns:a16="http://schemas.microsoft.com/office/drawing/2014/main" id="{F8C0AD73-FDD3-765E-FA09-41C2F4E27895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ECFF"/>
            </a:solidFill>
            <a:ln w="38100" cap="sq" cmpd="sng">
              <a:solidFill>
                <a:srgbClr val="E3DEF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55;p27">
              <a:extLst>
                <a:ext uri="{FF2B5EF4-FFF2-40B4-BE49-F238E27FC236}">
                  <a16:creationId xmlns:a16="http://schemas.microsoft.com/office/drawing/2014/main" id="{825D4C94-01A0-AAB9-DF70-6B7E52B79D05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" name="Google Shape;153;p27">
            <a:extLst>
              <a:ext uri="{FF2B5EF4-FFF2-40B4-BE49-F238E27FC236}">
                <a16:creationId xmlns:a16="http://schemas.microsoft.com/office/drawing/2014/main" id="{40CC210D-035C-50CA-6E3D-FBE894638675}"/>
              </a:ext>
            </a:extLst>
          </p:cNvPr>
          <p:cNvGrpSpPr/>
          <p:nvPr/>
        </p:nvGrpSpPr>
        <p:grpSpPr>
          <a:xfrm>
            <a:off x="2574691" y="3822227"/>
            <a:ext cx="1202964" cy="1202964"/>
            <a:chOff x="0" y="0"/>
            <a:chExt cx="812800" cy="812800"/>
          </a:xfrm>
        </p:grpSpPr>
        <p:sp>
          <p:nvSpPr>
            <p:cNvPr id="9" name="Google Shape;154;p27">
              <a:extLst>
                <a:ext uri="{FF2B5EF4-FFF2-40B4-BE49-F238E27FC236}">
                  <a16:creationId xmlns:a16="http://schemas.microsoft.com/office/drawing/2014/main" id="{30F17B75-FEE3-4E4F-20C8-5A092712BADA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ECFF"/>
            </a:solidFill>
            <a:ln w="38100" cap="sq" cmpd="sng">
              <a:solidFill>
                <a:srgbClr val="E3DEF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55;p27">
              <a:extLst>
                <a:ext uri="{FF2B5EF4-FFF2-40B4-BE49-F238E27FC236}">
                  <a16:creationId xmlns:a16="http://schemas.microsoft.com/office/drawing/2014/main" id="{EC54175A-AFEA-E97E-CEC8-50EE88F94892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" name="Google Shape;153;p27">
            <a:extLst>
              <a:ext uri="{FF2B5EF4-FFF2-40B4-BE49-F238E27FC236}">
                <a16:creationId xmlns:a16="http://schemas.microsoft.com/office/drawing/2014/main" id="{FBD23E1C-230E-8D97-2563-0E09A8E04FB3}"/>
              </a:ext>
            </a:extLst>
          </p:cNvPr>
          <p:cNvGrpSpPr/>
          <p:nvPr/>
        </p:nvGrpSpPr>
        <p:grpSpPr>
          <a:xfrm>
            <a:off x="4918847" y="3717687"/>
            <a:ext cx="1352830" cy="1352830"/>
            <a:chOff x="0" y="0"/>
            <a:chExt cx="812800" cy="812800"/>
          </a:xfrm>
        </p:grpSpPr>
        <p:sp>
          <p:nvSpPr>
            <p:cNvPr id="12" name="Google Shape;154;p27">
              <a:extLst>
                <a:ext uri="{FF2B5EF4-FFF2-40B4-BE49-F238E27FC236}">
                  <a16:creationId xmlns:a16="http://schemas.microsoft.com/office/drawing/2014/main" id="{91E7D34A-38FB-D79E-63E0-667F28A71064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ECFF"/>
            </a:solidFill>
            <a:ln w="38100" cap="sq" cmpd="sng">
              <a:solidFill>
                <a:srgbClr val="E3DEF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55;p27">
              <a:extLst>
                <a:ext uri="{FF2B5EF4-FFF2-40B4-BE49-F238E27FC236}">
                  <a16:creationId xmlns:a16="http://schemas.microsoft.com/office/drawing/2014/main" id="{1E2C2498-6CE2-9102-CFE2-DE616C44B79C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" name="Google Shape;153;p27">
            <a:extLst>
              <a:ext uri="{FF2B5EF4-FFF2-40B4-BE49-F238E27FC236}">
                <a16:creationId xmlns:a16="http://schemas.microsoft.com/office/drawing/2014/main" id="{EFFD60BA-B71F-3B78-7802-94B3520949BD}"/>
              </a:ext>
            </a:extLst>
          </p:cNvPr>
          <p:cNvGrpSpPr/>
          <p:nvPr/>
        </p:nvGrpSpPr>
        <p:grpSpPr>
          <a:xfrm>
            <a:off x="6167998" y="3062260"/>
            <a:ext cx="1202964" cy="1202964"/>
            <a:chOff x="0" y="0"/>
            <a:chExt cx="812800" cy="812800"/>
          </a:xfrm>
        </p:grpSpPr>
        <p:sp>
          <p:nvSpPr>
            <p:cNvPr id="15" name="Google Shape;154;p27">
              <a:extLst>
                <a:ext uri="{FF2B5EF4-FFF2-40B4-BE49-F238E27FC236}">
                  <a16:creationId xmlns:a16="http://schemas.microsoft.com/office/drawing/2014/main" id="{E9D8F15A-A0CD-9303-2E3E-7B20ACCD4D80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ECFF"/>
            </a:solidFill>
            <a:ln w="38100" cap="sq" cmpd="sng">
              <a:solidFill>
                <a:srgbClr val="E3DEF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55;p27">
              <a:extLst>
                <a:ext uri="{FF2B5EF4-FFF2-40B4-BE49-F238E27FC236}">
                  <a16:creationId xmlns:a16="http://schemas.microsoft.com/office/drawing/2014/main" id="{F93C32ED-BA7A-FDF0-594F-4792B0492DF2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" name="Google Shape;153;p27">
            <a:extLst>
              <a:ext uri="{FF2B5EF4-FFF2-40B4-BE49-F238E27FC236}">
                <a16:creationId xmlns:a16="http://schemas.microsoft.com/office/drawing/2014/main" id="{CC0075B6-F0AA-8C4E-BC62-879D9B06A165}"/>
              </a:ext>
            </a:extLst>
          </p:cNvPr>
          <p:cNvGrpSpPr/>
          <p:nvPr/>
        </p:nvGrpSpPr>
        <p:grpSpPr>
          <a:xfrm>
            <a:off x="6824749" y="1968584"/>
            <a:ext cx="1202964" cy="1202964"/>
            <a:chOff x="0" y="0"/>
            <a:chExt cx="812800" cy="812800"/>
          </a:xfrm>
        </p:grpSpPr>
        <p:sp>
          <p:nvSpPr>
            <p:cNvPr id="18" name="Google Shape;154;p27">
              <a:extLst>
                <a:ext uri="{FF2B5EF4-FFF2-40B4-BE49-F238E27FC236}">
                  <a16:creationId xmlns:a16="http://schemas.microsoft.com/office/drawing/2014/main" id="{0FE4FCF3-740D-9DB1-A572-9B0F6EFB1B6C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ECFF"/>
            </a:solidFill>
            <a:ln w="38100" cap="sq" cmpd="sng">
              <a:solidFill>
                <a:srgbClr val="E3DEF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55;p27">
              <a:extLst>
                <a:ext uri="{FF2B5EF4-FFF2-40B4-BE49-F238E27FC236}">
                  <a16:creationId xmlns:a16="http://schemas.microsoft.com/office/drawing/2014/main" id="{58568556-5536-1389-791A-B0ABEB51B2DB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762730AB-0D93-C6F7-0DCE-B71D864F37E7}"/>
              </a:ext>
            </a:extLst>
          </p:cNvPr>
          <p:cNvSpPr txBox="1"/>
          <p:nvPr/>
        </p:nvSpPr>
        <p:spPr>
          <a:xfrm>
            <a:off x="816101" y="2311692"/>
            <a:ext cx="1352830" cy="4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40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000" b="1" dirty="0" err="1">
                <a:solidFill>
                  <a:srgbClr val="3D36A8"/>
                </a:solidFill>
              </a:rPr>
              <a:t>Emotions</a:t>
            </a:r>
            <a:endParaRPr lang="pl-PL" sz="1600" b="1" dirty="0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CF99CAB7-192A-C048-BDDA-FF44EF801B01}"/>
              </a:ext>
            </a:extLst>
          </p:cNvPr>
          <p:cNvSpPr txBox="1"/>
          <p:nvPr/>
        </p:nvSpPr>
        <p:spPr>
          <a:xfrm>
            <a:off x="1379738" y="3500831"/>
            <a:ext cx="1352830" cy="4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40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000" b="1" dirty="0">
                <a:solidFill>
                  <a:srgbClr val="3D36A8"/>
                </a:solidFill>
              </a:rPr>
              <a:t>Sleeping</a:t>
            </a:r>
            <a:endParaRPr lang="pl-PL" sz="1600" b="1" dirty="0"/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84DC7EBF-6E49-2307-7937-BAEC787BB9EA}"/>
              </a:ext>
            </a:extLst>
          </p:cNvPr>
          <p:cNvSpPr txBox="1"/>
          <p:nvPr/>
        </p:nvSpPr>
        <p:spPr>
          <a:xfrm>
            <a:off x="2816694" y="4186753"/>
            <a:ext cx="821965" cy="4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40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000" b="1" dirty="0" err="1">
                <a:solidFill>
                  <a:srgbClr val="3D36A8"/>
                </a:solidFill>
              </a:rPr>
              <a:t>Note</a:t>
            </a:r>
            <a:endParaRPr lang="pl-PL" sz="1600" b="1" dirty="0"/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CA70A3D3-65D2-084D-404C-FB3A652C288F}"/>
              </a:ext>
            </a:extLst>
          </p:cNvPr>
          <p:cNvSpPr txBox="1"/>
          <p:nvPr/>
        </p:nvSpPr>
        <p:spPr>
          <a:xfrm>
            <a:off x="6937527" y="947834"/>
            <a:ext cx="1352830" cy="4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40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000" b="1" dirty="0">
                <a:solidFill>
                  <a:srgbClr val="3D36A8"/>
                </a:solidFill>
              </a:rPr>
              <a:t>Alkohol</a:t>
            </a:r>
            <a:endParaRPr lang="pl-PL" sz="1600" b="1" dirty="0"/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5F991A1C-3370-0077-8FA7-7E62D0694CAE}"/>
              </a:ext>
            </a:extLst>
          </p:cNvPr>
          <p:cNvSpPr txBox="1"/>
          <p:nvPr/>
        </p:nvSpPr>
        <p:spPr>
          <a:xfrm>
            <a:off x="6898195" y="2316962"/>
            <a:ext cx="1127577" cy="4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40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000" b="1" dirty="0">
                <a:solidFill>
                  <a:srgbClr val="3D36A8"/>
                </a:solidFill>
              </a:rPr>
              <a:t>Activity</a:t>
            </a:r>
            <a:endParaRPr lang="pl-PL" sz="1600" b="1" dirty="0"/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8C57F95C-3CA2-E862-30E5-F5016046D9D3}"/>
              </a:ext>
            </a:extLst>
          </p:cNvPr>
          <p:cNvSpPr txBox="1"/>
          <p:nvPr/>
        </p:nvSpPr>
        <p:spPr>
          <a:xfrm>
            <a:off x="6281764" y="3390607"/>
            <a:ext cx="977408" cy="4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40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000" b="1" dirty="0" err="1">
                <a:solidFill>
                  <a:srgbClr val="3D36A8"/>
                </a:solidFill>
              </a:rPr>
              <a:t>Coffee</a:t>
            </a:r>
            <a:endParaRPr lang="pl-PL" sz="1600" b="1" dirty="0"/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F2B63C81-03AD-C3CF-2533-1ED0F2867350}"/>
              </a:ext>
            </a:extLst>
          </p:cNvPr>
          <p:cNvSpPr txBox="1"/>
          <p:nvPr/>
        </p:nvSpPr>
        <p:spPr>
          <a:xfrm>
            <a:off x="4887488" y="4122946"/>
            <a:ext cx="1473074" cy="4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40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000" b="1" dirty="0" err="1">
                <a:solidFill>
                  <a:srgbClr val="3D36A8"/>
                </a:solidFill>
              </a:rPr>
              <a:t>Cigarettes</a:t>
            </a:r>
            <a:endParaRPr lang="pl-PL" sz="16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/>
        </p:nvSpPr>
        <p:spPr>
          <a:xfrm>
            <a:off x="2071800" y="533885"/>
            <a:ext cx="50004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3700" b="1" i="0" u="none" strike="noStrike" cap="none" dirty="0">
                <a:solidFill>
                  <a:srgbClr val="3D36A8"/>
                </a:solidFill>
              </a:rPr>
              <a:t>MODELE</a:t>
            </a:r>
            <a:endParaRPr sz="700" b="1" dirty="0"/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11C77F34-44C1-835D-210C-D70D6549A9E2}"/>
              </a:ext>
            </a:extLst>
          </p:cNvPr>
          <p:cNvSpPr txBox="1"/>
          <p:nvPr/>
        </p:nvSpPr>
        <p:spPr>
          <a:xfrm>
            <a:off x="585216" y="1125200"/>
            <a:ext cx="8147304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br>
              <a:rPr lang="pl" sz="800" dirty="0">
                <a:solidFill>
                  <a:schemeClr val="dk1"/>
                </a:solidFill>
              </a:rPr>
            </a:br>
            <a:r>
              <a:rPr lang="pl" sz="2000" dirty="0">
                <a:solidFill>
                  <a:schemeClr val="tx1"/>
                </a:solidFill>
              </a:rPr>
              <a:t>W modelach można dodawać poziom nastroju w skali 1-10 oraz liczbę przespanych godzin za pomocą suwaka, wybrać emocję z rozwijanej listy (możliwy jest wielokrotny wybór), a  także dopisać własnej notatki w postaci tekstu</a:t>
            </a:r>
            <a:br>
              <a:rPr lang="pl" sz="2000" dirty="0">
                <a:solidFill>
                  <a:schemeClr val="tx1"/>
                </a:solidFill>
              </a:rPr>
            </a:br>
            <a:r>
              <a:rPr lang="pl" sz="2000" dirty="0">
                <a:solidFill>
                  <a:schemeClr val="tx1"/>
                </a:solidFill>
              </a:rPr>
              <a:t>Można wybrać ilość spożytego alkoholu, papierosów, kawy oraz ćwiczeń fizycznych. Każde z elementów ma przypisaną jednostkę</a:t>
            </a:r>
            <a:br>
              <a:rPr lang="pl" sz="2000" dirty="0">
                <a:solidFill>
                  <a:schemeClr val="tx1"/>
                </a:solidFill>
              </a:rPr>
            </a:br>
            <a:r>
              <a:rPr lang="pl" sz="2000" dirty="0">
                <a:solidFill>
                  <a:schemeClr val="tx1"/>
                </a:solidFill>
              </a:rPr>
              <a:t>Dane w formularzach zapisują się automatycznie, nie ma przycisku submit.</a:t>
            </a:r>
            <a:br>
              <a:rPr lang="pl" sz="2000" dirty="0">
                <a:solidFill>
                  <a:schemeClr val="tx1"/>
                </a:solidFill>
              </a:rPr>
            </a:br>
            <a:r>
              <a:rPr lang="pl" sz="2000" dirty="0">
                <a:solidFill>
                  <a:schemeClr val="tx1"/>
                </a:solidFill>
              </a:rPr>
              <a:t>Model Day, w którym są zapisywane i wyświetlane dane z poprzednich modeli</a:t>
            </a:r>
            <a:endParaRPr lang="pl-P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700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/>
          <p:nvPr/>
        </p:nvSpPr>
        <p:spPr>
          <a:xfrm>
            <a:off x="-1153820" y="3440137"/>
            <a:ext cx="3780473" cy="4114800"/>
          </a:xfrm>
          <a:custGeom>
            <a:avLst/>
            <a:gdLst/>
            <a:ahLst/>
            <a:cxnLst/>
            <a:rect l="l" t="t" r="r" b="b"/>
            <a:pathLst>
              <a:path w="7560945" h="8229600" extrusionOk="0">
                <a:moveTo>
                  <a:pt x="0" y="0"/>
                </a:moveTo>
                <a:lnTo>
                  <a:pt x="7560945" y="0"/>
                </a:lnTo>
                <a:lnTo>
                  <a:pt x="7560945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pl-PL"/>
          </a:p>
        </p:txBody>
      </p:sp>
      <p:grpSp>
        <p:nvGrpSpPr>
          <p:cNvPr id="180" name="Google Shape;180;p28"/>
          <p:cNvGrpSpPr/>
          <p:nvPr/>
        </p:nvGrpSpPr>
        <p:grpSpPr>
          <a:xfrm>
            <a:off x="263158" y="1614796"/>
            <a:ext cx="2630143" cy="1853888"/>
            <a:chOff x="0" y="-47625"/>
            <a:chExt cx="1328783" cy="936609"/>
          </a:xfrm>
        </p:grpSpPr>
        <p:sp>
          <p:nvSpPr>
            <p:cNvPr id="181" name="Google Shape;181;p28"/>
            <p:cNvSpPr/>
            <p:nvPr/>
          </p:nvSpPr>
          <p:spPr>
            <a:xfrm>
              <a:off x="0" y="0"/>
              <a:ext cx="1328783" cy="888984"/>
            </a:xfrm>
            <a:custGeom>
              <a:avLst/>
              <a:gdLst/>
              <a:ahLst/>
              <a:cxnLst/>
              <a:rect l="l" t="t" r="r" b="b"/>
              <a:pathLst>
                <a:path w="1328783" h="888984" extrusionOk="0">
                  <a:moveTo>
                    <a:pt x="75060" y="0"/>
                  </a:moveTo>
                  <a:lnTo>
                    <a:pt x="1253723" y="0"/>
                  </a:lnTo>
                  <a:cubicBezTo>
                    <a:pt x="1295178" y="0"/>
                    <a:pt x="1328783" y="33606"/>
                    <a:pt x="1328783" y="75060"/>
                  </a:cubicBezTo>
                  <a:lnTo>
                    <a:pt x="1328783" y="813924"/>
                  </a:lnTo>
                  <a:cubicBezTo>
                    <a:pt x="1328783" y="855378"/>
                    <a:pt x="1295178" y="888984"/>
                    <a:pt x="1253723" y="888984"/>
                  </a:cubicBezTo>
                  <a:lnTo>
                    <a:pt x="75060" y="888984"/>
                  </a:lnTo>
                  <a:cubicBezTo>
                    <a:pt x="33606" y="888984"/>
                    <a:pt x="0" y="855378"/>
                    <a:pt x="0" y="813924"/>
                  </a:cubicBezTo>
                  <a:lnTo>
                    <a:pt x="0" y="75060"/>
                  </a:lnTo>
                  <a:cubicBezTo>
                    <a:pt x="0" y="33606"/>
                    <a:pt x="33606" y="0"/>
                    <a:pt x="75060" y="0"/>
                  </a:cubicBezTo>
                  <a:close/>
                </a:path>
              </a:pathLst>
            </a:custGeom>
            <a:solidFill>
              <a:srgbClr val="EFECFF"/>
            </a:solidFill>
            <a:ln w="38100" cap="rnd" cmpd="sng">
              <a:solidFill>
                <a:srgbClr val="847C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8"/>
            <p:cNvSpPr txBox="1"/>
            <p:nvPr/>
          </p:nvSpPr>
          <p:spPr>
            <a:xfrm>
              <a:off x="0" y="-47625"/>
              <a:ext cx="1328783" cy="9366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3" name="Google Shape;183;p28"/>
          <p:cNvGrpSpPr/>
          <p:nvPr/>
        </p:nvGrpSpPr>
        <p:grpSpPr>
          <a:xfrm>
            <a:off x="3149365" y="1627045"/>
            <a:ext cx="2577041" cy="1853888"/>
            <a:chOff x="0" y="-47625"/>
            <a:chExt cx="1301955" cy="936609"/>
          </a:xfrm>
        </p:grpSpPr>
        <p:sp>
          <p:nvSpPr>
            <p:cNvPr id="184" name="Google Shape;184;p28"/>
            <p:cNvSpPr/>
            <p:nvPr/>
          </p:nvSpPr>
          <p:spPr>
            <a:xfrm>
              <a:off x="0" y="0"/>
              <a:ext cx="1301955" cy="888984"/>
            </a:xfrm>
            <a:custGeom>
              <a:avLst/>
              <a:gdLst/>
              <a:ahLst/>
              <a:cxnLst/>
              <a:rect l="l" t="t" r="r" b="b"/>
              <a:pathLst>
                <a:path w="1301955" h="888984" extrusionOk="0">
                  <a:moveTo>
                    <a:pt x="76607" y="0"/>
                  </a:moveTo>
                  <a:lnTo>
                    <a:pt x="1225348" y="0"/>
                  </a:lnTo>
                  <a:cubicBezTo>
                    <a:pt x="1245665" y="0"/>
                    <a:pt x="1265151" y="8071"/>
                    <a:pt x="1279517" y="22438"/>
                  </a:cubicBezTo>
                  <a:cubicBezTo>
                    <a:pt x="1293884" y="36804"/>
                    <a:pt x="1301955" y="56289"/>
                    <a:pt x="1301955" y="76607"/>
                  </a:cubicBezTo>
                  <a:lnTo>
                    <a:pt x="1301955" y="812377"/>
                  </a:lnTo>
                  <a:cubicBezTo>
                    <a:pt x="1301955" y="832694"/>
                    <a:pt x="1293884" y="852180"/>
                    <a:pt x="1279517" y="866546"/>
                  </a:cubicBezTo>
                  <a:cubicBezTo>
                    <a:pt x="1265151" y="880913"/>
                    <a:pt x="1245665" y="888984"/>
                    <a:pt x="1225348" y="888984"/>
                  </a:cubicBezTo>
                  <a:lnTo>
                    <a:pt x="76607" y="888984"/>
                  </a:lnTo>
                  <a:cubicBezTo>
                    <a:pt x="56289" y="888984"/>
                    <a:pt x="36804" y="880913"/>
                    <a:pt x="22438" y="866546"/>
                  </a:cubicBezTo>
                  <a:cubicBezTo>
                    <a:pt x="8071" y="852180"/>
                    <a:pt x="0" y="832694"/>
                    <a:pt x="0" y="812377"/>
                  </a:cubicBezTo>
                  <a:lnTo>
                    <a:pt x="0" y="76607"/>
                  </a:lnTo>
                  <a:cubicBezTo>
                    <a:pt x="0" y="56289"/>
                    <a:pt x="8071" y="36804"/>
                    <a:pt x="22438" y="22438"/>
                  </a:cubicBezTo>
                  <a:cubicBezTo>
                    <a:pt x="36804" y="8071"/>
                    <a:pt x="56289" y="0"/>
                    <a:pt x="76607" y="0"/>
                  </a:cubicBezTo>
                  <a:close/>
                </a:path>
              </a:pathLst>
            </a:custGeom>
            <a:solidFill>
              <a:srgbClr val="FFF0FA"/>
            </a:solidFill>
            <a:ln w="38100" cap="rnd" cmpd="sng">
              <a:solidFill>
                <a:srgbClr val="FDDE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8"/>
            <p:cNvSpPr txBox="1"/>
            <p:nvPr/>
          </p:nvSpPr>
          <p:spPr>
            <a:xfrm>
              <a:off x="0" y="-47625"/>
              <a:ext cx="1301955" cy="9366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6" name="Google Shape;186;p28"/>
          <p:cNvGrpSpPr/>
          <p:nvPr/>
        </p:nvGrpSpPr>
        <p:grpSpPr>
          <a:xfrm>
            <a:off x="3872252" y="1405007"/>
            <a:ext cx="1044088" cy="1044088"/>
            <a:chOff x="0" y="0"/>
            <a:chExt cx="812800" cy="812800"/>
          </a:xfrm>
        </p:grpSpPr>
        <p:sp>
          <p:nvSpPr>
            <p:cNvPr id="187" name="Google Shape;187;p2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ECFF"/>
            </a:solidFill>
            <a:ln w="38100" cap="sq" cmpd="sng">
              <a:solidFill>
                <a:srgbClr val="E3DEF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9" name="Google Shape;189;p28"/>
          <p:cNvGrpSpPr/>
          <p:nvPr/>
        </p:nvGrpSpPr>
        <p:grpSpPr>
          <a:xfrm>
            <a:off x="1051483" y="1392758"/>
            <a:ext cx="1044088" cy="1044088"/>
            <a:chOff x="0" y="0"/>
            <a:chExt cx="812800" cy="812800"/>
          </a:xfrm>
        </p:grpSpPr>
        <p:sp>
          <p:nvSpPr>
            <p:cNvPr id="190" name="Google Shape;190;p2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0FA"/>
            </a:solidFill>
            <a:ln w="38100" cap="sq" cmpd="sng">
              <a:solidFill>
                <a:srgbClr val="FDDEF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2" name="Google Shape;192;p28"/>
          <p:cNvSpPr txBox="1"/>
          <p:nvPr/>
        </p:nvSpPr>
        <p:spPr>
          <a:xfrm>
            <a:off x="1400825" y="471488"/>
            <a:ext cx="4357628" cy="7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4600" b="0" i="0" u="none" strike="noStrike" cap="none">
                <a:solidFill>
                  <a:srgbClr val="3D36A8"/>
                </a:solidFill>
                <a:latin typeface="Arial"/>
                <a:ea typeface="Arial"/>
                <a:cs typeface="Arial"/>
                <a:sym typeface="Arial"/>
              </a:rPr>
              <a:t>APLIKACJE</a:t>
            </a:r>
            <a:endParaRPr sz="700"/>
          </a:p>
        </p:txBody>
      </p:sp>
      <p:sp>
        <p:nvSpPr>
          <p:cNvPr id="193" name="Google Shape;193;p28"/>
          <p:cNvSpPr txBox="1"/>
          <p:nvPr/>
        </p:nvSpPr>
        <p:spPr>
          <a:xfrm>
            <a:off x="3732121" y="1604977"/>
            <a:ext cx="1324347" cy="606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3700" b="0" i="0" u="none" strike="noStrike" cap="none">
                <a:solidFill>
                  <a:srgbClr val="3D36A8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700"/>
          </a:p>
        </p:txBody>
      </p:sp>
      <p:sp>
        <p:nvSpPr>
          <p:cNvPr id="194" name="Google Shape;194;p28"/>
          <p:cNvSpPr txBox="1"/>
          <p:nvPr/>
        </p:nvSpPr>
        <p:spPr>
          <a:xfrm>
            <a:off x="911353" y="1592729"/>
            <a:ext cx="1324348" cy="606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3700" b="0" i="0" u="none" strike="noStrike" cap="none">
                <a:solidFill>
                  <a:srgbClr val="BB5F9A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700"/>
          </a:p>
        </p:txBody>
      </p:sp>
      <p:sp>
        <p:nvSpPr>
          <p:cNvPr id="195" name="Google Shape;195;p28"/>
          <p:cNvSpPr txBox="1"/>
          <p:nvPr/>
        </p:nvSpPr>
        <p:spPr>
          <a:xfrm>
            <a:off x="507700" y="2612208"/>
            <a:ext cx="2141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500" b="1">
                <a:solidFill>
                  <a:srgbClr val="3D36A8"/>
                </a:solidFill>
              </a:rPr>
              <a:t>authCustom</a:t>
            </a:r>
            <a:endParaRPr sz="2000" b="1"/>
          </a:p>
        </p:txBody>
      </p:sp>
      <p:sp>
        <p:nvSpPr>
          <p:cNvPr id="196" name="Google Shape;196;p28"/>
          <p:cNvSpPr txBox="1"/>
          <p:nvPr/>
        </p:nvSpPr>
        <p:spPr>
          <a:xfrm>
            <a:off x="3383988" y="2687134"/>
            <a:ext cx="2141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l" sz="2500" b="1">
                <a:solidFill>
                  <a:srgbClr val="3D36A8"/>
                </a:solidFill>
              </a:rPr>
              <a:t>cald</a:t>
            </a:r>
            <a:endParaRPr sz="1200"/>
          </a:p>
        </p:txBody>
      </p:sp>
      <p:grpSp>
        <p:nvGrpSpPr>
          <p:cNvPr id="197" name="Google Shape;197;p28"/>
          <p:cNvGrpSpPr/>
          <p:nvPr/>
        </p:nvGrpSpPr>
        <p:grpSpPr>
          <a:xfrm>
            <a:off x="5982469" y="582957"/>
            <a:ext cx="2630143" cy="1853888"/>
            <a:chOff x="0" y="-47625"/>
            <a:chExt cx="1328783" cy="936609"/>
          </a:xfrm>
        </p:grpSpPr>
        <p:sp>
          <p:nvSpPr>
            <p:cNvPr id="198" name="Google Shape;198;p28"/>
            <p:cNvSpPr/>
            <p:nvPr/>
          </p:nvSpPr>
          <p:spPr>
            <a:xfrm>
              <a:off x="0" y="0"/>
              <a:ext cx="1328783" cy="888984"/>
            </a:xfrm>
            <a:custGeom>
              <a:avLst/>
              <a:gdLst/>
              <a:ahLst/>
              <a:cxnLst/>
              <a:rect l="l" t="t" r="r" b="b"/>
              <a:pathLst>
                <a:path w="1328783" h="888984" extrusionOk="0">
                  <a:moveTo>
                    <a:pt x="75060" y="0"/>
                  </a:moveTo>
                  <a:lnTo>
                    <a:pt x="1253723" y="0"/>
                  </a:lnTo>
                  <a:cubicBezTo>
                    <a:pt x="1295178" y="0"/>
                    <a:pt x="1328783" y="33606"/>
                    <a:pt x="1328783" y="75060"/>
                  </a:cubicBezTo>
                  <a:lnTo>
                    <a:pt x="1328783" y="813924"/>
                  </a:lnTo>
                  <a:cubicBezTo>
                    <a:pt x="1328783" y="855378"/>
                    <a:pt x="1295178" y="888984"/>
                    <a:pt x="1253723" y="888984"/>
                  </a:cubicBezTo>
                  <a:lnTo>
                    <a:pt x="75060" y="888984"/>
                  </a:lnTo>
                  <a:cubicBezTo>
                    <a:pt x="33606" y="888984"/>
                    <a:pt x="0" y="855378"/>
                    <a:pt x="0" y="813924"/>
                  </a:cubicBezTo>
                  <a:lnTo>
                    <a:pt x="0" y="75060"/>
                  </a:lnTo>
                  <a:cubicBezTo>
                    <a:pt x="0" y="33606"/>
                    <a:pt x="33606" y="0"/>
                    <a:pt x="75060" y="0"/>
                  </a:cubicBezTo>
                  <a:close/>
                </a:path>
              </a:pathLst>
            </a:custGeom>
            <a:solidFill>
              <a:srgbClr val="EFECFF"/>
            </a:solidFill>
            <a:ln w="38100" cap="rnd" cmpd="sng">
              <a:solidFill>
                <a:srgbClr val="847C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8"/>
            <p:cNvSpPr txBox="1"/>
            <p:nvPr/>
          </p:nvSpPr>
          <p:spPr>
            <a:xfrm>
              <a:off x="0" y="-47625"/>
              <a:ext cx="1328783" cy="9366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0" name="Google Shape;200;p28"/>
          <p:cNvGrpSpPr/>
          <p:nvPr/>
        </p:nvGrpSpPr>
        <p:grpSpPr>
          <a:xfrm>
            <a:off x="6770793" y="360919"/>
            <a:ext cx="1044088" cy="1044088"/>
            <a:chOff x="0" y="0"/>
            <a:chExt cx="812800" cy="812800"/>
          </a:xfrm>
        </p:grpSpPr>
        <p:sp>
          <p:nvSpPr>
            <p:cNvPr id="201" name="Google Shape;201;p2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0FA"/>
            </a:solidFill>
            <a:ln w="38100" cap="sq" cmpd="sng">
              <a:solidFill>
                <a:srgbClr val="FDDEF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3" name="Google Shape;203;p28"/>
          <p:cNvSpPr txBox="1"/>
          <p:nvPr/>
        </p:nvSpPr>
        <p:spPr>
          <a:xfrm>
            <a:off x="6630663" y="560890"/>
            <a:ext cx="1324348" cy="606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3700" b="0" i="0" u="none" strike="noStrike" cap="none">
                <a:solidFill>
                  <a:srgbClr val="BB5F9A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700"/>
          </a:p>
        </p:txBody>
      </p:sp>
      <p:sp>
        <p:nvSpPr>
          <p:cNvPr id="204" name="Google Shape;204;p28"/>
          <p:cNvSpPr txBox="1"/>
          <p:nvPr/>
        </p:nvSpPr>
        <p:spPr>
          <a:xfrm>
            <a:off x="6284148" y="1627045"/>
            <a:ext cx="2141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l" sz="2100" b="1">
                <a:solidFill>
                  <a:srgbClr val="3D36A8"/>
                </a:solidFill>
              </a:rPr>
              <a:t>wellnessTracker</a:t>
            </a:r>
            <a:endParaRPr sz="800"/>
          </a:p>
        </p:txBody>
      </p:sp>
      <p:grpSp>
        <p:nvGrpSpPr>
          <p:cNvPr id="205" name="Google Shape;205;p28"/>
          <p:cNvGrpSpPr/>
          <p:nvPr/>
        </p:nvGrpSpPr>
        <p:grpSpPr>
          <a:xfrm>
            <a:off x="6015713" y="2775262"/>
            <a:ext cx="2577041" cy="1853888"/>
            <a:chOff x="0" y="-47625"/>
            <a:chExt cx="1301955" cy="936609"/>
          </a:xfrm>
        </p:grpSpPr>
        <p:sp>
          <p:nvSpPr>
            <p:cNvPr id="206" name="Google Shape;206;p28"/>
            <p:cNvSpPr/>
            <p:nvPr/>
          </p:nvSpPr>
          <p:spPr>
            <a:xfrm>
              <a:off x="0" y="0"/>
              <a:ext cx="1301955" cy="888984"/>
            </a:xfrm>
            <a:custGeom>
              <a:avLst/>
              <a:gdLst/>
              <a:ahLst/>
              <a:cxnLst/>
              <a:rect l="l" t="t" r="r" b="b"/>
              <a:pathLst>
                <a:path w="1301955" h="888984" extrusionOk="0">
                  <a:moveTo>
                    <a:pt x="76607" y="0"/>
                  </a:moveTo>
                  <a:lnTo>
                    <a:pt x="1225348" y="0"/>
                  </a:lnTo>
                  <a:cubicBezTo>
                    <a:pt x="1245665" y="0"/>
                    <a:pt x="1265151" y="8071"/>
                    <a:pt x="1279517" y="22438"/>
                  </a:cubicBezTo>
                  <a:cubicBezTo>
                    <a:pt x="1293884" y="36804"/>
                    <a:pt x="1301955" y="56289"/>
                    <a:pt x="1301955" y="76607"/>
                  </a:cubicBezTo>
                  <a:lnTo>
                    <a:pt x="1301955" y="812377"/>
                  </a:lnTo>
                  <a:cubicBezTo>
                    <a:pt x="1301955" y="832694"/>
                    <a:pt x="1293884" y="852180"/>
                    <a:pt x="1279517" y="866546"/>
                  </a:cubicBezTo>
                  <a:cubicBezTo>
                    <a:pt x="1265151" y="880913"/>
                    <a:pt x="1245665" y="888984"/>
                    <a:pt x="1225348" y="888984"/>
                  </a:cubicBezTo>
                  <a:lnTo>
                    <a:pt x="76607" y="888984"/>
                  </a:lnTo>
                  <a:cubicBezTo>
                    <a:pt x="56289" y="888984"/>
                    <a:pt x="36804" y="880913"/>
                    <a:pt x="22438" y="866546"/>
                  </a:cubicBezTo>
                  <a:cubicBezTo>
                    <a:pt x="8071" y="852180"/>
                    <a:pt x="0" y="832694"/>
                    <a:pt x="0" y="812377"/>
                  </a:cubicBezTo>
                  <a:lnTo>
                    <a:pt x="0" y="76607"/>
                  </a:lnTo>
                  <a:cubicBezTo>
                    <a:pt x="0" y="56289"/>
                    <a:pt x="8071" y="36804"/>
                    <a:pt x="22438" y="22438"/>
                  </a:cubicBezTo>
                  <a:cubicBezTo>
                    <a:pt x="36804" y="8071"/>
                    <a:pt x="56289" y="0"/>
                    <a:pt x="76607" y="0"/>
                  </a:cubicBezTo>
                  <a:close/>
                </a:path>
              </a:pathLst>
            </a:custGeom>
            <a:solidFill>
              <a:srgbClr val="FFF0FA"/>
            </a:solidFill>
            <a:ln w="38100" cap="rnd" cmpd="sng">
              <a:solidFill>
                <a:srgbClr val="FDDE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8"/>
            <p:cNvSpPr txBox="1"/>
            <p:nvPr/>
          </p:nvSpPr>
          <p:spPr>
            <a:xfrm>
              <a:off x="0" y="-47625"/>
              <a:ext cx="1301955" cy="9366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8" name="Google Shape;208;p28"/>
          <p:cNvGrpSpPr/>
          <p:nvPr/>
        </p:nvGrpSpPr>
        <p:grpSpPr>
          <a:xfrm>
            <a:off x="6738599" y="2553224"/>
            <a:ext cx="1044088" cy="1044088"/>
            <a:chOff x="0" y="0"/>
            <a:chExt cx="812800" cy="812800"/>
          </a:xfrm>
        </p:grpSpPr>
        <p:sp>
          <p:nvSpPr>
            <p:cNvPr id="209" name="Google Shape;209;p2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ECFF"/>
            </a:solidFill>
            <a:ln w="38100" cap="sq" cmpd="sng">
              <a:solidFill>
                <a:srgbClr val="E3DEF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1" name="Google Shape;211;p28"/>
          <p:cNvSpPr txBox="1"/>
          <p:nvPr/>
        </p:nvSpPr>
        <p:spPr>
          <a:xfrm>
            <a:off x="6598470" y="2753194"/>
            <a:ext cx="1324348" cy="606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3700" b="0" i="0" u="none" strike="noStrike" cap="none">
                <a:solidFill>
                  <a:srgbClr val="3D36A8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700"/>
          </a:p>
        </p:txBody>
      </p:sp>
      <p:sp>
        <p:nvSpPr>
          <p:cNvPr id="212" name="Google Shape;212;p28"/>
          <p:cNvSpPr txBox="1"/>
          <p:nvPr/>
        </p:nvSpPr>
        <p:spPr>
          <a:xfrm>
            <a:off x="6233710" y="3847501"/>
            <a:ext cx="2141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l" sz="2500" b="1">
                <a:solidFill>
                  <a:srgbClr val="3D36A8"/>
                </a:solidFill>
              </a:rPr>
              <a:t>Statistics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/>
        </p:nvSpPr>
        <p:spPr>
          <a:xfrm>
            <a:off x="2393250" y="505513"/>
            <a:ext cx="4357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4600" b="0" i="0" u="none" strike="noStrike" cap="none">
                <a:solidFill>
                  <a:srgbClr val="3D36A8"/>
                </a:solidFill>
                <a:latin typeface="Arial"/>
                <a:ea typeface="Arial"/>
                <a:cs typeface="Arial"/>
                <a:sym typeface="Arial"/>
              </a:rPr>
              <a:t>APLIKACJE</a:t>
            </a:r>
            <a:endParaRPr sz="700"/>
          </a:p>
        </p:txBody>
      </p:sp>
      <p:sp>
        <p:nvSpPr>
          <p:cNvPr id="218" name="Google Shape;218;p29"/>
          <p:cNvSpPr txBox="1"/>
          <p:nvPr/>
        </p:nvSpPr>
        <p:spPr>
          <a:xfrm>
            <a:off x="544250" y="1343725"/>
            <a:ext cx="8320800" cy="3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 sz="2100" dirty="0">
                <a:solidFill>
                  <a:schemeClr val="dk1"/>
                </a:solidFill>
              </a:rPr>
              <a:t>   </a:t>
            </a:r>
            <a:r>
              <a:rPr lang="pl" sz="2100" b="1" dirty="0">
                <a:solidFill>
                  <a:schemeClr val="dk1"/>
                </a:solidFill>
              </a:rPr>
              <a:t>authCustom</a:t>
            </a:r>
            <a:r>
              <a:rPr lang="pl" sz="2100" dirty="0">
                <a:solidFill>
                  <a:schemeClr val="dk1"/>
                </a:solidFill>
              </a:rPr>
              <a:t> – umożliwia rejestrację, logowanie użytkownika i zmianę hasła. </a:t>
            </a:r>
            <a:endParaRPr sz="2100" dirty="0">
              <a:solidFill>
                <a:schemeClr val="dk1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 sz="2100" dirty="0">
                <a:solidFill>
                  <a:schemeClr val="dk1"/>
                </a:solidFill>
              </a:rPr>
              <a:t>   </a:t>
            </a:r>
            <a:r>
              <a:rPr lang="pl" sz="2100" b="1" dirty="0">
                <a:solidFill>
                  <a:schemeClr val="dk1"/>
                </a:solidFill>
              </a:rPr>
              <a:t>Cald</a:t>
            </a:r>
            <a:r>
              <a:rPr lang="pl" sz="2100" dirty="0">
                <a:solidFill>
                  <a:schemeClr val="dk1"/>
                </a:solidFill>
              </a:rPr>
              <a:t> – kalendarz, wyświetla on informacje z modelu Day, udało się utworzyć paginację, edytowanie dni, usuwanie DNI, pobieranie danych z możliowością wybierania przediału dni</a:t>
            </a:r>
            <a:endParaRPr sz="2100" dirty="0">
              <a:solidFill>
                <a:schemeClr val="dk1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2100" b="1" dirty="0">
                <a:solidFill>
                  <a:schemeClr val="dk1"/>
                </a:solidFill>
              </a:rPr>
              <a:t>   wellnesTracker</a:t>
            </a:r>
            <a:r>
              <a:rPr lang="pl" sz="2100" dirty="0">
                <a:solidFill>
                  <a:schemeClr val="dk1"/>
                </a:solidFill>
              </a:rPr>
              <a:t> - to jest strona główna, tu można wprowadzać dane do modeli mood i habit</a:t>
            </a:r>
            <a:br>
              <a:rPr lang="pl" sz="1700" dirty="0">
                <a:solidFill>
                  <a:schemeClr val="dk1"/>
                </a:solidFill>
              </a:rPr>
            </a:br>
            <a:r>
              <a:rPr lang="pl" sz="2100" b="1" dirty="0">
                <a:solidFill>
                  <a:schemeClr val="dk1"/>
                </a:solidFill>
              </a:rPr>
              <a:t>Statistics</a:t>
            </a:r>
            <a:r>
              <a:rPr lang="pl" sz="2100" dirty="0">
                <a:solidFill>
                  <a:schemeClr val="dk1"/>
                </a:solidFill>
              </a:rPr>
              <a:t> – wyświetla statystyki samopoczucia</a:t>
            </a:r>
            <a:endParaRPr sz="21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/>
        </p:nvSpPr>
        <p:spPr>
          <a:xfrm>
            <a:off x="2393250" y="505513"/>
            <a:ext cx="4357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4600" b="0" i="0" u="none" strike="noStrike" cap="none" dirty="0">
                <a:solidFill>
                  <a:srgbClr val="3D36A8"/>
                </a:solidFill>
                <a:latin typeface="Arial"/>
                <a:ea typeface="Arial"/>
                <a:cs typeface="Arial"/>
                <a:sym typeface="Arial"/>
              </a:rPr>
              <a:t>Pasek boczny</a:t>
            </a:r>
            <a:endParaRPr sz="700" dirty="0"/>
          </a:p>
        </p:txBody>
      </p:sp>
      <p:pic>
        <p:nvPicPr>
          <p:cNvPr id="4" name="Obraz 3" descr="Obraz zawierający tekst, zrzut ekranu, Czcionka, System operacyjny&#10;&#10;Opis wygenerowany automatycznie">
            <a:extLst>
              <a:ext uri="{FF2B5EF4-FFF2-40B4-BE49-F238E27FC236}">
                <a16:creationId xmlns:a16="http://schemas.microsoft.com/office/drawing/2014/main" id="{B9AED1F4-6DEA-3B05-CF44-5D38A9689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60" y="0"/>
            <a:ext cx="1967279" cy="5143500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E7793C6A-C02D-9281-AE08-4CFC9EAE70ED}"/>
              </a:ext>
            </a:extLst>
          </p:cNvPr>
          <p:cNvSpPr txBox="1"/>
          <p:nvPr/>
        </p:nvSpPr>
        <p:spPr>
          <a:xfrm>
            <a:off x="2880360" y="1743492"/>
            <a:ext cx="543153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dirty="0"/>
              <a:t>Do nawigacji wykorzystano wsuwany pasek boczny, w którym można wyróżnić zakładki: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b="1" dirty="0"/>
              <a:t>Home</a:t>
            </a:r>
            <a:r>
              <a:rPr lang="pl-PL" sz="1600" dirty="0"/>
              <a:t> – z widokiem głównego formularza, który służy do wprowadzania danych z aktualnego dnia.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b="1" dirty="0" err="1"/>
              <a:t>Calendar</a:t>
            </a:r>
            <a:r>
              <a:rPr lang="pl-PL" sz="1600" dirty="0"/>
              <a:t> – z widokiem na wszystkie kartki kalendarza zapisane przez użytkownika.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b="1" dirty="0" err="1"/>
              <a:t>Statistics</a:t>
            </a:r>
            <a:r>
              <a:rPr lang="pl-PL" sz="1600" dirty="0"/>
              <a:t> – z widokiem wykresu częstotliwości wybieranych wartości samopoczucia.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b="1" dirty="0"/>
              <a:t>Panel użytkownika </a:t>
            </a:r>
            <a:r>
              <a:rPr lang="pl-PL" sz="1600" dirty="0"/>
              <a:t>– po kliknięciu wysuwa się pole z możliwością wyboru zmiany hasła lub wylogowania.</a:t>
            </a:r>
          </a:p>
        </p:txBody>
      </p:sp>
    </p:spTree>
    <p:extLst>
      <p:ext uri="{BB962C8B-B14F-4D97-AF65-F5344CB8AC3E}">
        <p14:creationId xmlns:p14="http://schemas.microsoft.com/office/powerpoint/2010/main" val="1814051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/>
        </p:nvSpPr>
        <p:spPr>
          <a:xfrm>
            <a:off x="2393250" y="505513"/>
            <a:ext cx="4357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4600" b="0" i="0" u="none" strike="noStrike" cap="none" dirty="0">
                <a:solidFill>
                  <a:srgbClr val="3D36A8"/>
                </a:solidFill>
                <a:latin typeface="Arial"/>
                <a:ea typeface="Arial"/>
                <a:cs typeface="Arial"/>
                <a:sym typeface="Arial"/>
              </a:rPr>
              <a:t>Widok - Home</a:t>
            </a:r>
            <a:endParaRPr sz="700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E7793C6A-C02D-9281-AE08-4CFC9EAE70ED}"/>
              </a:ext>
            </a:extLst>
          </p:cNvPr>
          <p:cNvSpPr txBox="1"/>
          <p:nvPr/>
        </p:nvSpPr>
        <p:spPr>
          <a:xfrm>
            <a:off x="649224" y="3360714"/>
            <a:ext cx="779068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dirty="0"/>
              <a:t>Do wprowadzania danych służy między innymi: </a:t>
            </a:r>
          </a:p>
          <a:p>
            <a:r>
              <a:rPr lang="pl-PL" sz="1600" dirty="0"/>
              <a:t>Pasek przesuwny – wraz z wartością zmienia się kolor, wartość oraz jej położenie pod kropką.</a:t>
            </a:r>
          </a:p>
          <a:p>
            <a:r>
              <a:rPr lang="pl-PL" sz="1600" dirty="0"/>
              <a:t>Pole wielokrotnego wyboru – możliwe jest wybranie wielu słów oraz ich usuwanie.</a:t>
            </a:r>
          </a:p>
          <a:p>
            <a:r>
              <a:rPr lang="pl-PL" sz="1600" dirty="0"/>
              <a:t>Pole na tekst – do wprowadzania notatek na tematy nie poruszone w formularzu.</a:t>
            </a:r>
          </a:p>
        </p:txBody>
      </p:sp>
      <p:pic>
        <p:nvPicPr>
          <p:cNvPr id="3" name="Obraz 2" descr="Obraz zawierający tekst, zrzut ekranu, Czcionka, linia&#10;&#10;Opis wygenerowany automatycznie">
            <a:extLst>
              <a:ext uri="{FF2B5EF4-FFF2-40B4-BE49-F238E27FC236}">
                <a16:creationId xmlns:a16="http://schemas.microsoft.com/office/drawing/2014/main" id="{370E6F86-B06B-2475-3D20-9114A6FFF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743" y="1180967"/>
            <a:ext cx="6110514" cy="196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810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/>
        </p:nvSpPr>
        <p:spPr>
          <a:xfrm>
            <a:off x="2393250" y="505513"/>
            <a:ext cx="4357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4600" b="0" i="0" u="none" strike="noStrike" cap="none" dirty="0">
                <a:solidFill>
                  <a:srgbClr val="3D36A8"/>
                </a:solidFill>
                <a:latin typeface="Arial"/>
                <a:ea typeface="Arial"/>
                <a:cs typeface="Arial"/>
                <a:sym typeface="Arial"/>
              </a:rPr>
              <a:t>Widok - Home</a:t>
            </a:r>
            <a:endParaRPr sz="700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E7793C6A-C02D-9281-AE08-4CFC9EAE70ED}"/>
              </a:ext>
            </a:extLst>
          </p:cNvPr>
          <p:cNvSpPr txBox="1"/>
          <p:nvPr/>
        </p:nvSpPr>
        <p:spPr>
          <a:xfrm>
            <a:off x="403184" y="3709452"/>
            <a:ext cx="82013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dirty="0"/>
              <a:t>Do wprowadzania danych służy między innymi: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/>
              <a:t>Pola na wprowadzanie wartości.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/>
              <a:t>Pola na wybór jednostki.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/>
              <a:t>Pole wielokrotnego i jednokrotnego wyboru.</a:t>
            </a:r>
          </a:p>
        </p:txBody>
      </p:sp>
      <p:pic>
        <p:nvPicPr>
          <p:cNvPr id="4" name="Obraz 3" descr="Obraz zawierający tekst, zrzut ekranu, Czcionka, numer&#10;&#10;Opis wygenerowany automatycznie">
            <a:extLst>
              <a:ext uri="{FF2B5EF4-FFF2-40B4-BE49-F238E27FC236}">
                <a16:creationId xmlns:a16="http://schemas.microsoft.com/office/drawing/2014/main" id="{3F2AE080-4F5D-80A1-DC5F-4497C2835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421" y="1213513"/>
            <a:ext cx="5533157" cy="236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94471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753</Words>
  <Application>Microsoft Office PowerPoint</Application>
  <PresentationFormat>Pokaz na ekranie (16:9)</PresentationFormat>
  <Paragraphs>66</Paragraphs>
  <Slides>18</Slides>
  <Notes>18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18</vt:i4>
      </vt:variant>
    </vt:vector>
  </HeadingPairs>
  <TitlesOfParts>
    <vt:vector size="22" baseType="lpstr">
      <vt:lpstr>Arial</vt:lpstr>
      <vt:lpstr>Calibri</vt:lpstr>
      <vt:lpstr>Simple Light</vt:lpstr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Angelika Żyła</dc:creator>
  <cp:lastModifiedBy>Angelika Żyła</cp:lastModifiedBy>
  <cp:revision>1</cp:revision>
  <dcterms:modified xsi:type="dcterms:W3CDTF">2024-06-27T15:05:11Z</dcterms:modified>
</cp:coreProperties>
</file>