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69" r:id="rId5"/>
    <p:sldId id="270" r:id="rId6"/>
    <p:sldId id="271" r:id="rId7"/>
    <p:sldId id="272" r:id="rId8"/>
    <p:sldId id="262" r:id="rId9"/>
    <p:sldId id="264" r:id="rId10"/>
    <p:sldId id="260" r:id="rId11"/>
    <p:sldId id="259" r:id="rId12"/>
    <p:sldId id="261" r:id="rId13"/>
  </p:sldIdLst>
  <p:sldSz cx="13433425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018" y="53"/>
      </p:cViewPr>
      <p:guideLst>
        <p:guide orient="horz" pos="2380"/>
        <p:guide pos="42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a4a3486a4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da4a3486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a4a3486a4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a4a3486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45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87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94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11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14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00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a4a3486a4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da4a3486a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>
            <a:spLocks noGrp="1"/>
          </p:cNvSpPr>
          <p:nvPr>
            <p:ph type="pic" idx="2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2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marL="914400" lvl="1" indent="-424497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marL="1371600" lvl="2" indent="-39649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marL="1828800" lvl="3" indent="-36855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marL="2286000" lvl="4" indent="-36855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marL="2743200" lvl="5" indent="-368554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marL="3200400" lvl="6" indent="-368554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marL="3657600" lvl="7" indent="-368553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marL="4114800" lvl="8" indent="-368553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 b="1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 b="1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 b="1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2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3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 b="1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 b="1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 b="1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4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1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2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marL="914400" lvl="1" indent="-424497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marL="1371600" lvl="2" indent="-39649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marL="1828800" lvl="3" indent="-36855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marL="2286000" lvl="4" indent="-368554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marL="2743200" lvl="5" indent="-368554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marL="3200400" lvl="6" indent="-368554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marL="3657600" lvl="7" indent="-368553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marL="4114800" lvl="8" indent="-368553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 b="1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 b="1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 b="1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 b="1"/>
            </a:lvl1pPr>
            <a:lvl2pPr marL="914400" lvl="1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 b="1"/>
            </a:lvl2pPr>
            <a:lvl3pPr marL="1371600" lvl="2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 b="1"/>
            </a:lvl3pPr>
            <a:lvl4pPr marL="1828800" lvl="3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4pPr>
            <a:lvl5pPr marL="2286000" lvl="4" indent="-2286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5pPr>
            <a:lvl6pPr marL="2743200" lvl="5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6pPr>
            <a:lvl7pPr marL="3200400" lvl="6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7pPr>
            <a:lvl8pPr marL="3657600" lvl="7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8pPr>
            <a:lvl9pPr marL="4114800" lvl="8" indent="-228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52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sz="19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0384-78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2395514" y="2899825"/>
            <a:ext cx="9757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980000"/>
                </a:solidFill>
              </a:rPr>
              <a:t>Best state-of-the-art models for semantic segmentation problems and their abilities and limitations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804575" y="52049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</a:rPr>
              <a:t>Author: Angelika Żyła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0" y="5318125"/>
            <a:ext cx="64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4018300" y="474125"/>
            <a:ext cx="690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0000"/>
                </a:solidFill>
              </a:rPr>
              <a:t>Literature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018025" y="1813550"/>
            <a:ext cx="10668000" cy="46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 review of semantic segmentation using deep neural networks Yanming Guo1, Yu Liu1, Theodoros Georgiou1, Michael S. Lew1 Received: 9 October 2017 / Revised: 2 November 2017 / Accepted: 14 November 2017 / Published online: 24 November 2017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Semantic Segmentation: A Systematic Analysis From State-of-the-Art Techniques to Advance Deep Networks Aakanksha, Amity University, Noida, India Arushi Seth, Amity University, Noida, India Shanu Sharma, ABES Engineering College, India, </a:t>
            </a: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https://orcid.org/0000-0003-0384-7832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How deep learning is empowering semantic segmentation Traditional and deep learning techniques for semantic segmentation: A comparison Uroosa Sehar1, Muhammad Luqman Naseem2 Received: 3 June 2021 / Revised: 28 January 2022 / Accepted: 9 March 2022, LLC, part of Springer Nature 2022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Deep semantic segmentation of natural and medical images: a review Saeid Asgari Taghanaki1  · Kumar Abhishek1  · Joseph Paul Cohen2  · Julien Cohen‑Adad3  · Ghassan Hamarneh1 Published online: 13 June 2020, Springer Nature B.V. 2020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Abdulla W (2017) Mask R-CNN for object detection and instance segmentation on Keras and TensorFlow. https://github.com/matterport/Mask_RCNN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Abhishek K, Hamarneh G (2019) Mask2Lesion: mask-constrained adversarial skin lesion image synthesis. In: Medical image computing and computer-assisted intervention workshop on simulation and synthesis in medical imaging, pp 71–80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Abhishek K, Hamarneh G, Drew MS (2020) Illumination-based transformations improve skin lesion segmentation in dermoscopic images. arXiv:200310111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Images data practices for Semantic Segmentation of Breast Cancer using Deep Neural Network Luqman Ahmed1  · Muhammad Munwar Iqbal1  · Hamza Aldabbas2  · Shehzad Khalid3  · Yasir Saleem4  · Saqib Saeed5 Received: 30 September 2019 / Accepted: 3 January 2020 Published online: 13 January 2020, Springer-Verlag GmbH Germany, part of Springer Nature 2020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0" y="5318125"/>
            <a:ext cx="64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647875" y="2963325"/>
            <a:ext cx="6904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0000"/>
                </a:solidFill>
              </a:rPr>
              <a:t>Thank you for your attention!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0" y="5318125"/>
            <a:ext cx="6492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18300" y="474125"/>
            <a:ext cx="690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980000"/>
                </a:solidFill>
              </a:rPr>
              <a:t>Semantic Segmentation</a:t>
            </a:r>
            <a:endParaRPr b="1" dirty="0">
              <a:solidFill>
                <a:srgbClr val="98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D8E6038-46A8-907A-5B57-55F68226A284}"/>
              </a:ext>
            </a:extLst>
          </p:cNvPr>
          <p:cNvSpPr txBox="1"/>
          <p:nvPr/>
        </p:nvSpPr>
        <p:spPr>
          <a:xfrm>
            <a:off x="1776047" y="2208964"/>
            <a:ext cx="108672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The semantic image segmentation task consists of classifying each pixel of an image into an instance, where each instance corresponds to a class. This task is a part of the concept of scene understanding or better explaining the global context of an image. In the medical image analysis domain, image segmentation can be used for image-guided interventions, radiotherapy, or improved radiological diagnostics.</a:t>
            </a:r>
            <a:endParaRPr lang="pl-PL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0" y="5318125"/>
            <a:ext cx="6492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18300" y="474125"/>
            <a:ext cx="690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0000"/>
                </a:solidFill>
              </a:rPr>
              <a:t>Semantic Segmentation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l="7236" t="10713" r="45233" b="52553"/>
          <a:stretch/>
        </p:blipFill>
        <p:spPr>
          <a:xfrm>
            <a:off x="4201069" y="4055291"/>
            <a:ext cx="5031285" cy="23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B652BD9-EF52-14B2-2B2F-93FFF843DDCC}"/>
              </a:ext>
            </a:extLst>
          </p:cNvPr>
          <p:cNvSpPr txBox="1"/>
          <p:nvPr/>
        </p:nvSpPr>
        <p:spPr>
          <a:xfrm>
            <a:off x="1438153" y="1931550"/>
            <a:ext cx="10981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Each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pixel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in the image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is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assigned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to a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category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.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This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provides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a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detailed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understanding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of image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content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which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is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crucial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for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applications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requiring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detailed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analysis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.</a:t>
            </a:r>
            <a:endParaRPr lang="pl-PL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8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0" y="5318125"/>
            <a:ext cx="6492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18300" y="474125"/>
            <a:ext cx="690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0000"/>
                </a:solidFill>
              </a:rPr>
              <a:t>Semantic Segmentation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l="7236" t="10713" r="45233" b="52553"/>
          <a:stretch/>
        </p:blipFill>
        <p:spPr>
          <a:xfrm>
            <a:off x="4201069" y="4055291"/>
            <a:ext cx="5031285" cy="23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B652BD9-EF52-14B2-2B2F-93FFF843DDCC}"/>
              </a:ext>
            </a:extLst>
          </p:cNvPr>
          <p:cNvSpPr txBox="1"/>
          <p:nvPr/>
        </p:nvSpPr>
        <p:spPr>
          <a:xfrm>
            <a:off x="1438153" y="1931550"/>
            <a:ext cx="109814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All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pixels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belonging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to the same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class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receive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the same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label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regardless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of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their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position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in the image. For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example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all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pixels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corresponding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to "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road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" in a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street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scene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will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be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labeled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identically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.</a:t>
            </a:r>
            <a:endParaRPr lang="pl-PL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91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0" y="5318125"/>
            <a:ext cx="6492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18300" y="474125"/>
            <a:ext cx="690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0000"/>
                </a:solidFill>
              </a:rPr>
              <a:t>Semantic Segmentation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l="7236" t="10713" r="45233" b="52553"/>
          <a:stretch/>
        </p:blipFill>
        <p:spPr>
          <a:xfrm>
            <a:off x="4201069" y="4055291"/>
            <a:ext cx="5031285" cy="23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B652BD9-EF52-14B2-2B2F-93FFF843DDCC}"/>
              </a:ext>
            </a:extLst>
          </p:cNvPr>
          <p:cNvSpPr txBox="1"/>
          <p:nvPr/>
        </p:nvSpPr>
        <p:spPr>
          <a:xfrm>
            <a:off x="1438153" y="1931550"/>
            <a:ext cx="10981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model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takes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into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account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spatial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context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when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assigning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labels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to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pixels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This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means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it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takes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into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account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the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labels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of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surrounding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pixels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to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make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more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accurate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predictions</a:t>
            </a:r>
            <a:r>
              <a:rPr lang="pl-PL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endParaRPr lang="pl-PL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32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0" y="5318125"/>
            <a:ext cx="6492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18300" y="474125"/>
            <a:ext cx="690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0000"/>
                </a:solidFill>
              </a:rPr>
              <a:t>Semantic Segmentation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l="7236" t="10713" r="45233" b="52553"/>
          <a:stretch/>
        </p:blipFill>
        <p:spPr>
          <a:xfrm>
            <a:off x="4201069" y="4055291"/>
            <a:ext cx="5031285" cy="237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B652BD9-EF52-14B2-2B2F-93FFF843DDCC}"/>
              </a:ext>
            </a:extLst>
          </p:cNvPr>
          <p:cNvSpPr txBox="1"/>
          <p:nvPr/>
        </p:nvSpPr>
        <p:spPr>
          <a:xfrm>
            <a:off x="1438153" y="1931550"/>
            <a:ext cx="109814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Unlike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instance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segmentation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semantic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segmentation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does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not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distinguish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between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different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instances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of the same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class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.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All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objects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of the same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class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are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treated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equally</a:t>
            </a:r>
            <a:r>
              <a:rPr lang="pl-PL" sz="32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.</a:t>
            </a:r>
            <a:endParaRPr lang="pl-PL" sz="3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958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0" y="5318125"/>
            <a:ext cx="6492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18300" y="474125"/>
            <a:ext cx="69045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 err="1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Advantages</a:t>
            </a:r>
            <a:r>
              <a:rPr lang="pl-PL" sz="4000" b="1" dirty="0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 of </a:t>
            </a:r>
            <a:r>
              <a:rPr lang="pl-PL" sz="4000" b="1" dirty="0" err="1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semantic</a:t>
            </a:r>
            <a:r>
              <a:rPr lang="pl-PL" sz="4000" b="1" dirty="0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pl-PL" sz="4000" b="1" dirty="0" err="1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segmentation</a:t>
            </a:r>
            <a:endParaRPr sz="4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D8E6038-46A8-907A-5B57-55F68226A284}"/>
              </a:ext>
            </a:extLst>
          </p:cNvPr>
          <p:cNvSpPr txBox="1"/>
          <p:nvPr/>
        </p:nvSpPr>
        <p:spPr>
          <a:xfrm>
            <a:off x="1776047" y="2208964"/>
            <a:ext cx="108672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Provides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pixel-level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a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detailed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content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the image (</a:t>
            </a:r>
            <a:r>
              <a:rPr lang="pl-PL" sz="3200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articularly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valuable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medical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Accurately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delineate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crucial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small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details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matter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labeling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images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various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fields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including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agriculture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healthcare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autonomous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driving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0" y="5318125"/>
            <a:ext cx="649287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018300" y="474125"/>
            <a:ext cx="69045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 err="1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Disadvantages</a:t>
            </a:r>
            <a:r>
              <a:rPr lang="pl-PL" sz="4000" b="1" dirty="0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 of </a:t>
            </a:r>
            <a:r>
              <a:rPr lang="pl-PL" sz="4000" b="1" dirty="0" err="1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semantic</a:t>
            </a:r>
            <a:r>
              <a:rPr lang="pl-PL" sz="4000" b="1" dirty="0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pl-PL" sz="4000" b="1" dirty="0" err="1">
                <a:solidFill>
                  <a:srgbClr val="C00000"/>
                </a:solidFill>
                <a:effectLst/>
                <a:latin typeface="+mj-lt"/>
                <a:ea typeface="Aptos" panose="020B0004020202020204" pitchFamily="34" charset="0"/>
              </a:rPr>
              <a:t>segmentation</a:t>
            </a:r>
            <a:endParaRPr sz="4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D8E6038-46A8-907A-5B57-55F68226A284}"/>
              </a:ext>
            </a:extLst>
          </p:cNvPr>
          <p:cNvSpPr txBox="1"/>
          <p:nvPr/>
        </p:nvSpPr>
        <p:spPr>
          <a:xfrm>
            <a:off x="1776047" y="2208964"/>
            <a:ext cx="1086729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High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computational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complexity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special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equipment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Large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annotated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datasets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required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training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Describing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images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pixel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level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time-consuming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Training on a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diverse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necessary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High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memory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consumption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be a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limitation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deploying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on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resource-constrained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devices.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Evaluating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performance of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semantic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segmentation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complex</a:t>
            </a:r>
            <a:r>
              <a:rPr lang="pl-PL" sz="3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l-PL" sz="3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6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0" y="5318125"/>
            <a:ext cx="64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500" tIns="45700" rIns="575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4018300" y="474125"/>
            <a:ext cx="690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980000"/>
                </a:solidFill>
              </a:rPr>
              <a:t>In the future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2344025" y="1961725"/>
            <a:ext cx="10090200" cy="20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Become </a:t>
            </a:r>
            <a:r>
              <a:rPr lang="pl-PL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>
              <a:rPr lang="pl-PL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familiar with models and methods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Decide on the area in which I want to implement the project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datasets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several attempts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469F5E1268F4B4D85529F887FBAD672" ma:contentTypeVersion="12" ma:contentTypeDescription="Utwórz nowy dokument." ma:contentTypeScope="" ma:versionID="fb3555414a29f4aa43d67e8e8a49c723">
  <xsd:schema xmlns:xsd="http://www.w3.org/2001/XMLSchema" xmlns:xs="http://www.w3.org/2001/XMLSchema" xmlns:p="http://schemas.microsoft.com/office/2006/metadata/properties" xmlns:ns2="e24b931d-4dfc-4016-9c27-254b5113bb52" xmlns:ns3="49eb9e30-8846-4aa5-9805-0032af37e2ff" targetNamespace="http://schemas.microsoft.com/office/2006/metadata/properties" ma:root="true" ma:fieldsID="ad764299ee97aed1c904bd1cd808bae4" ns2:_="" ns3:_="">
    <xsd:import namespace="e24b931d-4dfc-4016-9c27-254b5113bb52"/>
    <xsd:import namespace="49eb9e30-8846-4aa5-9805-0032af37e2f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b931d-4dfc-4016-9c27-254b5113bb5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Tagi obrazów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b9e30-8846-4aa5-9805-0032af37e2ff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fee1d44f-d651-489a-b835-5800fb2384e3}" ma:internalName="TaxCatchAll" ma:showField="CatchAllData" ma:web="49eb9e30-8846-4aa5-9805-0032af37e2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9A19CA-5EDA-4342-BF6F-C0F3EB765900}"/>
</file>

<file path=customXml/itemProps2.xml><?xml version="1.0" encoding="utf-8"?>
<ds:datastoreItem xmlns:ds="http://schemas.openxmlformats.org/officeDocument/2006/customXml" ds:itemID="{EEC31863-F9B4-4CAB-851E-73C01EC1574C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733</Words>
  <Application>Microsoft Office PowerPoint</Application>
  <PresentationFormat>Niestandardowy</PresentationFormat>
  <Paragraphs>40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Times New Roman</vt:lpstr>
      <vt:lpstr>Blank Presentation - Default</vt:lpstr>
      <vt:lpstr>Blank Presentation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Angelika Żyła</cp:lastModifiedBy>
  <cp:revision>2</cp:revision>
  <dcterms:modified xsi:type="dcterms:W3CDTF">2024-06-11T19:03:59Z</dcterms:modified>
</cp:coreProperties>
</file>