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osk" charset="1" panose="00000000000000000000"/>
      <p:regular r:id="rId19"/>
    </p:embeddedFont>
    <p:embeddedFont>
      <p:font typeface="Bryndan Write" charset="1" panose="02000503000000000000"/>
      <p:regular r:id="rId20"/>
    </p:embeddedFont>
    <p:embeddedFont>
      <p:font typeface="Open Sans" charset="1" panose="00000000000000000000"/>
      <p:regular r:id="rId21"/>
    </p:embeddedFont>
    <p:embeddedFont>
      <p:font typeface="Roboto" charset="1" panose="02000000000000000000"/>
      <p:regular r:id="rId22"/>
    </p:embeddedFont>
    <p:embeddedFont>
      <p:font typeface="Poppins Bold" charset="1" panose="00000800000000000000"/>
      <p:regular r:id="rId23"/>
    </p:embeddedFont>
    <p:embeddedFont>
      <p:font typeface="Poppins Italics" charset="1" panose="00000500000000000000"/>
      <p:regular r:id="rId24"/>
    </p:embeddedFont>
    <p:embeddedFont>
      <p:font typeface="Roboto Bold" charset="1" panose="02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1.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5.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 Id="rId27" Type="http://schemas.openxmlformats.org/officeDocument/2006/relationships/customXml" Target="../customXml/item2.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https://zenodo.org/search?q=metadata.creators.person_or_org.name%3A%22JI+YUANFENG%22" TargetMode="External" Type="http://schemas.openxmlformats.org/officeDocument/2006/relationships/hyperlink"/><Relationship Id="rId3" Target="https://doi.org/10.48550/arXiv.2309.08842"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https://zenodo.org/search?q=metadata.creators.person_or_org.name%3A%22JI+YUANFENG%22"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42841" y="5143500"/>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526831">
            <a:off x="10856979" y="5485187"/>
            <a:ext cx="5576254" cy="3842546"/>
          </a:xfrm>
          <a:custGeom>
            <a:avLst/>
            <a:gdLst/>
            <a:ahLst/>
            <a:cxnLst/>
            <a:rect r="r" b="b" t="t" l="l"/>
            <a:pathLst>
              <a:path h="3842546" w="5576254">
                <a:moveTo>
                  <a:pt x="5576254" y="0"/>
                </a:moveTo>
                <a:lnTo>
                  <a:pt x="0" y="0"/>
                </a:lnTo>
                <a:lnTo>
                  <a:pt x="0" y="3842545"/>
                </a:lnTo>
                <a:lnTo>
                  <a:pt x="5576254" y="3842545"/>
                </a:lnTo>
                <a:lnTo>
                  <a:pt x="55762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84776" y="2005790"/>
            <a:ext cx="14318448" cy="3679821"/>
          </a:xfrm>
          <a:prstGeom prst="rect">
            <a:avLst/>
          </a:prstGeom>
        </p:spPr>
        <p:txBody>
          <a:bodyPr anchor="t" rtlCol="false" tIns="0" lIns="0" bIns="0" rIns="0">
            <a:spAutoFit/>
          </a:bodyPr>
          <a:lstStyle/>
          <a:p>
            <a:pPr algn="ctr">
              <a:lnSpc>
                <a:spcPts val="9800"/>
              </a:lnSpc>
              <a:spcBef>
                <a:spcPct val="0"/>
              </a:spcBef>
            </a:pPr>
            <a:r>
              <a:rPr lang="en-US" sz="7000">
                <a:solidFill>
                  <a:srgbClr val="374C7A"/>
                </a:solidFill>
                <a:latin typeface="Bosk"/>
              </a:rPr>
              <a:t>BEST STATE-OF-THE-ART MODELS FOR SEMANTIC SEGMENTATION PROBLEMS AND THEIR ABILITIES AND LIMITATIONS</a:t>
            </a:r>
          </a:p>
        </p:txBody>
      </p:sp>
      <p:sp>
        <p:nvSpPr>
          <p:cNvPr name="TextBox 5" id="5"/>
          <p:cNvSpPr txBox="true"/>
          <p:nvPr/>
        </p:nvSpPr>
        <p:spPr>
          <a:xfrm rot="0">
            <a:off x="2318444" y="6001472"/>
            <a:ext cx="8894372" cy="1144905"/>
          </a:xfrm>
          <a:prstGeom prst="rect">
            <a:avLst/>
          </a:prstGeom>
        </p:spPr>
        <p:txBody>
          <a:bodyPr anchor="t" rtlCol="false" tIns="0" lIns="0" bIns="0" rIns="0">
            <a:spAutoFit/>
          </a:bodyPr>
          <a:lstStyle/>
          <a:p>
            <a:pPr algn="ctr">
              <a:lnSpc>
                <a:spcPts val="8819"/>
              </a:lnSpc>
              <a:spcBef>
                <a:spcPct val="0"/>
              </a:spcBef>
            </a:pPr>
            <a:r>
              <a:rPr lang="en-US" sz="6300">
                <a:solidFill>
                  <a:srgbClr val="6F90B4"/>
                </a:solidFill>
                <a:latin typeface="Bryndan Write"/>
              </a:rPr>
              <a:t>Angelika Żyła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6566" y="1860550"/>
            <a:ext cx="14953372" cy="6094581"/>
          </a:xfrm>
          <a:custGeom>
            <a:avLst/>
            <a:gdLst/>
            <a:ahLst/>
            <a:cxnLst/>
            <a:rect r="r" b="b" t="t" l="l"/>
            <a:pathLst>
              <a:path h="6094581" w="14953372">
                <a:moveTo>
                  <a:pt x="0" y="0"/>
                </a:moveTo>
                <a:lnTo>
                  <a:pt x="14953372" y="0"/>
                </a:lnTo>
                <a:lnTo>
                  <a:pt x="14953372" y="6094582"/>
                </a:lnTo>
                <a:lnTo>
                  <a:pt x="0" y="6094582"/>
                </a:lnTo>
                <a:lnTo>
                  <a:pt x="0" y="0"/>
                </a:lnTo>
                <a:close/>
              </a:path>
            </a:pathLst>
          </a:custGeom>
          <a:blipFill>
            <a:blip r:embed="rId2"/>
            <a:stretch>
              <a:fillRect l="0" t="0" r="0" b="0"/>
            </a:stretch>
          </a:blipFill>
        </p:spPr>
      </p:sp>
      <p:sp>
        <p:nvSpPr>
          <p:cNvPr name="TextBox 3" id="3"/>
          <p:cNvSpPr txBox="true"/>
          <p:nvPr/>
        </p:nvSpPr>
        <p:spPr>
          <a:xfrm rot="0">
            <a:off x="4194531" y="895350"/>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374C7A"/>
                </a:solidFill>
                <a:latin typeface="Bosk"/>
              </a:rPr>
              <a:t>RESULT</a:t>
            </a:r>
          </a:p>
        </p:txBody>
      </p:sp>
      <p:sp>
        <p:nvSpPr>
          <p:cNvPr name="TextBox 4" id="4"/>
          <p:cNvSpPr txBox="true"/>
          <p:nvPr/>
        </p:nvSpPr>
        <p:spPr>
          <a:xfrm rot="0">
            <a:off x="2097265" y="7878932"/>
            <a:ext cx="14491973" cy="995680"/>
          </a:xfrm>
          <a:prstGeom prst="rect">
            <a:avLst/>
          </a:prstGeom>
        </p:spPr>
        <p:txBody>
          <a:bodyPr anchor="t" rtlCol="false" tIns="0" lIns="0" bIns="0" rIns="0">
            <a:spAutoFit/>
          </a:bodyPr>
          <a:lstStyle/>
          <a:p>
            <a:pPr algn="ctr">
              <a:lnSpc>
                <a:spcPts val="3919"/>
              </a:lnSpc>
              <a:spcBef>
                <a:spcPct val="0"/>
              </a:spcBef>
            </a:pPr>
            <a:r>
              <a:rPr lang="en-US" sz="2799">
                <a:solidFill>
                  <a:srgbClr val="374C7A"/>
                </a:solidFill>
                <a:latin typeface="Roboto Bold"/>
              </a:rPr>
              <a:t>Fig. 4:</a:t>
            </a:r>
            <a:r>
              <a:rPr lang="en-US" sz="2799">
                <a:solidFill>
                  <a:srgbClr val="374C7A"/>
                </a:solidFill>
                <a:latin typeface="Roboto"/>
              </a:rPr>
              <a:t> Comparison of zero-shot and five-shot generalization performance of nnU-Net and our MA-SAM model on AMOS CT and MRI data [2]</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374C7A"/>
        </a:solidFill>
      </p:bgPr>
    </p:bg>
    <p:spTree>
      <p:nvGrpSpPr>
        <p:cNvPr id="1" name=""/>
        <p:cNvGrpSpPr/>
        <p:nvPr/>
      </p:nvGrpSpPr>
      <p:grpSpPr>
        <a:xfrm>
          <a:off x="0" y="0"/>
          <a:ext cx="0" cy="0"/>
          <a:chOff x="0" y="0"/>
          <a:chExt cx="0" cy="0"/>
        </a:xfrm>
      </p:grpSpPr>
      <p:sp>
        <p:nvSpPr>
          <p:cNvPr name="TextBox 2" id="2"/>
          <p:cNvSpPr txBox="true"/>
          <p:nvPr/>
        </p:nvSpPr>
        <p:spPr>
          <a:xfrm rot="0">
            <a:off x="1028700" y="2860040"/>
            <a:ext cx="16230600" cy="44907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FFFFFF"/>
                </a:solidFill>
                <a:latin typeface="Roboto"/>
              </a:rPr>
              <a:t>Qualitative visualization of segmentation results generated from our MA-SAM method and other state-of-the-art methods on BTCV dataset. Abdominal organs are denoted in different colors as shown in the corresponding color bar.</a:t>
            </a:r>
          </a:p>
          <a:p>
            <a:pPr algn="just" marL="690881" indent="-345440" lvl="1">
              <a:lnSpc>
                <a:spcPts val="4480"/>
              </a:lnSpc>
              <a:buFont typeface="Arial"/>
              <a:buChar char="•"/>
            </a:pPr>
            <a:r>
              <a:rPr lang="en-US" sz="3200">
                <a:solidFill>
                  <a:srgbClr val="FFFFFF"/>
                </a:solidFill>
                <a:latin typeface="Roboto"/>
              </a:rPr>
              <a:t>Qualitative visualization of segmentation results generated from different methods for pancreas tumor segmentation.</a:t>
            </a:r>
          </a:p>
          <a:p>
            <a:pPr algn="just" marL="690881" indent="-345440" lvl="1">
              <a:lnSpc>
                <a:spcPts val="4480"/>
              </a:lnSpc>
              <a:buFont typeface="Arial"/>
              <a:buChar char="•"/>
            </a:pPr>
            <a:r>
              <a:rPr lang="en-US" sz="3200">
                <a:solidFill>
                  <a:srgbClr val="FFFFFF"/>
                </a:solidFill>
                <a:latin typeface="Roboto"/>
              </a:rPr>
              <a:t>Comparison of zero-shot and five-shot generalization performance of nnU-Net and our MA-SAM model on AMOS CT and MRI data </a:t>
            </a:r>
            <a:r>
              <a:rPr lang="en-US" sz="3200">
                <a:solidFill>
                  <a:srgbClr val="FFFFFF"/>
                </a:solidFill>
                <a:latin typeface="Roboto"/>
              </a:rPr>
              <a:t>[2].</a:t>
            </a:r>
          </a:p>
          <a:p>
            <a:pPr algn="just">
              <a:lnSpc>
                <a:spcPts val="4480"/>
              </a:lnSpc>
              <a:spcBef>
                <a:spcPct val="0"/>
              </a:spcBef>
            </a:pPr>
          </a:p>
        </p:txBody>
      </p:sp>
      <p:sp>
        <p:nvSpPr>
          <p:cNvPr name="TextBox 3" id="3"/>
          <p:cNvSpPr txBox="true"/>
          <p:nvPr/>
        </p:nvSpPr>
        <p:spPr>
          <a:xfrm rot="0">
            <a:off x="7405211" y="895350"/>
            <a:ext cx="3477578"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Bosk"/>
              </a:rPr>
              <a:t>SUMMARY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TextBox 2" id="2"/>
          <p:cNvSpPr txBox="true"/>
          <p:nvPr/>
        </p:nvSpPr>
        <p:spPr>
          <a:xfrm rot="0">
            <a:off x="6593146" y="895350"/>
            <a:ext cx="5101709"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Bosk"/>
              </a:rPr>
              <a:t>BIBLIOGRAPHY</a:t>
            </a:r>
          </a:p>
        </p:txBody>
      </p:sp>
      <p:sp>
        <p:nvSpPr>
          <p:cNvPr name="TextBox 3" id="3"/>
          <p:cNvSpPr txBox="true"/>
          <p:nvPr/>
        </p:nvSpPr>
        <p:spPr>
          <a:xfrm rot="0">
            <a:off x="1028700" y="2273397"/>
            <a:ext cx="16230600" cy="9548495"/>
          </a:xfrm>
          <a:prstGeom prst="rect">
            <a:avLst/>
          </a:prstGeom>
        </p:spPr>
        <p:txBody>
          <a:bodyPr anchor="t" rtlCol="false" tIns="0" lIns="0" bIns="0" rIns="0">
            <a:spAutoFit/>
          </a:bodyPr>
          <a:lstStyle/>
          <a:p>
            <a:pPr algn="l">
              <a:lnSpc>
                <a:spcPts val="4480"/>
              </a:lnSpc>
            </a:pPr>
            <a:r>
              <a:rPr lang="en-US" sz="3200">
                <a:solidFill>
                  <a:srgbClr val="FFFFFF"/>
                </a:solidFill>
                <a:latin typeface="Roboto"/>
              </a:rPr>
              <a:t>[1] Amos: A large-scale abdominal multi-organ benchmark for versatile medical image segmentation.</a:t>
            </a:r>
          </a:p>
          <a:p>
            <a:pPr algn="l">
              <a:lnSpc>
                <a:spcPts val="4480"/>
              </a:lnSpc>
            </a:pPr>
            <a:r>
              <a:rPr lang="en-US" sz="3200">
                <a:solidFill>
                  <a:srgbClr val="FFFFFF"/>
                </a:solidFill>
                <a:latin typeface="Roboto"/>
              </a:rPr>
              <a:t>Creator: </a:t>
            </a:r>
            <a:r>
              <a:rPr lang="en-US" sz="3200">
                <a:solidFill>
                  <a:srgbClr val="FFFFFF"/>
                </a:solidFill>
                <a:latin typeface="Roboto"/>
                <a:hlinkClick r:id="rId2" tooltip="https://zenodo.org/search?q=metadata.creators.person_or_org.name%3A%22JI+YUANFENG%22"/>
              </a:rPr>
              <a:t>JI YUANFENG1</a:t>
            </a:r>
          </a:p>
          <a:p>
            <a:pPr algn="l">
              <a:lnSpc>
                <a:spcPts val="4480"/>
              </a:lnSpc>
            </a:pPr>
            <a:r>
              <a:rPr lang="en-US" sz="3200">
                <a:solidFill>
                  <a:srgbClr val="FFFFFF"/>
                </a:solidFill>
                <a:latin typeface="Roboto"/>
              </a:rPr>
              <a:t>[2] MA-SAM: Modality-agnostic SAM Adaptation for 3D Medical Image Segmentation</a:t>
            </a:r>
          </a:p>
          <a:p>
            <a:pPr algn="l">
              <a:lnSpc>
                <a:spcPts val="4480"/>
              </a:lnSpc>
            </a:pPr>
            <a:r>
              <a:rPr lang="en-US" sz="3200">
                <a:solidFill>
                  <a:srgbClr val="FFFFFF"/>
                </a:solidFill>
                <a:latin typeface="Roboto"/>
              </a:rPr>
              <a:t>Cheng Chena, Juzheng Miaob, Dufan Wua, Zhiling Yanc, Sekeun Kima, Jiang Hua, Aoxiao Zhongd,a, Zhengliang Liue, aLichao Sunc, Xiang Lia, Tianming Liue, Pheng-Ann Hengb, Quanzheng Lia, </a:t>
            </a:r>
            <a:r>
              <a:rPr lang="en-US" sz="3200">
                <a:solidFill>
                  <a:srgbClr val="FFFFFF"/>
                </a:solidFill>
                <a:latin typeface="Roboto"/>
                <a:hlinkClick r:id="rId3" tooltip="https://doi.org/10.48550/arXiv.2309.08842"/>
              </a:rPr>
              <a:t>https://doi.org/10.48550/arXiv.2309.08842</a:t>
            </a:r>
          </a:p>
          <a:p>
            <a:pPr algn="l">
              <a:lnSpc>
                <a:spcPts val="4480"/>
              </a:lnSpc>
            </a:pPr>
            <a:r>
              <a:rPr lang="en-US" sz="3200">
                <a:solidFill>
                  <a:srgbClr val="FFFFFF"/>
                </a:solidFill>
                <a:latin typeface="Roboto"/>
              </a:rPr>
              <a:t>[3] Zhang, K., Liu, D., 2023. Customized segment anything model for medical image segmentation. arXiv preprint arXiv:2304.13785 . </a:t>
            </a:r>
          </a:p>
          <a:p>
            <a:pPr algn="l">
              <a:lnSpc>
                <a:spcPts val="4480"/>
              </a:lnSpc>
            </a:pPr>
            <a:r>
              <a:rPr lang="en-US" sz="3200">
                <a:solidFill>
                  <a:srgbClr val="FFFFFF"/>
                </a:solidFill>
                <a:latin typeface="Roboto"/>
              </a:rPr>
              <a:t>[4] Zhang, L., Liu, Z., Zhang, L., Wu, Z., Yu, X., Holmes, J., Feng, H., Dai, H., Li, X., Li, Q., et al., 2023. Segment anything model (sam) for radiation oncology. arXiv preprint arXiv:2306.11730 .</a:t>
            </a:r>
          </a:p>
          <a:p>
            <a:pPr algn="l">
              <a:lnSpc>
                <a:spcPts val="4480"/>
              </a:lnSpc>
            </a:pPr>
          </a:p>
          <a:p>
            <a:pPr algn="l">
              <a:lnSpc>
                <a:spcPts val="4480"/>
              </a:lnSpc>
            </a:pPr>
          </a:p>
          <a:p>
            <a:pPr algn="ctr">
              <a:lnSpc>
                <a:spcPts val="4480"/>
              </a:lnSpc>
            </a:pPr>
          </a:p>
          <a:p>
            <a:pPr algn="ctr">
              <a:lnSpc>
                <a:spcPts val="4480"/>
              </a:lnSpc>
            </a:pPr>
          </a:p>
          <a:p>
            <a:pPr algn="ctr">
              <a:lnSpc>
                <a:spcPts val="448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53504" y="0"/>
            <a:ext cx="11441347" cy="10411626"/>
          </a:xfrm>
          <a:custGeom>
            <a:avLst/>
            <a:gdLst/>
            <a:ahLst/>
            <a:cxnLst/>
            <a:rect r="r" b="b" t="t" l="l"/>
            <a:pathLst>
              <a:path h="10411626" w="11441347">
                <a:moveTo>
                  <a:pt x="0" y="0"/>
                </a:moveTo>
                <a:lnTo>
                  <a:pt x="11441347" y="0"/>
                </a:lnTo>
                <a:lnTo>
                  <a:pt x="11441347" y="10411626"/>
                </a:lnTo>
                <a:lnTo>
                  <a:pt x="0" y="10411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971918" y="-3126367"/>
            <a:ext cx="8932027" cy="7908904"/>
          </a:xfrm>
          <a:custGeom>
            <a:avLst/>
            <a:gdLst/>
            <a:ahLst/>
            <a:cxnLst/>
            <a:rect r="r" b="b" t="t" l="l"/>
            <a:pathLst>
              <a:path h="7908904" w="8932027">
                <a:moveTo>
                  <a:pt x="0" y="0"/>
                </a:moveTo>
                <a:lnTo>
                  <a:pt x="8932027" y="0"/>
                </a:lnTo>
                <a:lnTo>
                  <a:pt x="8932027" y="7908904"/>
                </a:lnTo>
                <a:lnTo>
                  <a:pt x="0" y="79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42694">
            <a:off x="15529971" y="7429871"/>
            <a:ext cx="3458658" cy="3169914"/>
          </a:xfrm>
          <a:custGeom>
            <a:avLst/>
            <a:gdLst/>
            <a:ahLst/>
            <a:cxnLst/>
            <a:rect r="r" b="b" t="t" l="l"/>
            <a:pathLst>
              <a:path h="3169914" w="3458658">
                <a:moveTo>
                  <a:pt x="0" y="0"/>
                </a:moveTo>
                <a:lnTo>
                  <a:pt x="3458658" y="0"/>
                </a:lnTo>
                <a:lnTo>
                  <a:pt x="3458658" y="3169913"/>
                </a:lnTo>
                <a:lnTo>
                  <a:pt x="0" y="31699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139845">
            <a:off x="-1191370" y="6606468"/>
            <a:ext cx="4440140" cy="4816719"/>
          </a:xfrm>
          <a:custGeom>
            <a:avLst/>
            <a:gdLst/>
            <a:ahLst/>
            <a:cxnLst/>
            <a:rect r="r" b="b" t="t" l="l"/>
            <a:pathLst>
              <a:path h="4816719" w="4440140">
                <a:moveTo>
                  <a:pt x="0" y="0"/>
                </a:moveTo>
                <a:lnTo>
                  <a:pt x="4440140" y="0"/>
                </a:lnTo>
                <a:lnTo>
                  <a:pt x="4440140" y="4816719"/>
                </a:lnTo>
                <a:lnTo>
                  <a:pt x="0" y="48167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6836884">
            <a:off x="-468232" y="250613"/>
            <a:ext cx="4194247" cy="4114800"/>
          </a:xfrm>
          <a:custGeom>
            <a:avLst/>
            <a:gdLst/>
            <a:ahLst/>
            <a:cxnLst/>
            <a:rect r="r" b="b" t="t" l="l"/>
            <a:pathLst>
              <a:path h="4114800" w="4194247">
                <a:moveTo>
                  <a:pt x="0" y="0"/>
                </a:moveTo>
                <a:lnTo>
                  <a:pt x="4194247" y="0"/>
                </a:lnTo>
                <a:lnTo>
                  <a:pt x="41942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66924">
            <a:off x="3809017" y="7678218"/>
            <a:ext cx="2588752" cy="4250190"/>
          </a:xfrm>
          <a:custGeom>
            <a:avLst/>
            <a:gdLst/>
            <a:ahLst/>
            <a:cxnLst/>
            <a:rect r="r" b="b" t="t" l="l"/>
            <a:pathLst>
              <a:path h="4250190" w="2588752">
                <a:moveTo>
                  <a:pt x="0" y="0"/>
                </a:moveTo>
                <a:lnTo>
                  <a:pt x="2588752" y="0"/>
                </a:lnTo>
                <a:lnTo>
                  <a:pt x="2588752" y="4250190"/>
                </a:lnTo>
                <a:lnTo>
                  <a:pt x="0" y="42501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5272672" y="593863"/>
            <a:ext cx="7742655" cy="9099274"/>
          </a:xfrm>
          <a:custGeom>
            <a:avLst/>
            <a:gdLst/>
            <a:ahLst/>
            <a:cxnLst/>
            <a:rect r="r" b="b" t="t" l="l"/>
            <a:pathLst>
              <a:path h="9099274" w="7742655">
                <a:moveTo>
                  <a:pt x="0" y="0"/>
                </a:moveTo>
                <a:lnTo>
                  <a:pt x="7742656" y="0"/>
                </a:lnTo>
                <a:lnTo>
                  <a:pt x="7742656" y="9099274"/>
                </a:lnTo>
                <a:lnTo>
                  <a:pt x="0" y="909927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225385">
            <a:off x="5753862" y="4752298"/>
            <a:ext cx="6832364" cy="1354092"/>
          </a:xfrm>
          <a:prstGeom prst="rect">
            <a:avLst/>
          </a:prstGeom>
        </p:spPr>
        <p:txBody>
          <a:bodyPr anchor="t" rtlCol="false" tIns="0" lIns="0" bIns="0" rIns="0">
            <a:spAutoFit/>
          </a:bodyPr>
          <a:lstStyle/>
          <a:p>
            <a:pPr algn="ctr">
              <a:lnSpc>
                <a:spcPts val="9368"/>
              </a:lnSpc>
            </a:pPr>
            <a:r>
              <a:rPr lang="en-US" sz="11859">
                <a:solidFill>
                  <a:srgbClr val="FFFFFF"/>
                </a:solidFill>
                <a:latin typeface="Bosk"/>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312737">
            <a:off x="2569210" y="-9945479"/>
            <a:ext cx="13687891" cy="16086196"/>
          </a:xfrm>
          <a:custGeom>
            <a:avLst/>
            <a:gdLst/>
            <a:ahLst/>
            <a:cxnLst/>
            <a:rect r="r" b="b" t="t" l="l"/>
            <a:pathLst>
              <a:path h="16086196" w="13687891">
                <a:moveTo>
                  <a:pt x="0" y="0"/>
                </a:moveTo>
                <a:lnTo>
                  <a:pt x="13687890" y="0"/>
                </a:lnTo>
                <a:lnTo>
                  <a:pt x="13687890" y="16086196"/>
                </a:lnTo>
                <a:lnTo>
                  <a:pt x="0" y="16086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09776" y="3941725"/>
            <a:ext cx="1679777" cy="5316575"/>
          </a:xfrm>
          <a:custGeom>
            <a:avLst/>
            <a:gdLst/>
            <a:ahLst/>
            <a:cxnLst/>
            <a:rect r="r" b="b" t="t" l="l"/>
            <a:pathLst>
              <a:path h="5316575" w="1679777">
                <a:moveTo>
                  <a:pt x="0" y="0"/>
                </a:moveTo>
                <a:lnTo>
                  <a:pt x="1679777" y="0"/>
                </a:lnTo>
                <a:lnTo>
                  <a:pt x="1679777" y="5316575"/>
                </a:lnTo>
                <a:lnTo>
                  <a:pt x="0" y="5316575"/>
                </a:lnTo>
                <a:lnTo>
                  <a:pt x="0" y="0"/>
                </a:lnTo>
                <a:close/>
              </a:path>
            </a:pathLst>
          </a:custGeom>
          <a:blipFill>
            <a:blip r:embed="rId4"/>
            <a:stretch>
              <a:fillRect l="0" t="0" r="0" b="0"/>
            </a:stretch>
          </a:blipFill>
        </p:spPr>
      </p:sp>
      <p:sp>
        <p:nvSpPr>
          <p:cNvPr name="Freeform 4" id="4"/>
          <p:cNvSpPr/>
          <p:nvPr/>
        </p:nvSpPr>
        <p:spPr>
          <a:xfrm flipH="false" flipV="false" rot="0">
            <a:off x="7956478" y="4577013"/>
            <a:ext cx="2375044" cy="4750088"/>
          </a:xfrm>
          <a:custGeom>
            <a:avLst/>
            <a:gdLst/>
            <a:ahLst/>
            <a:cxnLst/>
            <a:rect r="r" b="b" t="t" l="l"/>
            <a:pathLst>
              <a:path h="4750088" w="2375044">
                <a:moveTo>
                  <a:pt x="0" y="0"/>
                </a:moveTo>
                <a:lnTo>
                  <a:pt x="2375044" y="0"/>
                </a:lnTo>
                <a:lnTo>
                  <a:pt x="2375044" y="4750088"/>
                </a:lnTo>
                <a:lnTo>
                  <a:pt x="0" y="4750088"/>
                </a:lnTo>
                <a:lnTo>
                  <a:pt x="0" y="0"/>
                </a:lnTo>
                <a:close/>
              </a:path>
            </a:pathLst>
          </a:custGeom>
          <a:blipFill>
            <a:blip r:embed="rId5"/>
            <a:stretch>
              <a:fillRect l="0" t="0" r="0" b="0"/>
            </a:stretch>
          </a:blipFill>
        </p:spPr>
      </p:sp>
      <p:sp>
        <p:nvSpPr>
          <p:cNvPr name="Freeform 5" id="5"/>
          <p:cNvSpPr/>
          <p:nvPr/>
        </p:nvSpPr>
        <p:spPr>
          <a:xfrm flipH="false" flipV="false" rot="0">
            <a:off x="12398834" y="3947139"/>
            <a:ext cx="1606462" cy="5311161"/>
          </a:xfrm>
          <a:custGeom>
            <a:avLst/>
            <a:gdLst/>
            <a:ahLst/>
            <a:cxnLst/>
            <a:rect r="r" b="b" t="t" l="l"/>
            <a:pathLst>
              <a:path h="5311161" w="1606462">
                <a:moveTo>
                  <a:pt x="0" y="0"/>
                </a:moveTo>
                <a:lnTo>
                  <a:pt x="1606462" y="0"/>
                </a:lnTo>
                <a:lnTo>
                  <a:pt x="1606462" y="5311161"/>
                </a:lnTo>
                <a:lnTo>
                  <a:pt x="0" y="5311161"/>
                </a:lnTo>
                <a:lnTo>
                  <a:pt x="0" y="0"/>
                </a:lnTo>
                <a:close/>
              </a:path>
            </a:pathLst>
          </a:custGeom>
          <a:blipFill>
            <a:blip r:embed="rId6"/>
            <a:stretch>
              <a:fillRect l="0" t="0" r="0" b="0"/>
            </a:stretch>
          </a:blipFill>
        </p:spPr>
      </p:sp>
      <p:sp>
        <p:nvSpPr>
          <p:cNvPr name="TextBox 6" id="6"/>
          <p:cNvSpPr txBox="true"/>
          <p:nvPr/>
        </p:nvSpPr>
        <p:spPr>
          <a:xfrm rot="0">
            <a:off x="2937781" y="2022475"/>
            <a:ext cx="12412438" cy="238061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Amos: A large-scale abdominal multi-</a:t>
            </a:r>
            <a:r>
              <a:rPr lang="en-US" sz="3399">
                <a:solidFill>
                  <a:srgbClr val="FFFFFF"/>
                </a:solidFill>
                <a:latin typeface="Open Sans"/>
              </a:rPr>
              <a:t>organ benchmark for versatile medical image segmentation.</a:t>
            </a:r>
          </a:p>
          <a:p>
            <a:pPr algn="ctr">
              <a:lnSpc>
                <a:spcPts val="4759"/>
              </a:lnSpc>
            </a:pPr>
            <a:r>
              <a:rPr lang="en-US" sz="3399">
                <a:solidFill>
                  <a:srgbClr val="FFFFFF"/>
                </a:solidFill>
                <a:latin typeface="Open Sans"/>
              </a:rPr>
              <a:t>Creator: </a:t>
            </a:r>
            <a:r>
              <a:rPr lang="en-US" sz="3399">
                <a:solidFill>
                  <a:srgbClr val="FFFFFF"/>
                </a:solidFill>
                <a:latin typeface="Open Sans"/>
                <a:hlinkClick r:id="rId7" tooltip="https://zenodo.org/search?q=metadata.creators.person_or_org.name%3A%22JI+YUANFENG%22"/>
              </a:rPr>
              <a:t>JI YUANFENG1</a:t>
            </a:r>
          </a:p>
          <a:p>
            <a:pPr algn="ctr">
              <a:lnSpc>
                <a:spcPts val="4759"/>
              </a:lnSpc>
              <a:spcBef>
                <a:spcPct val="0"/>
              </a:spcBef>
            </a:pPr>
          </a:p>
        </p:txBody>
      </p:sp>
      <p:sp>
        <p:nvSpPr>
          <p:cNvPr name="TextBox 7" id="7"/>
          <p:cNvSpPr txBox="true"/>
          <p:nvPr/>
        </p:nvSpPr>
        <p:spPr>
          <a:xfrm rot="0">
            <a:off x="3995279" y="895350"/>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Bosk"/>
              </a:rPr>
              <a:t>DATASET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74C7A"/>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6230600" cy="7934639"/>
          </a:xfrm>
          <a:prstGeom prst="rect">
            <a:avLst/>
          </a:prstGeom>
        </p:spPr>
        <p:txBody>
          <a:bodyPr anchor="t" rtlCol="false" tIns="0" lIns="0" bIns="0" rIns="0">
            <a:spAutoFit/>
          </a:bodyPr>
          <a:lstStyle/>
          <a:p>
            <a:pPr algn="just">
              <a:lnSpc>
                <a:spcPts val="5757"/>
              </a:lnSpc>
              <a:spcBef>
                <a:spcPct val="0"/>
              </a:spcBef>
            </a:pPr>
            <a:r>
              <a:rPr lang="en-US" sz="4112">
                <a:solidFill>
                  <a:srgbClr val="FFFFFF"/>
                </a:solidFill>
                <a:latin typeface="Roboto"/>
              </a:rPr>
              <a:t>Amos: A large-scale abdominal multi-organ benchmark for versatile medical image segmentation. AMOS large-scale clinical dataset for abdominal organ segmentation. AMOS provides 500 CT scans and 100 MRI scans collected from multi-center, multi-vendor, multi-modality, multi-phase and multi-disease patients, each with voxel-level annotations of 15 abdominal organs, providing challenging examples and a testbed for exploring robust segmentation algorithms within different goals and scenarios. In addition to providing the labeled 600 CT and MRI scans, we expect to provide 2000 CT and 1200 MRI scans without labels to support more learning tasks (semi-supervised, un-supervised) [1].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74C7A"/>
        </a:solidFill>
      </p:bgPr>
    </p:bg>
    <p:spTree>
      <p:nvGrpSpPr>
        <p:cNvPr id="1" name=""/>
        <p:cNvGrpSpPr/>
        <p:nvPr/>
      </p:nvGrpSpPr>
      <p:grpSpPr>
        <a:xfrm>
          <a:off x="0" y="0"/>
          <a:ext cx="0" cy="0"/>
          <a:chOff x="0" y="0"/>
          <a:chExt cx="0" cy="0"/>
        </a:xfrm>
      </p:grpSpPr>
      <p:sp>
        <p:nvSpPr>
          <p:cNvPr name="Freeform 2" id="2"/>
          <p:cNvSpPr/>
          <p:nvPr/>
        </p:nvSpPr>
        <p:spPr>
          <a:xfrm flipH="false" flipV="false" rot="2700000">
            <a:off x="44889" y="6763641"/>
            <a:ext cx="1967623" cy="4114800"/>
          </a:xfrm>
          <a:custGeom>
            <a:avLst/>
            <a:gdLst/>
            <a:ahLst/>
            <a:cxnLst/>
            <a:rect r="r" b="b" t="t" l="l"/>
            <a:pathLst>
              <a:path h="4114800" w="1967623">
                <a:moveTo>
                  <a:pt x="0" y="0"/>
                </a:moveTo>
                <a:lnTo>
                  <a:pt x="1967622" y="0"/>
                </a:lnTo>
                <a:lnTo>
                  <a:pt x="196762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10181">
            <a:off x="14970910" y="89560"/>
            <a:ext cx="4576780" cy="3315755"/>
          </a:xfrm>
          <a:custGeom>
            <a:avLst/>
            <a:gdLst/>
            <a:ahLst/>
            <a:cxnLst/>
            <a:rect r="r" b="b" t="t" l="l"/>
            <a:pathLst>
              <a:path h="3315755" w="4576780">
                <a:moveTo>
                  <a:pt x="0" y="0"/>
                </a:moveTo>
                <a:lnTo>
                  <a:pt x="4576780" y="0"/>
                </a:lnTo>
                <a:lnTo>
                  <a:pt x="4576780" y="3315754"/>
                </a:lnTo>
                <a:lnTo>
                  <a:pt x="0" y="3315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13054" y="3466863"/>
            <a:ext cx="13741725" cy="2814320"/>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Bold"/>
              </a:rPr>
              <a:t>MA-SAM: MODALITY-AGNOSTIC SAM ADAPTATION FOR 3D MEDICAL IMAGE SEGMENTATION</a:t>
            </a:r>
          </a:p>
          <a:p>
            <a:pPr algn="ctr">
              <a:lnSpc>
                <a:spcPts val="4479"/>
              </a:lnSpc>
              <a:spcBef>
                <a:spcPct val="0"/>
              </a:spcBef>
            </a:pPr>
            <a:r>
              <a:rPr lang="en-US" sz="3199">
                <a:solidFill>
                  <a:srgbClr val="FFFFFF"/>
                </a:solidFill>
                <a:latin typeface="Poppins Italics"/>
              </a:rPr>
              <a:t>CHENG CHENA, JUZHENG MIAOB, DUFAN WUA, ZHILING YANC, SEKEUN KIMA, JIANG HUA, AOXIAO ZHONGD,A, ZHENGLIANG LIUE, ALICHAO SUNC, XIANG LIA, TIANMING LIUE, PHENG-ANN HENGB, QUANZHENG LIA</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374C7A"/>
        </a:solidFill>
      </p:bgPr>
    </p:bg>
    <p:spTree>
      <p:nvGrpSpPr>
        <p:cNvPr id="1" name=""/>
        <p:cNvGrpSpPr/>
        <p:nvPr/>
      </p:nvGrpSpPr>
      <p:grpSpPr>
        <a:xfrm>
          <a:off x="0" y="0"/>
          <a:ext cx="0" cy="0"/>
          <a:chOff x="0" y="0"/>
          <a:chExt cx="0" cy="0"/>
        </a:xfrm>
      </p:grpSpPr>
      <p:sp>
        <p:nvSpPr>
          <p:cNvPr name="TextBox 2" id="2"/>
          <p:cNvSpPr txBox="true"/>
          <p:nvPr/>
        </p:nvSpPr>
        <p:spPr>
          <a:xfrm rot="0">
            <a:off x="1028700" y="1455103"/>
            <a:ext cx="16230600" cy="7300595"/>
          </a:xfrm>
          <a:prstGeom prst="rect">
            <a:avLst/>
          </a:prstGeom>
        </p:spPr>
        <p:txBody>
          <a:bodyPr anchor="t" rtlCol="false" tIns="0" lIns="0" bIns="0" rIns="0">
            <a:spAutoFit/>
          </a:bodyPr>
          <a:lstStyle/>
          <a:p>
            <a:pPr algn="just">
              <a:lnSpc>
                <a:spcPts val="4480"/>
              </a:lnSpc>
            </a:pPr>
            <a:r>
              <a:rPr lang="en-US" sz="3200">
                <a:solidFill>
                  <a:srgbClr val="FFFFFF"/>
                </a:solidFill>
                <a:latin typeface="Roboto"/>
              </a:rPr>
              <a:t>SAM is a promptable segmentation architecture consisting of three main components, i.e., the image encoder, the prompt encoder, and the mask decoder. The image encoder employs the Vision Transformer (ViT) as the backbone, extracting essential features of the images with a set of transformer blocks. The prompt encoder takes in various types of prompts including points, boxes, or texts, and encodes these inputs into prompts embeddings to facilitate the segmentation task. The mask decoder is designed to be lightweight, which computes the cross-attention between embeddings of image and prompts, and utilizes transposed convolutional layers and multilayer perception to generate segmentation masks. When applying to medical images, the model’s performance largely degrades since medical images present distinct texture and objects from natural images. This highlights the necessity for task specific fine-tuning of SAM to address such challenges [2,3,4].</a:t>
            </a:r>
          </a:p>
          <a:p>
            <a:pPr algn="just">
              <a:lnSpc>
                <a:spcPts val="44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681184"/>
            <a:ext cx="16230600" cy="5953663"/>
          </a:xfrm>
          <a:custGeom>
            <a:avLst/>
            <a:gdLst/>
            <a:ahLst/>
            <a:cxnLst/>
            <a:rect r="r" b="b" t="t" l="l"/>
            <a:pathLst>
              <a:path h="5953663" w="16230600">
                <a:moveTo>
                  <a:pt x="0" y="0"/>
                </a:moveTo>
                <a:lnTo>
                  <a:pt x="16230600" y="0"/>
                </a:lnTo>
                <a:lnTo>
                  <a:pt x="16230600" y="5953663"/>
                </a:lnTo>
                <a:lnTo>
                  <a:pt x="0" y="5953663"/>
                </a:lnTo>
                <a:lnTo>
                  <a:pt x="0" y="0"/>
                </a:lnTo>
                <a:close/>
              </a:path>
            </a:pathLst>
          </a:custGeom>
          <a:blipFill>
            <a:blip r:embed="rId2"/>
            <a:stretch>
              <a:fillRect l="0" t="0" r="0" b="0"/>
            </a:stretch>
          </a:blipFill>
        </p:spPr>
      </p:sp>
      <p:sp>
        <p:nvSpPr>
          <p:cNvPr name="TextBox 3" id="3"/>
          <p:cNvSpPr txBox="true"/>
          <p:nvPr/>
        </p:nvSpPr>
        <p:spPr>
          <a:xfrm rot="0">
            <a:off x="3995279" y="1313642"/>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374C7A"/>
                </a:solidFill>
                <a:latin typeface="Bosk"/>
              </a:rPr>
              <a:t>MA-SAM MODEL</a:t>
            </a:r>
          </a:p>
        </p:txBody>
      </p:sp>
      <p:sp>
        <p:nvSpPr>
          <p:cNvPr name="TextBox 4" id="4"/>
          <p:cNvSpPr txBox="true"/>
          <p:nvPr/>
        </p:nvSpPr>
        <p:spPr>
          <a:xfrm rot="0">
            <a:off x="857905" y="8577697"/>
            <a:ext cx="16401395" cy="905510"/>
          </a:xfrm>
          <a:prstGeom prst="rect">
            <a:avLst/>
          </a:prstGeom>
        </p:spPr>
        <p:txBody>
          <a:bodyPr anchor="t" rtlCol="false" tIns="0" lIns="0" bIns="0" rIns="0">
            <a:spAutoFit/>
          </a:bodyPr>
          <a:lstStyle/>
          <a:p>
            <a:pPr algn="ctr">
              <a:lnSpc>
                <a:spcPts val="3640"/>
              </a:lnSpc>
              <a:spcBef>
                <a:spcPct val="0"/>
              </a:spcBef>
            </a:pPr>
            <a:r>
              <a:rPr lang="en-US" sz="2600">
                <a:solidFill>
                  <a:srgbClr val="374C7A"/>
                </a:solidFill>
                <a:latin typeface="Roboto Bold"/>
              </a:rPr>
              <a:t>Fig. 1:</a:t>
            </a:r>
            <a:r>
              <a:rPr lang="en-US" sz="2600">
                <a:solidFill>
                  <a:srgbClr val="374C7A"/>
                </a:solidFill>
                <a:latin typeface="Roboto"/>
              </a:rPr>
              <a:t> The overview of modality-agnostic SAM adaptation framework (MA-SAM) for medical image segmentation [2]</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74C7A"/>
        </a:solidFill>
      </p:bgPr>
    </p:bg>
    <p:spTree>
      <p:nvGrpSpPr>
        <p:cNvPr id="1" name=""/>
        <p:cNvGrpSpPr/>
        <p:nvPr/>
      </p:nvGrpSpPr>
      <p:grpSpPr>
        <a:xfrm>
          <a:off x="0" y="0"/>
          <a:ext cx="0" cy="0"/>
          <a:chOff x="0" y="0"/>
          <a:chExt cx="0" cy="0"/>
        </a:xfrm>
      </p:grpSpPr>
      <p:sp>
        <p:nvSpPr>
          <p:cNvPr name="TextBox 2" id="2"/>
          <p:cNvSpPr txBox="true"/>
          <p:nvPr/>
        </p:nvSpPr>
        <p:spPr>
          <a:xfrm rot="0">
            <a:off x="1028700" y="2860040"/>
            <a:ext cx="16230600" cy="4490720"/>
          </a:xfrm>
          <a:prstGeom prst="rect">
            <a:avLst/>
          </a:prstGeom>
        </p:spPr>
        <p:txBody>
          <a:bodyPr anchor="t" rtlCol="false" tIns="0" lIns="0" bIns="0" rIns="0">
            <a:spAutoFit/>
          </a:bodyPr>
          <a:lstStyle/>
          <a:p>
            <a:pPr algn="just">
              <a:lnSpc>
                <a:spcPts val="4480"/>
              </a:lnSpc>
            </a:pPr>
            <a:r>
              <a:rPr lang="en-US" sz="3200">
                <a:solidFill>
                  <a:srgbClr val="FFFFFF"/>
                </a:solidFill>
                <a:latin typeface="Roboto"/>
              </a:rPr>
              <a:t> Fiure present the overview of modality-agnostic SAM adaptation framework (MA-SAM) for medical image segmentation. The image encoder is updated through a parameter-efficient fine-tuning strategy with FacT. The volumetric or temporal information is effectively incorporated via a set of 3D adapters. The mask decoder is fully fine-tuned and modified to recover the prediction resolution. Reshape operations are used to make 3D operations compatible with the 2D backbone.</a:t>
            </a:r>
          </a:p>
          <a:p>
            <a:pPr algn="just">
              <a:lnSpc>
                <a:spcPts val="4480"/>
              </a:lnSpc>
            </a:pPr>
            <a:r>
              <a:rPr lang="en-US" sz="3200">
                <a:solidFill>
                  <a:srgbClr val="FFFFFF"/>
                </a:solidFill>
                <a:latin typeface="Roboto"/>
              </a:rPr>
              <a:t>[2].</a:t>
            </a:r>
          </a:p>
          <a:p>
            <a:pPr algn="just">
              <a:lnSpc>
                <a:spcPts val="44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876164"/>
            <a:ext cx="16230600" cy="5248085"/>
          </a:xfrm>
          <a:custGeom>
            <a:avLst/>
            <a:gdLst/>
            <a:ahLst/>
            <a:cxnLst/>
            <a:rect r="r" b="b" t="t" l="l"/>
            <a:pathLst>
              <a:path h="5248085" w="16230600">
                <a:moveTo>
                  <a:pt x="0" y="0"/>
                </a:moveTo>
                <a:lnTo>
                  <a:pt x="16230600" y="0"/>
                </a:lnTo>
                <a:lnTo>
                  <a:pt x="16230600" y="5248086"/>
                </a:lnTo>
                <a:lnTo>
                  <a:pt x="0" y="5248086"/>
                </a:lnTo>
                <a:lnTo>
                  <a:pt x="0" y="0"/>
                </a:lnTo>
                <a:close/>
              </a:path>
            </a:pathLst>
          </a:custGeom>
          <a:blipFill>
            <a:blip r:embed="rId2"/>
            <a:stretch>
              <a:fillRect l="0" t="0" r="0" b="-12460"/>
            </a:stretch>
          </a:blipFill>
        </p:spPr>
      </p:sp>
      <p:sp>
        <p:nvSpPr>
          <p:cNvPr name="TextBox 3" id="3"/>
          <p:cNvSpPr txBox="true"/>
          <p:nvPr/>
        </p:nvSpPr>
        <p:spPr>
          <a:xfrm rot="0">
            <a:off x="3995279" y="895350"/>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374C7A"/>
                </a:solidFill>
                <a:latin typeface="Bosk"/>
              </a:rPr>
              <a:t>RESULT</a:t>
            </a:r>
          </a:p>
        </p:txBody>
      </p:sp>
      <p:sp>
        <p:nvSpPr>
          <p:cNvPr name="TextBox 4" id="4"/>
          <p:cNvSpPr txBox="true"/>
          <p:nvPr/>
        </p:nvSpPr>
        <p:spPr>
          <a:xfrm rot="0">
            <a:off x="1570733" y="7257359"/>
            <a:ext cx="15146534" cy="149098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Roboto Bold"/>
              </a:rPr>
              <a:t>Fig. 2: </a:t>
            </a:r>
            <a:r>
              <a:rPr lang="en-US" sz="2799">
                <a:solidFill>
                  <a:srgbClr val="000000"/>
                </a:solidFill>
                <a:latin typeface="Roboto"/>
              </a:rPr>
              <a:t>Qualitative visualization of segmentation results generated from MA-SAM method and other state-of-the-art methods on BTCV dataset. Abdominal organs are denoted in different colors as shown in the corresponding color bar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6939" y="1851619"/>
            <a:ext cx="13874122" cy="6162076"/>
          </a:xfrm>
          <a:custGeom>
            <a:avLst/>
            <a:gdLst/>
            <a:ahLst/>
            <a:cxnLst/>
            <a:rect r="r" b="b" t="t" l="l"/>
            <a:pathLst>
              <a:path h="6162076" w="13874122">
                <a:moveTo>
                  <a:pt x="0" y="0"/>
                </a:moveTo>
                <a:lnTo>
                  <a:pt x="13874122" y="0"/>
                </a:lnTo>
                <a:lnTo>
                  <a:pt x="13874122" y="6162076"/>
                </a:lnTo>
                <a:lnTo>
                  <a:pt x="0" y="6162076"/>
                </a:lnTo>
                <a:lnTo>
                  <a:pt x="0" y="0"/>
                </a:lnTo>
                <a:close/>
              </a:path>
            </a:pathLst>
          </a:custGeom>
          <a:blipFill>
            <a:blip r:embed="rId2"/>
            <a:stretch>
              <a:fillRect l="0" t="0" r="0" b="0"/>
            </a:stretch>
          </a:blipFill>
        </p:spPr>
      </p:sp>
      <p:sp>
        <p:nvSpPr>
          <p:cNvPr name="TextBox 3" id="3"/>
          <p:cNvSpPr txBox="true"/>
          <p:nvPr/>
        </p:nvSpPr>
        <p:spPr>
          <a:xfrm rot="0">
            <a:off x="4194531" y="895350"/>
            <a:ext cx="10297442" cy="1193800"/>
          </a:xfrm>
          <a:prstGeom prst="rect">
            <a:avLst/>
          </a:prstGeom>
        </p:spPr>
        <p:txBody>
          <a:bodyPr anchor="t" rtlCol="false" tIns="0" lIns="0" bIns="0" rIns="0">
            <a:spAutoFit/>
          </a:bodyPr>
          <a:lstStyle/>
          <a:p>
            <a:pPr algn="ctr">
              <a:lnSpc>
                <a:spcPts val="9799"/>
              </a:lnSpc>
              <a:spcBef>
                <a:spcPct val="0"/>
              </a:spcBef>
            </a:pPr>
            <a:r>
              <a:rPr lang="en-US" sz="6999">
                <a:solidFill>
                  <a:srgbClr val="374C7A"/>
                </a:solidFill>
                <a:latin typeface="Bosk"/>
              </a:rPr>
              <a:t>RESULT</a:t>
            </a:r>
          </a:p>
        </p:txBody>
      </p:sp>
      <p:sp>
        <p:nvSpPr>
          <p:cNvPr name="TextBox 4" id="4"/>
          <p:cNvSpPr txBox="true"/>
          <p:nvPr/>
        </p:nvSpPr>
        <p:spPr>
          <a:xfrm rot="0">
            <a:off x="2351189" y="8088407"/>
            <a:ext cx="13984126" cy="995680"/>
          </a:xfrm>
          <a:prstGeom prst="rect">
            <a:avLst/>
          </a:prstGeom>
        </p:spPr>
        <p:txBody>
          <a:bodyPr anchor="t" rtlCol="false" tIns="0" lIns="0" bIns="0" rIns="0">
            <a:spAutoFit/>
          </a:bodyPr>
          <a:lstStyle/>
          <a:p>
            <a:pPr algn="ctr">
              <a:lnSpc>
                <a:spcPts val="3919"/>
              </a:lnSpc>
              <a:spcBef>
                <a:spcPct val="0"/>
              </a:spcBef>
            </a:pPr>
            <a:r>
              <a:rPr lang="en-US" sz="2799">
                <a:solidFill>
                  <a:srgbClr val="374C7A"/>
                </a:solidFill>
                <a:latin typeface="Roboto Bold"/>
              </a:rPr>
              <a:t>Fig. 3:</a:t>
            </a:r>
            <a:r>
              <a:rPr lang="en-US" sz="2799">
                <a:solidFill>
                  <a:srgbClr val="374C7A"/>
                </a:solidFill>
                <a:latin typeface="Roboto"/>
              </a:rPr>
              <a:t> Qualitative visualization of segmentation results generated from our MA-SAM method and other state-of-the-art methods on prostate MRI datasets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469F5E1268F4B4D85529F887FBAD672" ma:contentTypeVersion="12" ma:contentTypeDescription="Utwórz nowy dokument." ma:contentTypeScope="" ma:versionID="fb3555414a29f4aa43d67e8e8a49c723">
  <xsd:schema xmlns:xsd="http://www.w3.org/2001/XMLSchema" xmlns:xs="http://www.w3.org/2001/XMLSchema" xmlns:p="http://schemas.microsoft.com/office/2006/metadata/properties" xmlns:ns2="e24b931d-4dfc-4016-9c27-254b5113bb52" xmlns:ns3="49eb9e30-8846-4aa5-9805-0032af37e2ff" targetNamespace="http://schemas.microsoft.com/office/2006/metadata/properties" ma:root="true" ma:fieldsID="ad764299ee97aed1c904bd1cd808bae4" ns2:_="" ns3:_="">
    <xsd:import namespace="e24b931d-4dfc-4016-9c27-254b5113bb52"/>
    <xsd:import namespace="49eb9e30-8846-4aa5-9805-0032af37e2ff"/>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b931d-4dfc-4016-9c27-254b5113bb5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Tagi obrazów" ma:readOnly="false" ma:fieldId="{5cf76f15-5ced-4ddc-b409-7134ff3c332f}" ma:taxonomyMulti="true" ma:sspId="b7b31e59-74a4-4436-bc03-9931855e0d9a"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eb9e30-8846-4aa5-9805-0032af37e2ff"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fee1d44f-d651-489a-b835-5800fb2384e3}" ma:internalName="TaxCatchAll" ma:showField="CatchAllData" ma:web="49eb9e30-8846-4aa5-9805-0032af37e2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CE705-7BB9-4261-9648-962702CE045E}"/>
</file>

<file path=customXml/itemProps2.xml><?xml version="1.0" encoding="utf-8"?>
<ds:datastoreItem xmlns:ds="http://schemas.openxmlformats.org/officeDocument/2006/customXml" ds:itemID="{CFF54128-B8BA-4085-B4FD-02E98E9BA882}"/>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DAGFyQlSIdc</dc:identifier>
  <dcterms:modified xsi:type="dcterms:W3CDTF">2011-08-01T06:04:30Z</dcterms:modified>
  <cp:revision>1</cp:revision>
  <dc:title>Angelika Żyła</dc:title>
</cp:coreProperties>
</file>