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League Spartan" charset="1" panose="00000800000000000000"/>
      <p:regular r:id="rId23"/>
    </p:embeddedFont>
    <p:embeddedFont>
      <p:font typeface="Codec Pro" charset="1" panose="00000500000000000000"/>
      <p:regular r:id="rId24"/>
    </p:embeddedFont>
    <p:embeddedFont>
      <p:font typeface="Codec Pro Bold" charset="1" panose="000006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5.fntdata"/><Relationship Id="rId7" Type="http://schemas.openxmlformats.org/officeDocument/2006/relationships/slide" Target="slides/slide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font" Target="fonts/font24.fntdata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font" Target="fonts/font23.fntdata"/><Relationship Id="rId5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50" y="2813374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7430" y="-221276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0" y="0"/>
                </a:moveTo>
                <a:lnTo>
                  <a:pt x="11071703" y="0"/>
                </a:lnTo>
                <a:lnTo>
                  <a:pt x="11071703" y="11071703"/>
                </a:lnTo>
                <a:lnTo>
                  <a:pt x="0" y="11071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523" y="2380246"/>
            <a:ext cx="15126954" cy="29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2233D"/>
                </a:solidFill>
                <a:latin typeface="League Spartan"/>
              </a:rPr>
              <a:t>BEST STATE-OF-THE-ART MODELS FOR SEMANTIC SEGMENTATION PROBLEMS AND THEIR ABILITIES AND 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0523" y="5200276"/>
            <a:ext cx="9470132" cy="60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  <a:spcBef>
                <a:spcPct val="0"/>
              </a:spcBef>
            </a:pPr>
            <a:r>
              <a:rPr lang="en-US" sz="3249">
                <a:solidFill>
                  <a:srgbClr val="000000"/>
                </a:solidFill>
                <a:latin typeface="Codec Pro"/>
              </a:rPr>
              <a:t>Author: Angelika Żyła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0354" y="8776335"/>
            <a:ext cx="2147292" cy="65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Codec Pro"/>
              </a:rPr>
              <a:t>19.06.2024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9609" y="648882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938474" y="684299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0"/>
                </a:moveTo>
                <a:lnTo>
                  <a:pt x="0" y="0"/>
                </a:lnTo>
                <a:lnTo>
                  <a:pt x="0" y="4114800"/>
                </a:lnTo>
                <a:lnTo>
                  <a:pt x="6775869" y="4114800"/>
                </a:lnTo>
                <a:lnTo>
                  <a:pt x="67758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262923"/>
            <a:ext cx="16230600" cy="6910938"/>
          </a:xfrm>
          <a:custGeom>
            <a:avLst/>
            <a:gdLst/>
            <a:ahLst/>
            <a:cxnLst/>
            <a:rect r="r" b="b" t="t" l="l"/>
            <a:pathLst>
              <a:path h="6910938" w="16230600">
                <a:moveTo>
                  <a:pt x="0" y="0"/>
                </a:moveTo>
                <a:lnTo>
                  <a:pt x="16230600" y="0"/>
                </a:lnTo>
                <a:lnTo>
                  <a:pt x="16230600" y="6910938"/>
                </a:lnTo>
                <a:lnTo>
                  <a:pt x="0" y="6910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52521" y="1200150"/>
            <a:ext cx="398295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0204B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090325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5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Loss comparision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3108" y="3640442"/>
            <a:ext cx="3061784" cy="3006115"/>
          </a:xfrm>
          <a:custGeom>
            <a:avLst/>
            <a:gdLst/>
            <a:ahLst/>
            <a:cxnLst/>
            <a:rect r="r" b="b" t="t" l="l"/>
            <a:pathLst>
              <a:path h="3006115" w="3061784">
                <a:moveTo>
                  <a:pt x="0" y="0"/>
                </a:moveTo>
                <a:lnTo>
                  <a:pt x="3061784" y="0"/>
                </a:lnTo>
                <a:lnTo>
                  <a:pt x="3061784" y="3006116"/>
                </a:lnTo>
                <a:lnTo>
                  <a:pt x="0" y="3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62665" y="4659313"/>
            <a:ext cx="13626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2233D"/>
                </a:solidFill>
                <a:latin typeface="League Spartan"/>
              </a:rPr>
              <a:t>FCN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9537" y="1468742"/>
            <a:ext cx="4331785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2233D"/>
                </a:solidFill>
                <a:latin typeface="Codec Pro"/>
              </a:rPr>
              <a:t>Added layers for encoding (downsampling) and decoding (upsampling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0918" y="1468742"/>
            <a:ext cx="5510798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2233D"/>
                </a:solidFill>
                <a:latin typeface="Codec Pro"/>
              </a:rPr>
              <a:t>Added connections using the "concatenate" option to connect feature maps from encoder to decoder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9537" y="7295345"/>
            <a:ext cx="510081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2233D"/>
                </a:solidFill>
                <a:latin typeface="Codec Pro"/>
              </a:rPr>
              <a:t>Bottleneck layer representing dense objects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4892" y="7028645"/>
            <a:ext cx="654387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2233D"/>
                </a:solidFill>
                <a:latin typeface="Codec Pro"/>
              </a:rPr>
              <a:t>Filters added - Each layer has many filters, and the network gradually increases the number of filters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0331697" y="3223222"/>
            <a:ext cx="1746497" cy="12284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0674892" y="6093214"/>
            <a:ext cx="3271938" cy="10497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4632063" y="3655447"/>
            <a:ext cx="2981045" cy="18674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flipH="true">
            <a:off x="4808163" y="5143500"/>
            <a:ext cx="2804945" cy="18791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9609" y="648882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938474" y="684299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0"/>
                </a:moveTo>
                <a:lnTo>
                  <a:pt x="0" y="0"/>
                </a:lnTo>
                <a:lnTo>
                  <a:pt x="0" y="4114800"/>
                </a:lnTo>
                <a:lnTo>
                  <a:pt x="6775869" y="4114800"/>
                </a:lnTo>
                <a:lnTo>
                  <a:pt x="67758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5300" y="2488725"/>
            <a:ext cx="10157400" cy="5309550"/>
          </a:xfrm>
          <a:custGeom>
            <a:avLst/>
            <a:gdLst/>
            <a:ahLst/>
            <a:cxnLst/>
            <a:rect r="r" b="b" t="t" l="l"/>
            <a:pathLst>
              <a:path h="5309550" w="10157400">
                <a:moveTo>
                  <a:pt x="0" y="0"/>
                </a:moveTo>
                <a:lnTo>
                  <a:pt x="10157400" y="0"/>
                </a:lnTo>
                <a:lnTo>
                  <a:pt x="10157400" y="5309550"/>
                </a:lnTo>
                <a:lnTo>
                  <a:pt x="0" y="5309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52521" y="1200150"/>
            <a:ext cx="398295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0204B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65300" y="7834887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6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Best results, FCN model  metrics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13532" y="2647642"/>
            <a:ext cx="14060936" cy="5320966"/>
          </a:xfrm>
          <a:custGeom>
            <a:avLst/>
            <a:gdLst/>
            <a:ahLst/>
            <a:cxnLst/>
            <a:rect r="r" b="b" t="t" l="l"/>
            <a:pathLst>
              <a:path h="5320966" w="14060936">
                <a:moveTo>
                  <a:pt x="0" y="0"/>
                </a:moveTo>
                <a:lnTo>
                  <a:pt x="14060936" y="0"/>
                </a:lnTo>
                <a:lnTo>
                  <a:pt x="14060936" y="5320967"/>
                </a:lnTo>
                <a:lnTo>
                  <a:pt x="0" y="53209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50531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76816" y="8177426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7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Train and Validation Accuracy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8165" y="2411998"/>
            <a:ext cx="14331670" cy="5463005"/>
          </a:xfrm>
          <a:custGeom>
            <a:avLst/>
            <a:gdLst/>
            <a:ahLst/>
            <a:cxnLst/>
            <a:rect r="r" b="b" t="t" l="l"/>
            <a:pathLst>
              <a:path h="5463005" w="14331670">
                <a:moveTo>
                  <a:pt x="0" y="0"/>
                </a:moveTo>
                <a:lnTo>
                  <a:pt x="14331670" y="0"/>
                </a:lnTo>
                <a:lnTo>
                  <a:pt x="14331670" y="5463004"/>
                </a:lnTo>
                <a:lnTo>
                  <a:pt x="0" y="546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50531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97902" y="7760702"/>
            <a:ext cx="5692195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7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Train and Validation Loss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2636" y="-1156921"/>
            <a:ext cx="5526898" cy="10792501"/>
            <a:chOff x="0" y="0"/>
            <a:chExt cx="821550" cy="16042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1550" cy="1604259"/>
            </a:xfrm>
            <a:custGeom>
              <a:avLst/>
              <a:gdLst/>
              <a:ahLst/>
              <a:cxnLst/>
              <a:rect r="r" b="b" t="t" l="l"/>
              <a:pathLst>
                <a:path h="1604259" w="821550">
                  <a:moveTo>
                    <a:pt x="57432" y="0"/>
                  </a:moveTo>
                  <a:lnTo>
                    <a:pt x="764118" y="0"/>
                  </a:lnTo>
                  <a:cubicBezTo>
                    <a:pt x="779350" y="0"/>
                    <a:pt x="793958" y="6051"/>
                    <a:pt x="804728" y="16821"/>
                  </a:cubicBezTo>
                  <a:cubicBezTo>
                    <a:pt x="815499" y="27592"/>
                    <a:pt x="821550" y="42200"/>
                    <a:pt x="821550" y="57432"/>
                  </a:cubicBezTo>
                  <a:lnTo>
                    <a:pt x="821550" y="1546827"/>
                  </a:lnTo>
                  <a:cubicBezTo>
                    <a:pt x="821550" y="1578546"/>
                    <a:pt x="795837" y="1604259"/>
                    <a:pt x="764118" y="1604259"/>
                  </a:cubicBezTo>
                  <a:lnTo>
                    <a:pt x="57432" y="1604259"/>
                  </a:lnTo>
                  <a:cubicBezTo>
                    <a:pt x="25713" y="1604259"/>
                    <a:pt x="0" y="1578546"/>
                    <a:pt x="0" y="1546827"/>
                  </a:cubicBezTo>
                  <a:lnTo>
                    <a:pt x="0" y="57432"/>
                  </a:lnTo>
                  <a:cubicBezTo>
                    <a:pt x="0" y="25713"/>
                    <a:pt x="25713" y="0"/>
                    <a:pt x="57432" y="0"/>
                  </a:cubicBezTo>
                  <a:close/>
                </a:path>
              </a:pathLst>
            </a:custGeom>
            <a:blipFill>
              <a:blip r:embed="rId4"/>
              <a:stretch>
                <a:fillRect l="-583" t="0" r="-583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191796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9534" y="2624734"/>
            <a:ext cx="11376935" cy="569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2233D"/>
                </a:solidFill>
                <a:latin typeface="Codec Pro"/>
              </a:rPr>
              <a:t> Predictions cover similar areas as ground truth masks but are somewhat blurry and less precise, with blurred edges.</a:t>
            </a:r>
          </a:p>
          <a:p>
            <a:pPr algn="ctr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2233D"/>
                </a:solidFill>
                <a:latin typeface="Codec Pro"/>
              </a:rPr>
              <a:t>   Instances of false positives occur, with predictions extending beyond the actual lesions, indicating over-prediction.</a:t>
            </a:r>
          </a:p>
          <a:p>
            <a:pPr algn="ctr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2233D"/>
                </a:solidFill>
                <a:latin typeface="Codec Pro"/>
              </a:rPr>
              <a:t>   Predictions generally align well with ground truth masks in shape and size, showing overall accuracy in identifying regions of interest.</a:t>
            </a:r>
          </a:p>
          <a:p>
            <a:pPr algn="ctr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2233D"/>
                </a:solidFill>
                <a:latin typeface="Codec Pro"/>
              </a:rPr>
              <a:t>   The model consistently predicts slightly larger regions than actual lesions, suggesting overestimation of abnormal tissue extent.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59367" y="1200150"/>
            <a:ext cx="8969266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11440"/>
            <a:ext cx="16230600" cy="643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204B"/>
                </a:solidFill>
                <a:latin typeface="Codec Pro"/>
              </a:rPr>
              <a:t>The FCN model employs a sophisticated architecture with an encoder for downsampling, a dense bottleneck layer, and a decoder for upsampling. Skip connections are utilized to retain spatial information across layers, enhancing segmentation accuracy.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204B"/>
                </a:solidFill>
                <a:latin typeface="Codec Pro"/>
              </a:rPr>
              <a:t>The model demonstrated high accuracy and low loss on training data, indicating effective learning.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204B"/>
                </a:solidFill>
                <a:latin typeface="Codec Pro"/>
              </a:rPr>
              <a:t>While validation accuracy and loss showed some fluctuations, indicating potential overfitting, the use of regularization and early stopping successfully alleviated this issue.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204B"/>
                </a:solidFill>
                <a:latin typeface="Codec Pro"/>
              </a:rPr>
              <a:t>Training losses consistently decreased, whereas validation losses exhibited some variability, underscoring the ongoing challenge of ensuring the model's generalization to unseen data.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728870" y="9632500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82007" y="-465513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777B6">
                <a:alpha val="100000"/>
              </a:srgbClr>
            </a:gs>
            <a:gs pos="100000">
              <a:srgbClr val="050B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739132">
            <a:off x="-1624707" y="-639849"/>
            <a:ext cx="7801629" cy="7801629"/>
          </a:xfrm>
          <a:custGeom>
            <a:avLst/>
            <a:gdLst/>
            <a:ahLst/>
            <a:cxnLst/>
            <a:rect r="r" b="b" t="t" l="l"/>
            <a:pathLst>
              <a:path h="7801629" w="7801629">
                <a:moveTo>
                  <a:pt x="7801630" y="0"/>
                </a:moveTo>
                <a:lnTo>
                  <a:pt x="0" y="0"/>
                </a:lnTo>
                <a:lnTo>
                  <a:pt x="0" y="7801630"/>
                </a:lnTo>
                <a:lnTo>
                  <a:pt x="7801630" y="7801630"/>
                </a:lnTo>
                <a:lnTo>
                  <a:pt x="780163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24748" y="4138400"/>
            <a:ext cx="9038504" cy="218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FFFFFF"/>
                </a:solidFill>
                <a:latin typeface="League Spartan"/>
              </a:rP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777B6">
                <a:alpha val="100000"/>
              </a:srgbClr>
            </a:gs>
            <a:gs pos="100000">
              <a:srgbClr val="050B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9113" y="-1764625"/>
            <a:ext cx="6856917" cy="6507838"/>
          </a:xfrm>
          <a:custGeom>
            <a:avLst/>
            <a:gdLst/>
            <a:ahLst/>
            <a:cxnLst/>
            <a:rect r="r" b="b" t="t" l="l"/>
            <a:pathLst>
              <a:path h="6507838" w="6856917">
                <a:moveTo>
                  <a:pt x="0" y="0"/>
                </a:moveTo>
                <a:lnTo>
                  <a:pt x="6856917" y="0"/>
                </a:lnTo>
                <a:lnTo>
                  <a:pt x="6856917" y="6507837"/>
                </a:lnTo>
                <a:lnTo>
                  <a:pt x="0" y="650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1010" y="5276264"/>
            <a:ext cx="9639356" cy="8229600"/>
          </a:xfrm>
          <a:custGeom>
            <a:avLst/>
            <a:gdLst/>
            <a:ahLst/>
            <a:cxnLst/>
            <a:rect r="r" b="b" t="t" l="l"/>
            <a:pathLst>
              <a:path h="8229600" w="9639356">
                <a:moveTo>
                  <a:pt x="0" y="0"/>
                </a:moveTo>
                <a:lnTo>
                  <a:pt x="9639356" y="0"/>
                </a:lnTo>
                <a:lnTo>
                  <a:pt x="96393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21970" y="4023949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37701" y="1355943"/>
            <a:ext cx="5412598" cy="116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  <a:spcBef>
                <a:spcPct val="0"/>
              </a:spcBef>
            </a:pPr>
            <a:r>
              <a:rPr lang="en-US" sz="6848">
                <a:solidFill>
                  <a:srgbClr val="FFFFFF"/>
                </a:solidFill>
                <a:latin typeface="League Spartan"/>
              </a:rPr>
              <a:t>Project 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32173" y="3332856"/>
            <a:ext cx="12623655" cy="4037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8"/>
              </a:lnSpc>
              <a:spcBef>
                <a:spcPct val="0"/>
              </a:spcBef>
            </a:pPr>
            <a:r>
              <a:rPr lang="en-US" sz="4549">
                <a:solidFill>
                  <a:srgbClr val="FFFFFF"/>
                </a:solidFill>
                <a:latin typeface="Codec Pro"/>
              </a:rPr>
              <a:t>The primary objective of this project is to leverage the Breast Ultrasound Dataset to develop a robust and accurate machine learning model for the early detection and diagnosis of breast cancer.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777B6">
                <a:alpha val="100000"/>
              </a:srgbClr>
            </a:gs>
            <a:gs pos="100000">
              <a:srgbClr val="050B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9113" y="-1764625"/>
            <a:ext cx="6856917" cy="6507838"/>
          </a:xfrm>
          <a:custGeom>
            <a:avLst/>
            <a:gdLst/>
            <a:ahLst/>
            <a:cxnLst/>
            <a:rect r="r" b="b" t="t" l="l"/>
            <a:pathLst>
              <a:path h="6507838" w="6856917">
                <a:moveTo>
                  <a:pt x="0" y="0"/>
                </a:moveTo>
                <a:lnTo>
                  <a:pt x="6856917" y="0"/>
                </a:lnTo>
                <a:lnTo>
                  <a:pt x="6856917" y="6507837"/>
                </a:lnTo>
                <a:lnTo>
                  <a:pt x="0" y="650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1010" y="5276264"/>
            <a:ext cx="9639356" cy="8229600"/>
          </a:xfrm>
          <a:custGeom>
            <a:avLst/>
            <a:gdLst/>
            <a:ahLst/>
            <a:cxnLst/>
            <a:rect r="r" b="b" t="t" l="l"/>
            <a:pathLst>
              <a:path h="8229600" w="9639356">
                <a:moveTo>
                  <a:pt x="0" y="0"/>
                </a:moveTo>
                <a:lnTo>
                  <a:pt x="9639356" y="0"/>
                </a:lnTo>
                <a:lnTo>
                  <a:pt x="96393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21970" y="4023949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80900" y="1355943"/>
            <a:ext cx="3526200" cy="116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  <a:spcBef>
                <a:spcPct val="0"/>
              </a:spcBef>
            </a:pPr>
            <a:r>
              <a:rPr lang="en-US" sz="6848">
                <a:solidFill>
                  <a:srgbClr val="FFFFFF"/>
                </a:solidFill>
                <a:latin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3977" y="2889646"/>
            <a:ext cx="13277606" cy="560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949">
                <a:solidFill>
                  <a:srgbClr val="FFFFFF"/>
                </a:solidFill>
                <a:latin typeface="Codec Pro"/>
              </a:rPr>
              <a:t>The dataset contains medical images of 600 female patients aged 25 to 75 years, collected in 2018. It contains a total of 780 images, each with an average resolution of 500 x 500 pixels, and all images are provided in PNG format. The images are divided into three distinct classes: normal, benign and malignant, reflecting the different conditions that can be observed in breast tissue.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3516" y="2529842"/>
            <a:ext cx="13740968" cy="5007028"/>
          </a:xfrm>
          <a:custGeom>
            <a:avLst/>
            <a:gdLst/>
            <a:ahLst/>
            <a:cxnLst/>
            <a:rect r="r" b="b" t="t" l="l"/>
            <a:pathLst>
              <a:path h="5007028" w="13740968">
                <a:moveTo>
                  <a:pt x="0" y="0"/>
                </a:moveTo>
                <a:lnTo>
                  <a:pt x="13740968" y="0"/>
                </a:lnTo>
                <a:lnTo>
                  <a:pt x="13740968" y="5007028"/>
                </a:lnTo>
                <a:lnTo>
                  <a:pt x="0" y="500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2098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50531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1778" y="7422570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1.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 Normal class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4942" y="2812221"/>
            <a:ext cx="13278117" cy="4662558"/>
          </a:xfrm>
          <a:custGeom>
            <a:avLst/>
            <a:gdLst/>
            <a:ahLst/>
            <a:cxnLst/>
            <a:rect r="r" b="b" t="t" l="l"/>
            <a:pathLst>
              <a:path h="4662558" w="13278117">
                <a:moveTo>
                  <a:pt x="0" y="0"/>
                </a:moveTo>
                <a:lnTo>
                  <a:pt x="13278116" y="0"/>
                </a:lnTo>
                <a:lnTo>
                  <a:pt x="13278116" y="4662558"/>
                </a:lnTo>
                <a:lnTo>
                  <a:pt x="0" y="46625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7079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50531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04942" y="7360479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2.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 Benign class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95557" y="-392352"/>
            <a:ext cx="11071703" cy="11071703"/>
          </a:xfrm>
          <a:custGeom>
            <a:avLst/>
            <a:gdLst/>
            <a:ahLst/>
            <a:cxnLst/>
            <a:rect r="r" b="b" t="t" l="l"/>
            <a:pathLst>
              <a:path h="11071703" w="11071703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48055" y="8291726"/>
            <a:ext cx="7315200" cy="931025"/>
          </a:xfrm>
          <a:custGeom>
            <a:avLst/>
            <a:gdLst/>
            <a:ahLst/>
            <a:cxnLst/>
            <a:rect r="r" b="b" t="t" l="l"/>
            <a:pathLst>
              <a:path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35025" y="2862419"/>
            <a:ext cx="14017950" cy="4891412"/>
          </a:xfrm>
          <a:custGeom>
            <a:avLst/>
            <a:gdLst/>
            <a:ahLst/>
            <a:cxnLst/>
            <a:rect r="r" b="b" t="t" l="l"/>
            <a:pathLst>
              <a:path h="4891412" w="14017950">
                <a:moveTo>
                  <a:pt x="0" y="0"/>
                </a:moveTo>
                <a:lnTo>
                  <a:pt x="14017950" y="0"/>
                </a:lnTo>
                <a:lnTo>
                  <a:pt x="14017950" y="4891413"/>
                </a:lnTo>
                <a:lnTo>
                  <a:pt x="0" y="4891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7946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50531" y="1200150"/>
            <a:ext cx="4386937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4075" y="7639532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3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Malignant class.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777B6">
                <a:alpha val="100000"/>
              </a:srgbClr>
            </a:gs>
            <a:gs pos="100000">
              <a:srgbClr val="050B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9113" y="-1764625"/>
            <a:ext cx="6856917" cy="6507838"/>
          </a:xfrm>
          <a:custGeom>
            <a:avLst/>
            <a:gdLst/>
            <a:ahLst/>
            <a:cxnLst/>
            <a:rect r="r" b="b" t="t" l="l"/>
            <a:pathLst>
              <a:path h="6507838" w="6856917">
                <a:moveTo>
                  <a:pt x="0" y="0"/>
                </a:moveTo>
                <a:lnTo>
                  <a:pt x="6856917" y="0"/>
                </a:lnTo>
                <a:lnTo>
                  <a:pt x="6856917" y="6507837"/>
                </a:lnTo>
                <a:lnTo>
                  <a:pt x="0" y="650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1010" y="5276264"/>
            <a:ext cx="9639356" cy="8229600"/>
          </a:xfrm>
          <a:custGeom>
            <a:avLst/>
            <a:gdLst/>
            <a:ahLst/>
            <a:cxnLst/>
            <a:rect r="r" b="b" t="t" l="l"/>
            <a:pathLst>
              <a:path h="8229600" w="9639356">
                <a:moveTo>
                  <a:pt x="0" y="0"/>
                </a:moveTo>
                <a:lnTo>
                  <a:pt x="9639356" y="0"/>
                </a:lnTo>
                <a:lnTo>
                  <a:pt x="96393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21970" y="4023949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80900" y="1355943"/>
            <a:ext cx="3526200" cy="116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  <a:spcBef>
                <a:spcPct val="0"/>
              </a:spcBef>
            </a:pPr>
            <a:r>
              <a:rPr lang="en-US" sz="6848">
                <a:solidFill>
                  <a:srgbClr val="FFFFFF"/>
                </a:solidFill>
                <a:latin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28856" y="3351927"/>
            <a:ext cx="11830288" cy="268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Codec Pro Bold"/>
              </a:rPr>
              <a:t>'Normal'</a:t>
            </a:r>
            <a:r>
              <a:rPr lang="en-US" sz="3700">
                <a:solidFill>
                  <a:srgbClr val="FFFFFF"/>
                </a:solidFill>
                <a:latin typeface="Codec Pro"/>
              </a:rPr>
              <a:t> class has 133 images and 133 masks. </a:t>
            </a:r>
          </a:p>
          <a:p>
            <a:pPr algn="l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Codec Pro Bold"/>
              </a:rPr>
              <a:t>'Benign'</a:t>
            </a:r>
            <a:r>
              <a:rPr lang="en-US" sz="3700">
                <a:solidFill>
                  <a:srgbClr val="FFFFFF"/>
                </a:solidFill>
                <a:latin typeface="Codec Pro"/>
              </a:rPr>
              <a:t> class has 437 images and 454 masks. </a:t>
            </a:r>
          </a:p>
          <a:p>
            <a:pPr algn="l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Codec Pro Bold"/>
              </a:rPr>
              <a:t>'Malignant'</a:t>
            </a:r>
            <a:r>
              <a:rPr lang="en-US" sz="3700">
                <a:solidFill>
                  <a:srgbClr val="FFFFFF"/>
                </a:solidFill>
                <a:latin typeface="Codec Pro"/>
              </a:rPr>
              <a:t> class has 210 images and 211 masks.</a:t>
            </a:r>
          </a:p>
          <a:p>
            <a:pPr algn="l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Codec Pro"/>
              </a:rPr>
              <a:t>There are total of 780 images and 798 masks.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83372" y="-527382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1748" y="1200150"/>
            <a:ext cx="12664503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7"/>
              </a:lnSpc>
            </a:pPr>
            <a:r>
              <a:rPr lang="en-US" sz="8537">
                <a:solidFill>
                  <a:srgbClr val="02233D"/>
                </a:solidFill>
                <a:latin typeface="League Spartan"/>
              </a:rPr>
              <a:t>Models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758047" y="-2522163"/>
            <a:ext cx="7875378" cy="8104361"/>
          </a:xfrm>
          <a:custGeom>
            <a:avLst/>
            <a:gdLst/>
            <a:ahLst/>
            <a:cxnLst/>
            <a:rect r="r" b="b" t="t" l="l"/>
            <a:pathLst>
              <a:path h="8104361" w="7875378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0296" y="4638544"/>
            <a:ext cx="3061784" cy="3006115"/>
          </a:xfrm>
          <a:custGeom>
            <a:avLst/>
            <a:gdLst/>
            <a:ahLst/>
            <a:cxnLst/>
            <a:rect r="r" b="b" t="t" l="l"/>
            <a:pathLst>
              <a:path h="3006115" w="3061784">
                <a:moveTo>
                  <a:pt x="0" y="0"/>
                </a:moveTo>
                <a:lnTo>
                  <a:pt x="3061784" y="0"/>
                </a:lnTo>
                <a:lnTo>
                  <a:pt x="3061784" y="3006116"/>
                </a:lnTo>
                <a:lnTo>
                  <a:pt x="0" y="3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10711" y="4638544"/>
            <a:ext cx="3061784" cy="3006115"/>
          </a:xfrm>
          <a:custGeom>
            <a:avLst/>
            <a:gdLst/>
            <a:ahLst/>
            <a:cxnLst/>
            <a:rect r="r" b="b" t="t" l="l"/>
            <a:pathLst>
              <a:path h="3006115" w="3061784">
                <a:moveTo>
                  <a:pt x="0" y="0"/>
                </a:moveTo>
                <a:lnTo>
                  <a:pt x="3061784" y="0"/>
                </a:lnTo>
                <a:lnTo>
                  <a:pt x="3061784" y="3006116"/>
                </a:lnTo>
                <a:lnTo>
                  <a:pt x="0" y="3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05920" y="4638544"/>
            <a:ext cx="3061784" cy="3006115"/>
          </a:xfrm>
          <a:custGeom>
            <a:avLst/>
            <a:gdLst/>
            <a:ahLst/>
            <a:cxnLst/>
            <a:rect r="r" b="b" t="t" l="l"/>
            <a:pathLst>
              <a:path h="3006115" w="3061784">
                <a:moveTo>
                  <a:pt x="0" y="0"/>
                </a:moveTo>
                <a:lnTo>
                  <a:pt x="3061784" y="0"/>
                </a:lnTo>
                <a:lnTo>
                  <a:pt x="3061784" y="3006116"/>
                </a:lnTo>
                <a:lnTo>
                  <a:pt x="0" y="3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61967" y="6850331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15502" y="4638544"/>
            <a:ext cx="3061784" cy="3006115"/>
          </a:xfrm>
          <a:custGeom>
            <a:avLst/>
            <a:gdLst/>
            <a:ahLst/>
            <a:cxnLst/>
            <a:rect r="r" b="b" t="t" l="l"/>
            <a:pathLst>
              <a:path h="3006115" w="3061784">
                <a:moveTo>
                  <a:pt x="0" y="0"/>
                </a:moveTo>
                <a:lnTo>
                  <a:pt x="3061784" y="0"/>
                </a:lnTo>
                <a:lnTo>
                  <a:pt x="3061784" y="3006116"/>
                </a:lnTo>
                <a:lnTo>
                  <a:pt x="0" y="3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5532" y="5657415"/>
            <a:ext cx="191131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2233D"/>
                </a:solidFill>
                <a:latin typeface="League Spartan"/>
              </a:rPr>
              <a:t>U-Net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5060" y="5657415"/>
            <a:ext cx="13626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2233D"/>
                </a:solidFill>
                <a:latin typeface="League Spartan"/>
              </a:rPr>
              <a:t>FCN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9026" y="5657415"/>
            <a:ext cx="240149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2233D"/>
                </a:solidFill>
                <a:latin typeface="League Spartan"/>
              </a:rPr>
              <a:t>SegNet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21422" y="5657415"/>
            <a:ext cx="24307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2233D"/>
                </a:solidFill>
                <a:latin typeface="League Spartan"/>
              </a:rPr>
              <a:t>PSPNet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9609" y="648882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938474" y="6842993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0"/>
                </a:moveTo>
                <a:lnTo>
                  <a:pt x="0" y="0"/>
                </a:lnTo>
                <a:lnTo>
                  <a:pt x="0" y="4114800"/>
                </a:lnTo>
                <a:lnTo>
                  <a:pt x="6775869" y="4114800"/>
                </a:lnTo>
                <a:lnTo>
                  <a:pt x="67758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324525"/>
            <a:ext cx="16230600" cy="6880101"/>
          </a:xfrm>
          <a:custGeom>
            <a:avLst/>
            <a:gdLst/>
            <a:ahLst/>
            <a:cxnLst/>
            <a:rect r="r" b="b" t="t" l="l"/>
            <a:pathLst>
              <a:path h="6880101" w="16230600">
                <a:moveTo>
                  <a:pt x="0" y="0"/>
                </a:moveTo>
                <a:lnTo>
                  <a:pt x="16230600" y="0"/>
                </a:lnTo>
                <a:lnTo>
                  <a:pt x="16230600" y="6880100"/>
                </a:lnTo>
                <a:lnTo>
                  <a:pt x="0" y="688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02217" y="1200150"/>
            <a:ext cx="4083565" cy="11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7"/>
              </a:lnSpc>
            </a:pPr>
            <a:r>
              <a:rPr lang="en-US" sz="8537">
                <a:solidFill>
                  <a:srgbClr val="00204B"/>
                </a:solidFill>
                <a:latin typeface="League Spartan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090325"/>
            <a:ext cx="8534368" cy="5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2949">
                <a:solidFill>
                  <a:srgbClr val="00204B"/>
                </a:solidFill>
                <a:latin typeface="Codec Pro Bold"/>
              </a:rPr>
              <a:t>Fig 4</a:t>
            </a:r>
            <a:r>
              <a:rPr lang="en-US" sz="2949">
                <a:solidFill>
                  <a:srgbClr val="00204B"/>
                </a:solidFill>
                <a:latin typeface="Codec Pro"/>
              </a:rPr>
              <a:t>. Accuracy comparision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69F5E1268F4B4D85529F887FBAD672" ma:contentTypeVersion="12" ma:contentTypeDescription="Utwórz nowy dokument." ma:contentTypeScope="" ma:versionID="fb3555414a29f4aa43d67e8e8a49c723">
  <xsd:schema xmlns:xsd="http://www.w3.org/2001/XMLSchema" xmlns:xs="http://www.w3.org/2001/XMLSchema" xmlns:p="http://schemas.microsoft.com/office/2006/metadata/properties" xmlns:ns2="e24b931d-4dfc-4016-9c27-254b5113bb52" xmlns:ns3="49eb9e30-8846-4aa5-9805-0032af37e2ff" targetNamespace="http://schemas.microsoft.com/office/2006/metadata/properties" ma:root="true" ma:fieldsID="ad764299ee97aed1c904bd1cd808bae4" ns2:_="" ns3:_="">
    <xsd:import namespace="e24b931d-4dfc-4016-9c27-254b5113bb52"/>
    <xsd:import namespace="49eb9e30-8846-4aa5-9805-0032af37e2f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b931d-4dfc-4016-9c27-254b5113bb5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b9e30-8846-4aa5-9805-0032af37e2f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fee1d44f-d651-489a-b835-5800fb2384e3}" ma:internalName="TaxCatchAll" ma:showField="CatchAllData" ma:web="49eb9e30-8846-4aa5-9805-0032af37e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A73ED3-39BA-4D4A-9D19-5C8244B8DABD}"/>
</file>

<file path=customXml/itemProps2.xml><?xml version="1.0" encoding="utf-8"?>
<ds:datastoreItem xmlns:ds="http://schemas.openxmlformats.org/officeDocument/2006/customXml" ds:itemID="{9B7DFF27-5578-4286-9D43-38DD8F9D7F1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DAGIORqX8vM</dc:identifier>
  <dcterms:modified xsi:type="dcterms:W3CDTF">2011-08-01T06:04:30Z</dcterms:modified>
  <cp:revision>1</cp:revision>
  <dc:title>Thank you!</dc:title>
</cp:coreProperties>
</file>