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60" r:id="rId6"/>
    <p:sldId id="261" r:id="rId7"/>
    <p:sldId id="262" r:id="rId8"/>
    <p:sldId id="271" r:id="rId9"/>
    <p:sldId id="266" r:id="rId10"/>
    <p:sldId id="267" r:id="rId11"/>
    <p:sldId id="269" r:id="rId12"/>
    <p:sldId id="268" r:id="rId13"/>
  </p:sldIdLst>
  <p:sldSz cx="18288000" cy="10287000"/>
  <p:notesSz cx="6858000" cy="9144000"/>
  <p:embeddedFontLst>
    <p:embeddedFont>
      <p:font typeface="Bosk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oppins Italics" panose="020B0604020202020204" charset="-18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neunet.2020.03.007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enodo.org/search?q=metadata.creators.person_or_org.name%3A%22JI+YUANFENG%2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42841" y="5143500"/>
            <a:ext cx="8932027" cy="7908904"/>
          </a:xfrm>
          <a:custGeom>
            <a:avLst/>
            <a:gdLst/>
            <a:ahLst/>
            <a:cxnLst/>
            <a:rect l="l" t="t" r="r" b="b"/>
            <a:pathLst>
              <a:path w="8932027" h="7908904">
                <a:moveTo>
                  <a:pt x="0" y="0"/>
                </a:moveTo>
                <a:lnTo>
                  <a:pt x="8932027" y="0"/>
                </a:lnTo>
                <a:lnTo>
                  <a:pt x="8932027" y="7908904"/>
                </a:lnTo>
                <a:lnTo>
                  <a:pt x="0" y="7908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rot="-1526831" flipH="1">
            <a:off x="10856979" y="5485187"/>
            <a:ext cx="5576254" cy="3842546"/>
          </a:xfrm>
          <a:custGeom>
            <a:avLst/>
            <a:gdLst/>
            <a:ahLst/>
            <a:cxnLst/>
            <a:rect l="l" t="t" r="r" b="b"/>
            <a:pathLst>
              <a:path w="5576254" h="3842546">
                <a:moveTo>
                  <a:pt x="5576254" y="0"/>
                </a:moveTo>
                <a:lnTo>
                  <a:pt x="0" y="0"/>
                </a:lnTo>
                <a:lnTo>
                  <a:pt x="0" y="3842545"/>
                </a:lnTo>
                <a:lnTo>
                  <a:pt x="5576254" y="3842545"/>
                </a:lnTo>
                <a:lnTo>
                  <a:pt x="55762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1984776" y="2005790"/>
            <a:ext cx="14318448" cy="3693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  <a:spcBef>
                <a:spcPct val="0"/>
              </a:spcBef>
            </a:pPr>
            <a:r>
              <a:rPr lang="en-US" sz="7000" b="1" dirty="0">
                <a:solidFill>
                  <a:srgbClr val="374C7A"/>
                </a:solidFill>
                <a:latin typeface="+mj-lt"/>
              </a:rPr>
              <a:t>Best State-of-the-art Models For Semantic Segmentation Problems And Their Abilities And Limitations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18444" y="6001472"/>
            <a:ext cx="8894372" cy="1059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300" dirty="0">
                <a:solidFill>
                  <a:srgbClr val="6F90B4"/>
                </a:solidFill>
                <a:latin typeface="+mj-lt"/>
              </a:rPr>
              <a:t>Angelika Żyła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77001" y="571500"/>
            <a:ext cx="5217854" cy="942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FFFFFF"/>
                </a:solidFill>
                <a:latin typeface="Bosk"/>
              </a:rPr>
              <a:t>BIBLIOGRAPHY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2476500"/>
            <a:ext cx="16230600" cy="8614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Roboto"/>
              </a:rPr>
              <a:t>[1] Maria </a:t>
            </a:r>
            <a:r>
              <a:rPr lang="en-US" sz="2800" dirty="0" err="1">
                <a:solidFill>
                  <a:srgbClr val="FFFFFF"/>
                </a:solidFill>
                <a:latin typeface="Roboto"/>
              </a:rPr>
              <a:t>Baldeon</a:t>
            </a:r>
            <a:r>
              <a:rPr lang="en-US" sz="2800" dirty="0">
                <a:solidFill>
                  <a:srgbClr val="FFFFFF"/>
                </a:solidFill>
                <a:latin typeface="Roboto"/>
              </a:rPr>
              <a:t> Calisto, Susana K. Lai-Yuen,</a:t>
            </a:r>
            <a:r>
              <a:rPr lang="pl-PL" sz="2800" dirty="0">
                <a:solidFill>
                  <a:srgbClr val="FFFFFF"/>
                </a:solidFill>
                <a:latin typeface="Roboto"/>
              </a:rPr>
              <a:t> „</a:t>
            </a:r>
            <a:r>
              <a:rPr lang="en-US" sz="2800" dirty="0" err="1">
                <a:solidFill>
                  <a:srgbClr val="FFFFFF"/>
                </a:solidFill>
                <a:latin typeface="Roboto"/>
              </a:rPr>
              <a:t>AdaEn</a:t>
            </a:r>
            <a:r>
              <a:rPr lang="en-US" sz="2800" dirty="0">
                <a:solidFill>
                  <a:srgbClr val="FFFFFF"/>
                </a:solidFill>
                <a:latin typeface="Roboto"/>
              </a:rPr>
              <a:t>-Net: An ensemble of adaptive 2D–3D Fully Convolutional Networks for medical image segmentation</a:t>
            </a:r>
            <a:r>
              <a:rPr lang="pl-PL" sz="2800" dirty="0">
                <a:solidFill>
                  <a:srgbClr val="FFFFFF"/>
                </a:solidFill>
                <a:latin typeface="Roboto"/>
              </a:rPr>
              <a:t>”, </a:t>
            </a:r>
            <a:r>
              <a:rPr lang="en-US" sz="2800" dirty="0">
                <a:solidFill>
                  <a:srgbClr val="FFFFFF"/>
                </a:solidFill>
                <a:latin typeface="Roboto"/>
              </a:rPr>
              <a:t>Neural Networks,</a:t>
            </a:r>
            <a:r>
              <a:rPr lang="pl-PL" sz="28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Roboto"/>
              </a:rPr>
              <a:t>Volume 126,</a:t>
            </a:r>
            <a:r>
              <a:rPr lang="pl-PL" sz="28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Roboto"/>
              </a:rPr>
              <a:t>2020,</a:t>
            </a:r>
            <a:r>
              <a:rPr lang="pl-PL" sz="28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Roboto"/>
              </a:rPr>
              <a:t>Pages 76-94,</a:t>
            </a:r>
            <a:r>
              <a:rPr lang="pl-PL" sz="28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Roboto"/>
              </a:rPr>
              <a:t>ISSN 0893-6080,</a:t>
            </a:r>
            <a:r>
              <a:rPr lang="pl-PL" sz="28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Roboto"/>
                <a:hlinkClick r:id="rId2"/>
              </a:rPr>
              <a:t>https://doi.org/10.1016/j.neunet.2020.03.007</a:t>
            </a:r>
            <a:r>
              <a:rPr lang="en-US" sz="2800" dirty="0">
                <a:solidFill>
                  <a:srgbClr val="FFFFFF"/>
                </a:solidFill>
                <a:latin typeface="Roboto"/>
              </a:rPr>
              <a:t>.</a:t>
            </a:r>
            <a:endParaRPr lang="pl-PL" sz="2800" dirty="0">
              <a:solidFill>
                <a:srgbClr val="FFFFFF"/>
              </a:solidFill>
              <a:latin typeface="Roboto"/>
            </a:endParaRPr>
          </a:p>
          <a:p>
            <a:pPr algn="l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Roboto"/>
              </a:rPr>
              <a:t>[2] </a:t>
            </a:r>
            <a:r>
              <a:rPr lang="pl-PL" sz="2800" dirty="0" err="1">
                <a:solidFill>
                  <a:schemeClr val="bg1"/>
                </a:solidFill>
              </a:rPr>
              <a:t>Ozan</a:t>
            </a:r>
            <a:r>
              <a:rPr lang="pl-PL" sz="2800" dirty="0">
                <a:solidFill>
                  <a:schemeClr val="bg1"/>
                </a:solidFill>
              </a:rPr>
              <a:t> OZTURK., </a:t>
            </a:r>
            <a:r>
              <a:rPr lang="pl-PL" sz="2800" dirty="0" err="1">
                <a:solidFill>
                  <a:schemeClr val="bg1"/>
                </a:solidFill>
              </a:rPr>
              <a:t>Batuhan</a:t>
            </a:r>
            <a:r>
              <a:rPr lang="pl-PL" sz="2800" dirty="0">
                <a:solidFill>
                  <a:schemeClr val="bg1"/>
                </a:solidFill>
              </a:rPr>
              <a:t> SARITURK, </a:t>
            </a:r>
            <a:r>
              <a:rPr lang="pl-PL" sz="2800" dirty="0" err="1">
                <a:solidFill>
                  <a:schemeClr val="bg1"/>
                </a:solidFill>
              </a:rPr>
              <a:t>Dursun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Zafer</a:t>
            </a:r>
            <a:r>
              <a:rPr lang="pl-PL" sz="2800" dirty="0">
                <a:solidFill>
                  <a:schemeClr val="bg1"/>
                </a:solidFill>
              </a:rPr>
              <a:t> ŞEKER, </a:t>
            </a:r>
            <a:r>
              <a:rPr lang="en-US" sz="2800" dirty="0">
                <a:solidFill>
                  <a:schemeClr val="bg1"/>
                </a:solidFill>
              </a:rPr>
              <a:t>Comparison of Fully Convolutional Networks (FCN) and U-Net for Road Segmentation from High Resolution Imageries</a:t>
            </a:r>
            <a:r>
              <a:rPr lang="pl-PL" sz="2800" dirty="0">
                <a:solidFill>
                  <a:schemeClr val="bg1"/>
                </a:solidFill>
              </a:rPr>
              <a:t>, </a:t>
            </a:r>
            <a:r>
              <a:rPr lang="pl-PL" sz="2800" dirty="0" err="1">
                <a:solidFill>
                  <a:schemeClr val="bg1"/>
                </a:solidFill>
              </a:rPr>
              <a:t>Editorial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Committee</a:t>
            </a:r>
            <a:r>
              <a:rPr lang="pl-PL" sz="2800" dirty="0">
                <a:solidFill>
                  <a:schemeClr val="bg1"/>
                </a:solidFill>
              </a:rPr>
              <a:t> (</a:t>
            </a:r>
            <a:r>
              <a:rPr lang="pl-PL" sz="2800" dirty="0" err="1">
                <a:solidFill>
                  <a:schemeClr val="bg1"/>
                </a:solidFill>
              </a:rPr>
              <a:t>December</a:t>
            </a:r>
            <a:r>
              <a:rPr lang="pl-PL" sz="2800" dirty="0">
                <a:solidFill>
                  <a:schemeClr val="bg1"/>
                </a:solidFill>
              </a:rPr>
              <a:t> 2020).</a:t>
            </a:r>
            <a:endParaRPr lang="pl-PL" sz="2800" dirty="0">
              <a:solidFill>
                <a:schemeClr val="bg1"/>
              </a:solidFill>
              <a:latin typeface="Roboto"/>
            </a:endParaRPr>
          </a:p>
          <a:p>
            <a:pPr algn="l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Roboto"/>
              </a:rPr>
              <a:t>[3] </a:t>
            </a:r>
            <a:r>
              <a:rPr lang="pl-PL" sz="2800" dirty="0" err="1">
                <a:solidFill>
                  <a:schemeClr val="bg1"/>
                </a:solidFill>
              </a:rPr>
              <a:t>Fengting</a:t>
            </a:r>
            <a:r>
              <a:rPr lang="pl-PL" sz="2800" dirty="0">
                <a:solidFill>
                  <a:schemeClr val="bg1"/>
                </a:solidFill>
              </a:rPr>
              <a:t> Yang </a:t>
            </a:r>
            <a:r>
              <a:rPr lang="pl-PL" sz="2800" dirty="0" err="1">
                <a:solidFill>
                  <a:schemeClr val="bg1"/>
                </a:solidFill>
              </a:rPr>
              <a:t>Qian</a:t>
            </a:r>
            <a:r>
              <a:rPr lang="pl-PL" sz="2800" dirty="0">
                <a:solidFill>
                  <a:schemeClr val="bg1"/>
                </a:solidFill>
              </a:rPr>
              <a:t> Sun, </a:t>
            </a:r>
            <a:r>
              <a:rPr lang="pl-PL" sz="2800" dirty="0" err="1">
                <a:solidFill>
                  <a:schemeClr val="bg1"/>
                </a:solidFill>
              </a:rPr>
              <a:t>Hailin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Jin</a:t>
            </a:r>
            <a:r>
              <a:rPr lang="pl-PL" sz="2800" dirty="0">
                <a:solidFill>
                  <a:schemeClr val="bg1"/>
                </a:solidFill>
              </a:rPr>
              <a:t>, </a:t>
            </a:r>
            <a:r>
              <a:rPr lang="pl-PL" sz="2800" dirty="0" err="1">
                <a:solidFill>
                  <a:schemeClr val="bg1"/>
                </a:solidFill>
              </a:rPr>
              <a:t>Zihan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Zhou</a:t>
            </a:r>
            <a:r>
              <a:rPr lang="pl-PL" sz="2800" dirty="0">
                <a:solidFill>
                  <a:schemeClr val="bg1"/>
                </a:solidFill>
              </a:rPr>
              <a:t> „</a:t>
            </a:r>
            <a:r>
              <a:rPr lang="en-US" sz="2800" dirty="0" err="1">
                <a:solidFill>
                  <a:schemeClr val="bg1"/>
                </a:solidFill>
              </a:rPr>
              <a:t>Superpixel</a:t>
            </a:r>
            <a:r>
              <a:rPr lang="en-US" sz="2800" dirty="0">
                <a:solidFill>
                  <a:schemeClr val="bg1"/>
                </a:solidFill>
              </a:rPr>
              <a:t> Segmentation with Fully Convolutional Networks</a:t>
            </a:r>
            <a:r>
              <a:rPr lang="pl-PL" sz="2800" dirty="0">
                <a:solidFill>
                  <a:schemeClr val="bg1"/>
                </a:solidFill>
              </a:rPr>
              <a:t>”.</a:t>
            </a:r>
            <a:endParaRPr lang="pl-PL" sz="2800" dirty="0">
              <a:solidFill>
                <a:schemeClr val="bg1"/>
              </a:solidFill>
              <a:latin typeface="Roboto"/>
            </a:endParaRPr>
          </a:p>
          <a:p>
            <a:pPr algn="l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Roboto"/>
              </a:rPr>
              <a:t>Zhang, K., Liu, D., 2023. Customized segment anything model for medical image segmentation. </a:t>
            </a:r>
            <a:r>
              <a:rPr lang="en-US" sz="2800" dirty="0" err="1">
                <a:solidFill>
                  <a:srgbClr val="FFFFFF"/>
                </a:solidFill>
                <a:latin typeface="Roboto"/>
              </a:rPr>
              <a:t>arXiv</a:t>
            </a:r>
            <a:r>
              <a:rPr lang="en-US" sz="2800" dirty="0">
                <a:solidFill>
                  <a:srgbClr val="FFFFFF"/>
                </a:solidFill>
                <a:latin typeface="Roboto"/>
              </a:rPr>
              <a:t> preprint arXiv:2304.13785 . </a:t>
            </a:r>
          </a:p>
          <a:p>
            <a:pPr algn="l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Roboto"/>
              </a:rPr>
              <a:t>[4]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Yanwei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Li,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Hengshuang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Zhao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Xiaojuan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Qi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Liwei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Wang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Zeming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Li,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Jian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Sun,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Jiaya</a:t>
            </a:r>
            <a:r>
              <a:rPr lang="pl-PL" sz="280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sz="2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Jia</a:t>
            </a:r>
            <a:r>
              <a:rPr lang="pl-PL" sz="28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;, „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Fully Convolutional Networks for Panoptic Segmentation</a:t>
            </a:r>
            <a:r>
              <a:rPr lang="pl-PL" sz="28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”, </a:t>
            </a:r>
            <a:r>
              <a:rPr lang="pl-PL" sz="280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Proceedings</a:t>
            </a:r>
            <a:r>
              <a:rPr lang="pl-PL" sz="28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of the IEEE/CVF Conference on </a:t>
            </a:r>
            <a:r>
              <a:rPr lang="pl-PL" sz="280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Computer</a:t>
            </a:r>
            <a:r>
              <a:rPr lang="pl-PL" sz="28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sz="280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Vision</a:t>
            </a:r>
            <a:r>
              <a:rPr lang="pl-PL" sz="28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pl-PL" sz="280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Pattern</a:t>
            </a:r>
            <a:r>
              <a:rPr lang="pl-PL" sz="28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sz="280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Recognition</a:t>
            </a:r>
            <a:r>
              <a:rPr lang="pl-PL" sz="28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(CVPR), 2021, pp. 214-223.</a:t>
            </a:r>
            <a:endParaRPr lang="en-US" sz="2800" dirty="0">
              <a:solidFill>
                <a:schemeClr val="bg1"/>
              </a:solidFill>
              <a:latin typeface="Roboto"/>
            </a:endParaRP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Roboto"/>
            </a:endParaRP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Roboto"/>
            </a:endParaRP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Roboto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 dirty="0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77001" y="571500"/>
            <a:ext cx="5217854" cy="942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FFFFFF"/>
                </a:solidFill>
                <a:latin typeface="Bosk"/>
              </a:rPr>
              <a:t>BIBLIOGRAPHY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2476500"/>
            <a:ext cx="16230600" cy="688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chemeClr val="bg1"/>
                </a:solidFill>
                <a:latin typeface="Roboto"/>
              </a:rPr>
              <a:t>[</a:t>
            </a:r>
            <a:r>
              <a:rPr lang="pl-PL" sz="2800" dirty="0">
                <a:solidFill>
                  <a:schemeClr val="bg1"/>
                </a:solidFill>
                <a:latin typeface="Roboto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] </a:t>
            </a:r>
            <a:r>
              <a:rPr lang="pl-PL" sz="2800" dirty="0" err="1">
                <a:solidFill>
                  <a:schemeClr val="bg1"/>
                </a:solidFill>
              </a:rPr>
              <a:t>Radhakrishna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Achanta</a:t>
            </a:r>
            <a:r>
              <a:rPr lang="pl-PL" sz="2800" dirty="0">
                <a:solidFill>
                  <a:schemeClr val="bg1"/>
                </a:solidFill>
              </a:rPr>
              <a:t>, </a:t>
            </a:r>
            <a:r>
              <a:rPr lang="pl-PL" sz="2800" dirty="0" err="1">
                <a:solidFill>
                  <a:schemeClr val="bg1"/>
                </a:solidFill>
              </a:rPr>
              <a:t>Appu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Shaji</a:t>
            </a:r>
            <a:r>
              <a:rPr lang="pl-PL" sz="2800" dirty="0">
                <a:solidFill>
                  <a:schemeClr val="bg1"/>
                </a:solidFill>
              </a:rPr>
              <a:t>, Kevin </a:t>
            </a:r>
            <a:r>
              <a:rPr lang="pl-PL" sz="2800" dirty="0" err="1">
                <a:solidFill>
                  <a:schemeClr val="bg1"/>
                </a:solidFill>
              </a:rPr>
              <a:t>Smith</a:t>
            </a:r>
            <a:r>
              <a:rPr lang="pl-PL" sz="2800" dirty="0">
                <a:solidFill>
                  <a:schemeClr val="bg1"/>
                </a:solidFill>
              </a:rPr>
              <a:t>, </a:t>
            </a:r>
            <a:r>
              <a:rPr lang="pl-PL" sz="2800" dirty="0" err="1">
                <a:solidFill>
                  <a:schemeClr val="bg1"/>
                </a:solidFill>
              </a:rPr>
              <a:t>Aurelien</a:t>
            </a:r>
            <a:r>
              <a:rPr lang="pl-PL" sz="2800" dirty="0">
                <a:solidFill>
                  <a:schemeClr val="bg1"/>
                </a:solidFill>
              </a:rPr>
              <a:t> ´ </a:t>
            </a:r>
            <a:r>
              <a:rPr lang="pl-PL" sz="2800" dirty="0" err="1">
                <a:solidFill>
                  <a:schemeClr val="bg1"/>
                </a:solidFill>
              </a:rPr>
              <a:t>Lucchi</a:t>
            </a:r>
            <a:r>
              <a:rPr lang="pl-PL" sz="2800" dirty="0">
                <a:solidFill>
                  <a:schemeClr val="bg1"/>
                </a:solidFill>
              </a:rPr>
              <a:t>, Pascal </a:t>
            </a:r>
            <a:r>
              <a:rPr lang="pl-PL" sz="2800" dirty="0" err="1">
                <a:solidFill>
                  <a:schemeClr val="bg1"/>
                </a:solidFill>
              </a:rPr>
              <a:t>Fua</a:t>
            </a:r>
            <a:r>
              <a:rPr lang="pl-PL" sz="2800" dirty="0">
                <a:solidFill>
                  <a:schemeClr val="bg1"/>
                </a:solidFill>
              </a:rPr>
              <a:t>, and </a:t>
            </a:r>
            <a:r>
              <a:rPr lang="pl-PL" sz="2800" dirty="0" err="1">
                <a:solidFill>
                  <a:schemeClr val="bg1"/>
                </a:solidFill>
              </a:rPr>
              <a:t>Sabine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Susstrunk</a:t>
            </a:r>
            <a:r>
              <a:rPr lang="pl-PL" sz="2800" dirty="0">
                <a:solidFill>
                  <a:schemeClr val="bg1"/>
                </a:solidFill>
              </a:rPr>
              <a:t>. SLIC </a:t>
            </a:r>
            <a:r>
              <a:rPr lang="pl-PL" sz="2800" dirty="0" err="1">
                <a:solidFill>
                  <a:schemeClr val="bg1"/>
                </a:solidFill>
              </a:rPr>
              <a:t>superpix</a:t>
            </a:r>
            <a:r>
              <a:rPr lang="pl-PL" sz="2800" dirty="0">
                <a:solidFill>
                  <a:schemeClr val="bg1"/>
                </a:solidFill>
              </a:rPr>
              <a:t>- ¨ </a:t>
            </a:r>
            <a:r>
              <a:rPr lang="pl-PL" sz="2800" dirty="0" err="1">
                <a:solidFill>
                  <a:schemeClr val="bg1"/>
                </a:solidFill>
              </a:rPr>
              <a:t>els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compared</a:t>
            </a:r>
            <a:r>
              <a:rPr lang="pl-PL" sz="2800" dirty="0">
                <a:solidFill>
                  <a:schemeClr val="bg1"/>
                </a:solidFill>
              </a:rPr>
              <a:t> to </a:t>
            </a:r>
            <a:r>
              <a:rPr lang="pl-PL" sz="2800" dirty="0" err="1">
                <a:solidFill>
                  <a:schemeClr val="bg1"/>
                </a:solidFill>
              </a:rPr>
              <a:t>state</a:t>
            </a:r>
            <a:r>
              <a:rPr lang="pl-PL" sz="2800" dirty="0">
                <a:solidFill>
                  <a:schemeClr val="bg1"/>
                </a:solidFill>
              </a:rPr>
              <a:t>-of-the-art </a:t>
            </a:r>
            <a:r>
              <a:rPr lang="pl-PL" sz="2800" dirty="0" err="1">
                <a:solidFill>
                  <a:schemeClr val="bg1"/>
                </a:solidFill>
              </a:rPr>
              <a:t>superpixel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methods</a:t>
            </a:r>
            <a:r>
              <a:rPr lang="pl-PL" sz="2800" dirty="0">
                <a:solidFill>
                  <a:schemeClr val="bg1"/>
                </a:solidFill>
              </a:rPr>
              <a:t>. IEEE Trans. </a:t>
            </a:r>
            <a:r>
              <a:rPr lang="pl-PL" sz="2800" dirty="0" err="1">
                <a:solidFill>
                  <a:schemeClr val="bg1"/>
                </a:solidFill>
              </a:rPr>
              <a:t>Pattern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Anal</a:t>
            </a:r>
            <a:r>
              <a:rPr lang="pl-PL" sz="2800" dirty="0">
                <a:solidFill>
                  <a:schemeClr val="bg1"/>
                </a:solidFill>
              </a:rPr>
              <a:t>. Mach. </a:t>
            </a:r>
            <a:r>
              <a:rPr lang="pl-PL" sz="2800" dirty="0" err="1">
                <a:solidFill>
                  <a:schemeClr val="bg1"/>
                </a:solidFill>
              </a:rPr>
              <a:t>Intell</a:t>
            </a:r>
            <a:r>
              <a:rPr lang="pl-PL" sz="2800" dirty="0">
                <a:solidFill>
                  <a:schemeClr val="bg1"/>
                </a:solidFill>
              </a:rPr>
              <a:t>., 34(11):2274–2282, 2012. 1, 2, 3, 4, 5 </a:t>
            </a:r>
          </a:p>
          <a:p>
            <a:pPr algn="l">
              <a:lnSpc>
                <a:spcPts val="4480"/>
              </a:lnSpc>
            </a:pPr>
            <a:r>
              <a:rPr lang="pl-PL" sz="2800" dirty="0">
                <a:solidFill>
                  <a:schemeClr val="bg1"/>
                </a:solidFill>
              </a:rPr>
              <a:t>[6] </a:t>
            </a:r>
            <a:r>
              <a:rPr lang="pl-PL" sz="2800" dirty="0" err="1">
                <a:solidFill>
                  <a:schemeClr val="bg1"/>
                </a:solidFill>
              </a:rPr>
              <a:t>Radhakrishna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Achanta</a:t>
            </a:r>
            <a:r>
              <a:rPr lang="pl-PL" sz="2800" dirty="0">
                <a:solidFill>
                  <a:schemeClr val="bg1"/>
                </a:solidFill>
              </a:rPr>
              <a:t> and </a:t>
            </a:r>
            <a:r>
              <a:rPr lang="pl-PL" sz="2800" dirty="0" err="1">
                <a:solidFill>
                  <a:schemeClr val="bg1"/>
                </a:solidFill>
              </a:rPr>
              <a:t>Sabine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Susstrunk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  <a:r>
              <a:rPr lang="pl-PL" sz="2800" dirty="0" err="1">
                <a:solidFill>
                  <a:schemeClr val="bg1"/>
                </a:solidFill>
              </a:rPr>
              <a:t>Superpix</a:t>
            </a:r>
            <a:r>
              <a:rPr lang="pl-PL" sz="2800" dirty="0">
                <a:solidFill>
                  <a:schemeClr val="bg1"/>
                </a:solidFill>
              </a:rPr>
              <a:t>- ¨ </a:t>
            </a:r>
            <a:r>
              <a:rPr lang="pl-PL" sz="2800" dirty="0" err="1">
                <a:solidFill>
                  <a:schemeClr val="bg1"/>
                </a:solidFill>
              </a:rPr>
              <a:t>els</a:t>
            </a:r>
            <a:r>
              <a:rPr lang="pl-PL" sz="2800" dirty="0">
                <a:solidFill>
                  <a:schemeClr val="bg1"/>
                </a:solidFill>
              </a:rPr>
              <a:t> and </a:t>
            </a:r>
            <a:r>
              <a:rPr lang="pl-PL" sz="2800" dirty="0" err="1">
                <a:solidFill>
                  <a:schemeClr val="bg1"/>
                </a:solidFill>
              </a:rPr>
              <a:t>polygons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using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simple</a:t>
            </a:r>
            <a:r>
              <a:rPr lang="pl-PL" sz="2800" dirty="0">
                <a:solidFill>
                  <a:schemeClr val="bg1"/>
                </a:solidFill>
              </a:rPr>
              <a:t> non-</a:t>
            </a:r>
            <a:r>
              <a:rPr lang="pl-PL" sz="2800" dirty="0" err="1">
                <a:solidFill>
                  <a:schemeClr val="bg1"/>
                </a:solidFill>
              </a:rPr>
              <a:t>iterative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clustering</a:t>
            </a:r>
            <a:r>
              <a:rPr lang="pl-PL" sz="2800" dirty="0">
                <a:solidFill>
                  <a:schemeClr val="bg1"/>
                </a:solidFill>
              </a:rPr>
              <a:t>. In CVPR, </a:t>
            </a:r>
            <a:r>
              <a:rPr lang="pl-PL" sz="2800" dirty="0" err="1">
                <a:solidFill>
                  <a:schemeClr val="bg1"/>
                </a:solidFill>
              </a:rPr>
              <a:t>pages</a:t>
            </a:r>
            <a:r>
              <a:rPr lang="pl-PL" sz="2800" dirty="0">
                <a:solidFill>
                  <a:schemeClr val="bg1"/>
                </a:solidFill>
              </a:rPr>
              <a:t> 4895–4904, 2017. 1, 2, 3, 5 </a:t>
            </a:r>
          </a:p>
          <a:p>
            <a:pPr algn="l">
              <a:lnSpc>
                <a:spcPts val="4480"/>
              </a:lnSpc>
            </a:pPr>
            <a:r>
              <a:rPr lang="pl-PL" sz="2800" dirty="0">
                <a:solidFill>
                  <a:schemeClr val="bg1"/>
                </a:solidFill>
              </a:rPr>
              <a:t>[7] Pablo </a:t>
            </a:r>
            <a:r>
              <a:rPr lang="pl-PL" sz="2800" dirty="0" err="1">
                <a:solidFill>
                  <a:schemeClr val="bg1"/>
                </a:solidFill>
              </a:rPr>
              <a:t>Arbelaez</a:t>
            </a:r>
            <a:r>
              <a:rPr lang="pl-PL" sz="2800" dirty="0">
                <a:solidFill>
                  <a:schemeClr val="bg1"/>
                </a:solidFill>
              </a:rPr>
              <a:t>, Michael </a:t>
            </a:r>
            <a:r>
              <a:rPr lang="pl-PL" sz="2800" dirty="0" err="1">
                <a:solidFill>
                  <a:schemeClr val="bg1"/>
                </a:solidFill>
              </a:rPr>
              <a:t>Maire</a:t>
            </a:r>
            <a:r>
              <a:rPr lang="pl-PL" sz="2800" dirty="0">
                <a:solidFill>
                  <a:schemeClr val="bg1"/>
                </a:solidFill>
              </a:rPr>
              <a:t>, </a:t>
            </a:r>
            <a:r>
              <a:rPr lang="pl-PL" sz="2800" dirty="0" err="1">
                <a:solidFill>
                  <a:schemeClr val="bg1"/>
                </a:solidFill>
              </a:rPr>
              <a:t>Charless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Fowlkes</a:t>
            </a:r>
            <a:r>
              <a:rPr lang="pl-PL" sz="2800" dirty="0">
                <a:solidFill>
                  <a:schemeClr val="bg1"/>
                </a:solidFill>
              </a:rPr>
              <a:t>, and </a:t>
            </a:r>
            <a:r>
              <a:rPr lang="pl-PL" sz="2800" dirty="0" err="1">
                <a:solidFill>
                  <a:schemeClr val="bg1"/>
                </a:solidFill>
              </a:rPr>
              <a:t>Jitendra</a:t>
            </a:r>
            <a:r>
              <a:rPr lang="pl-PL" sz="2800" dirty="0">
                <a:solidFill>
                  <a:schemeClr val="bg1"/>
                </a:solidFill>
              </a:rPr>
              <a:t> Malik. </a:t>
            </a:r>
            <a:r>
              <a:rPr lang="pl-PL" sz="2800" dirty="0" err="1">
                <a:solidFill>
                  <a:schemeClr val="bg1"/>
                </a:solidFill>
              </a:rPr>
              <a:t>Contour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detection</a:t>
            </a:r>
            <a:r>
              <a:rPr lang="pl-PL" sz="2800" dirty="0">
                <a:solidFill>
                  <a:schemeClr val="bg1"/>
                </a:solidFill>
              </a:rPr>
              <a:t> and </a:t>
            </a:r>
            <a:r>
              <a:rPr lang="pl-PL" sz="2800" dirty="0" err="1">
                <a:solidFill>
                  <a:schemeClr val="bg1"/>
                </a:solidFill>
              </a:rPr>
              <a:t>hierarchical</a:t>
            </a:r>
            <a:r>
              <a:rPr lang="pl-PL" sz="2800" dirty="0">
                <a:solidFill>
                  <a:schemeClr val="bg1"/>
                </a:solidFill>
              </a:rPr>
              <a:t> image </a:t>
            </a:r>
            <a:r>
              <a:rPr lang="pl-PL" sz="2800" dirty="0" err="1">
                <a:solidFill>
                  <a:schemeClr val="bg1"/>
                </a:solidFill>
              </a:rPr>
              <a:t>segmentation</a:t>
            </a:r>
            <a:r>
              <a:rPr lang="pl-PL" sz="2800" dirty="0">
                <a:solidFill>
                  <a:schemeClr val="bg1"/>
                </a:solidFill>
              </a:rPr>
              <a:t>. IEEE Trans. </a:t>
            </a:r>
            <a:r>
              <a:rPr lang="pl-PL" sz="2800" dirty="0" err="1">
                <a:solidFill>
                  <a:schemeClr val="bg1"/>
                </a:solidFill>
              </a:rPr>
              <a:t>Pattern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Anal</a:t>
            </a:r>
            <a:r>
              <a:rPr lang="pl-PL" sz="2800" dirty="0">
                <a:solidFill>
                  <a:schemeClr val="bg1"/>
                </a:solidFill>
              </a:rPr>
              <a:t>. Mach. </a:t>
            </a:r>
            <a:r>
              <a:rPr lang="pl-PL" sz="2800" dirty="0" err="1">
                <a:solidFill>
                  <a:schemeClr val="bg1"/>
                </a:solidFill>
              </a:rPr>
              <a:t>Intell</a:t>
            </a:r>
            <a:r>
              <a:rPr lang="pl-PL" sz="2800" dirty="0">
                <a:solidFill>
                  <a:schemeClr val="bg1"/>
                </a:solidFill>
              </a:rPr>
              <a:t>., 33(5):898–916, 2010. 2, 5 </a:t>
            </a:r>
          </a:p>
          <a:p>
            <a:pPr algn="l">
              <a:lnSpc>
                <a:spcPts val="4480"/>
              </a:lnSpc>
            </a:pPr>
            <a:r>
              <a:rPr lang="pl-PL" sz="2800" dirty="0">
                <a:solidFill>
                  <a:schemeClr val="bg1"/>
                </a:solidFill>
              </a:rPr>
              <a:t>[8] Stan </a:t>
            </a:r>
            <a:r>
              <a:rPr lang="pl-PL" sz="2800" dirty="0" err="1">
                <a:solidFill>
                  <a:schemeClr val="bg1"/>
                </a:solidFill>
              </a:rPr>
              <a:t>Birchfield</a:t>
            </a:r>
            <a:r>
              <a:rPr lang="pl-PL" sz="2800" dirty="0">
                <a:solidFill>
                  <a:schemeClr val="bg1"/>
                </a:solidFill>
              </a:rPr>
              <a:t> and Carlo Tomasi. </a:t>
            </a:r>
            <a:r>
              <a:rPr lang="pl-PL" sz="2800" dirty="0" err="1">
                <a:solidFill>
                  <a:schemeClr val="bg1"/>
                </a:solidFill>
              </a:rPr>
              <a:t>Multiway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cut</a:t>
            </a:r>
            <a:r>
              <a:rPr lang="pl-PL" sz="2800" dirty="0">
                <a:solidFill>
                  <a:schemeClr val="bg1"/>
                </a:solidFill>
              </a:rPr>
              <a:t> for stereo and </a:t>
            </a:r>
            <a:r>
              <a:rPr lang="pl-PL" sz="2800" dirty="0" err="1">
                <a:solidFill>
                  <a:schemeClr val="bg1"/>
                </a:solidFill>
              </a:rPr>
              <a:t>motion</a:t>
            </a:r>
            <a:r>
              <a:rPr lang="pl-PL" sz="2800" dirty="0">
                <a:solidFill>
                  <a:schemeClr val="bg1"/>
                </a:solidFill>
              </a:rPr>
              <a:t> with </a:t>
            </a:r>
            <a:r>
              <a:rPr lang="pl-PL" sz="2800" dirty="0" err="1">
                <a:solidFill>
                  <a:schemeClr val="bg1"/>
                </a:solidFill>
              </a:rPr>
              <a:t>slanted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surfaces</a:t>
            </a:r>
            <a:r>
              <a:rPr lang="pl-PL" sz="2800" dirty="0">
                <a:solidFill>
                  <a:schemeClr val="bg1"/>
                </a:solidFill>
              </a:rPr>
              <a:t>. In ICCV, </a:t>
            </a:r>
            <a:r>
              <a:rPr lang="pl-PL" sz="2800" dirty="0" err="1">
                <a:solidFill>
                  <a:schemeClr val="bg1"/>
                </a:solidFill>
              </a:rPr>
              <a:t>pages</a:t>
            </a:r>
            <a:r>
              <a:rPr lang="pl-PL" sz="2800" dirty="0">
                <a:solidFill>
                  <a:schemeClr val="bg1"/>
                </a:solidFill>
              </a:rPr>
              <a:t> 489–495, 1999. 3 </a:t>
            </a:r>
            <a:endParaRPr lang="en-US" sz="2800" dirty="0">
              <a:solidFill>
                <a:schemeClr val="bg1"/>
              </a:solidFill>
              <a:latin typeface="Roboto"/>
            </a:endParaRP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Roboto"/>
            </a:endParaRP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Roboto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08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3504" y="0"/>
            <a:ext cx="11441347" cy="10411626"/>
          </a:xfrm>
          <a:custGeom>
            <a:avLst/>
            <a:gdLst/>
            <a:ahLst/>
            <a:cxnLst/>
            <a:rect l="l" t="t" r="r" b="b"/>
            <a:pathLst>
              <a:path w="11441347" h="10411626">
                <a:moveTo>
                  <a:pt x="0" y="0"/>
                </a:moveTo>
                <a:lnTo>
                  <a:pt x="11441347" y="0"/>
                </a:lnTo>
                <a:lnTo>
                  <a:pt x="11441347" y="10411626"/>
                </a:lnTo>
                <a:lnTo>
                  <a:pt x="0" y="10411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rot="-10800000">
            <a:off x="11971918" y="-3126367"/>
            <a:ext cx="8932027" cy="7908904"/>
          </a:xfrm>
          <a:custGeom>
            <a:avLst/>
            <a:gdLst/>
            <a:ahLst/>
            <a:cxnLst/>
            <a:rect l="l" t="t" r="r" b="b"/>
            <a:pathLst>
              <a:path w="8932027" h="7908904">
                <a:moveTo>
                  <a:pt x="0" y="0"/>
                </a:moveTo>
                <a:lnTo>
                  <a:pt x="8932027" y="0"/>
                </a:lnTo>
                <a:lnTo>
                  <a:pt x="8932027" y="7908904"/>
                </a:lnTo>
                <a:lnTo>
                  <a:pt x="0" y="790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 rot="-1342694">
            <a:off x="15529971" y="7429871"/>
            <a:ext cx="3458658" cy="3169914"/>
          </a:xfrm>
          <a:custGeom>
            <a:avLst/>
            <a:gdLst/>
            <a:ahLst/>
            <a:cxnLst/>
            <a:rect l="l" t="t" r="r" b="b"/>
            <a:pathLst>
              <a:path w="3458658" h="3169914">
                <a:moveTo>
                  <a:pt x="0" y="0"/>
                </a:moveTo>
                <a:lnTo>
                  <a:pt x="3458658" y="0"/>
                </a:lnTo>
                <a:lnTo>
                  <a:pt x="3458658" y="3169913"/>
                </a:lnTo>
                <a:lnTo>
                  <a:pt x="0" y="31699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 rot="-6139845">
            <a:off x="-1191370" y="6606468"/>
            <a:ext cx="4440140" cy="4816719"/>
          </a:xfrm>
          <a:custGeom>
            <a:avLst/>
            <a:gdLst/>
            <a:ahLst/>
            <a:cxnLst/>
            <a:rect l="l" t="t" r="r" b="b"/>
            <a:pathLst>
              <a:path w="4440140" h="4816719">
                <a:moveTo>
                  <a:pt x="0" y="0"/>
                </a:moveTo>
                <a:lnTo>
                  <a:pt x="4440140" y="0"/>
                </a:lnTo>
                <a:lnTo>
                  <a:pt x="4440140" y="4816719"/>
                </a:lnTo>
                <a:lnTo>
                  <a:pt x="0" y="4816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 rot="6836884">
            <a:off x="-468232" y="250613"/>
            <a:ext cx="4194247" cy="4114800"/>
          </a:xfrm>
          <a:custGeom>
            <a:avLst/>
            <a:gdLst/>
            <a:ahLst/>
            <a:cxnLst/>
            <a:rect l="l" t="t" r="r" b="b"/>
            <a:pathLst>
              <a:path w="4194247" h="4114800">
                <a:moveTo>
                  <a:pt x="0" y="0"/>
                </a:moveTo>
                <a:lnTo>
                  <a:pt x="4194247" y="0"/>
                </a:lnTo>
                <a:lnTo>
                  <a:pt x="4194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 rot="5466924">
            <a:off x="3809017" y="7678218"/>
            <a:ext cx="2588752" cy="4250190"/>
          </a:xfrm>
          <a:custGeom>
            <a:avLst/>
            <a:gdLst/>
            <a:ahLst/>
            <a:cxnLst/>
            <a:rect l="l" t="t" r="r" b="b"/>
            <a:pathLst>
              <a:path w="2588752" h="4250190">
                <a:moveTo>
                  <a:pt x="0" y="0"/>
                </a:moveTo>
                <a:lnTo>
                  <a:pt x="2588752" y="0"/>
                </a:lnTo>
                <a:lnTo>
                  <a:pt x="2588752" y="4250190"/>
                </a:lnTo>
                <a:lnTo>
                  <a:pt x="0" y="42501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Freeform 8"/>
          <p:cNvSpPr/>
          <p:nvPr/>
        </p:nvSpPr>
        <p:spPr>
          <a:xfrm rot="-5400000">
            <a:off x="5272672" y="593863"/>
            <a:ext cx="7742655" cy="9099274"/>
          </a:xfrm>
          <a:custGeom>
            <a:avLst/>
            <a:gdLst/>
            <a:ahLst/>
            <a:cxnLst/>
            <a:rect l="l" t="t" r="r" b="b"/>
            <a:pathLst>
              <a:path w="7742655" h="9099274">
                <a:moveTo>
                  <a:pt x="0" y="0"/>
                </a:moveTo>
                <a:lnTo>
                  <a:pt x="7742656" y="0"/>
                </a:lnTo>
                <a:lnTo>
                  <a:pt x="7742656" y="9099274"/>
                </a:lnTo>
                <a:lnTo>
                  <a:pt x="0" y="90992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TextBox 9"/>
          <p:cNvSpPr txBox="1"/>
          <p:nvPr/>
        </p:nvSpPr>
        <p:spPr>
          <a:xfrm rot="-225385">
            <a:off x="5753862" y="4752298"/>
            <a:ext cx="6832364" cy="1354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8"/>
              </a:lnSpc>
            </a:pPr>
            <a:r>
              <a:rPr lang="en-US" sz="11859">
                <a:solidFill>
                  <a:srgbClr val="FFFFFF"/>
                </a:solidFill>
                <a:latin typeface="Bosk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95300" y="5114774"/>
            <a:ext cx="17297400" cy="4276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"/>
              </a:rPr>
              <a:t>Amos: A large-scale abdominal multi-organ benchmark for versatile medical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image</a:t>
            </a:r>
            <a:r>
              <a:rPr lang="en-US" sz="3600" dirty="0" err="1"/>
              <a:t>Figure</a:t>
            </a:r>
            <a:r>
              <a:rPr lang="en-US" sz="3600" dirty="0"/>
              <a:t> 1. An illustration of our </a:t>
            </a:r>
            <a:r>
              <a:rPr lang="en-US" sz="3600" dirty="0" err="1"/>
              <a:t>superpixel</a:t>
            </a:r>
            <a:r>
              <a:rPr lang="en-US" sz="3600" dirty="0"/>
              <a:t>-based </a:t>
            </a:r>
            <a:r>
              <a:rPr lang="en-US" sz="3600" dirty="0" err="1"/>
              <a:t>downsampling</a:t>
            </a:r>
            <a:r>
              <a:rPr lang="en-US" sz="3600" dirty="0"/>
              <a:t>/</a:t>
            </a:r>
            <a:r>
              <a:rPr lang="en-US" sz="3600" dirty="0" err="1"/>
              <a:t>upsampling</a:t>
            </a:r>
            <a:r>
              <a:rPr lang="en-US" sz="3600" dirty="0"/>
              <a:t> scheme for deep networks. In this figure, we choose </a:t>
            </a:r>
            <a:r>
              <a:rPr lang="en-US" sz="3600" dirty="0" err="1"/>
              <a:t>PSMNet</a:t>
            </a:r>
            <a:r>
              <a:rPr lang="en-US" sz="3600" dirty="0"/>
              <a:t> [7] for stereo matching as our task network. The high-res input images are first </a:t>
            </a:r>
            <a:r>
              <a:rPr lang="en-US" sz="3600" dirty="0" err="1"/>
              <a:t>downsampled</a:t>
            </a:r>
            <a:r>
              <a:rPr lang="en-US" sz="3600" dirty="0"/>
              <a:t> using the </a:t>
            </a:r>
            <a:r>
              <a:rPr lang="en-US" sz="3600" dirty="0" err="1"/>
              <a:t>superpixel</a:t>
            </a:r>
            <a:r>
              <a:rPr lang="en-US" sz="3600" dirty="0"/>
              <a:t> association matrix Q predicted by our </a:t>
            </a:r>
            <a:r>
              <a:rPr lang="en-US" sz="3600" dirty="0" err="1"/>
              <a:t>superpixel</a:t>
            </a:r>
            <a:r>
              <a:rPr lang="en-US" sz="3600" dirty="0"/>
              <a:t> segmentation network. To generate a high-res disparity map, we use the same matrix Q to </a:t>
            </a:r>
            <a:r>
              <a:rPr lang="en-US" sz="3600" dirty="0" err="1"/>
              <a:t>upsample</a:t>
            </a:r>
            <a:r>
              <a:rPr lang="en-US" sz="3600" dirty="0"/>
              <a:t> the low-res disparity volume predicted by </a:t>
            </a:r>
            <a:r>
              <a:rPr lang="en-US" sz="3600" dirty="0" err="1"/>
              <a:t>PSMNet</a:t>
            </a:r>
            <a:r>
              <a:rPr lang="en-US" sz="3600" dirty="0"/>
              <a:t> for final disparity regression</a:t>
            </a:r>
            <a:r>
              <a:rPr lang="pl-PL" sz="3600" dirty="0"/>
              <a:t> [2]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Creator</a:t>
            </a:r>
            <a:endParaRPr lang="en-US" sz="3399" dirty="0">
              <a:solidFill>
                <a:srgbClr val="FFFFFF"/>
              </a:solidFill>
              <a:latin typeface="Open Sans"/>
              <a:hlinkClick r:id="rId2" tooltip="https://zenodo.org/search?q=metadata.creators.person_or_org.name%3A%22JI+YUANFENG%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95279" y="895350"/>
            <a:ext cx="10297442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Bosk"/>
              </a:rPr>
              <a:t>DATASET</a:t>
            </a:r>
          </a:p>
        </p:txBody>
      </p:sp>
      <p:pic>
        <p:nvPicPr>
          <p:cNvPr id="4" name="Obraz 3" descr="Obraz zawierający zrzut ekranu, tekst, linia&#10;&#10;Opis wygenerowany automatycznie">
            <a:extLst>
              <a:ext uri="{FF2B5EF4-FFF2-40B4-BE49-F238E27FC236}">
                <a16:creationId xmlns:a16="http://schemas.microsoft.com/office/drawing/2014/main" id="{563B34FD-D88B-9624-1A95-5E2607406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4" y="2089150"/>
            <a:ext cx="15291351" cy="27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9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273137" y="7886700"/>
            <a:ext cx="13741725" cy="54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Figure </a:t>
            </a:r>
            <a:r>
              <a:rPr lang="pl-PL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. FCN workflow diagram (Long et al., 2015)</a:t>
            </a:r>
            <a:endParaRPr lang="en-US" sz="3199" dirty="0">
              <a:solidFill>
                <a:schemeClr val="bg1"/>
              </a:solidFill>
              <a:latin typeface="Poppins Italics"/>
            </a:endParaRPr>
          </a:p>
        </p:txBody>
      </p:sp>
      <p:pic>
        <p:nvPicPr>
          <p:cNvPr id="6" name="Obraz 5" descr="Obraz zawierający zrzut ekranu, diagram, projekt graficzny, design&#10;&#10;Opis wygenerowany automatycznie">
            <a:extLst>
              <a:ext uri="{FF2B5EF4-FFF2-40B4-BE49-F238E27FC236}">
                <a16:creationId xmlns:a16="http://schemas.microsoft.com/office/drawing/2014/main" id="{BD699A9B-66FE-AB49-D978-6A78305B7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69" y="1638300"/>
            <a:ext cx="10010860" cy="5928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biały&#10;&#10;Opis wygenerowany automatycznie">
            <a:extLst>
              <a:ext uri="{FF2B5EF4-FFF2-40B4-BE49-F238E27FC236}">
                <a16:creationId xmlns:a16="http://schemas.microsoft.com/office/drawing/2014/main" id="{75D0D03B-358F-1BB2-7F16-E6E1C00B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98" y="1257300"/>
            <a:ext cx="14439601" cy="2209800"/>
          </a:xfrm>
          <a:prstGeom prst="rect">
            <a:avLst/>
          </a:prstGeom>
        </p:spPr>
      </p:pic>
      <p:pic>
        <p:nvPicPr>
          <p:cNvPr id="6" name="Obraz 5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A6BA7EBE-40EA-304B-E206-CA99A5749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06" y="3848100"/>
            <a:ext cx="9189587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linia, tekst, diagram, Wykres&#10;&#10;Opis wygenerowany automatycznie">
            <a:extLst>
              <a:ext uri="{FF2B5EF4-FFF2-40B4-BE49-F238E27FC236}">
                <a16:creationId xmlns:a16="http://schemas.microsoft.com/office/drawing/2014/main" id="{19FFED6D-2602-80B8-B0B8-8FBC50D4B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94" y="876300"/>
            <a:ext cx="11393011" cy="7620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FBB9310-3E03-B0A6-9496-22299276859A}"/>
              </a:ext>
            </a:extLst>
          </p:cNvPr>
          <p:cNvSpPr txBox="1"/>
          <p:nvPr/>
        </p:nvSpPr>
        <p:spPr>
          <a:xfrm>
            <a:off x="4800600" y="8777291"/>
            <a:ext cx="9144000" cy="62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nl-NL" sz="2800" dirty="0">
                <a:solidFill>
                  <a:schemeClr val="bg1"/>
                </a:solidFill>
              </a:rPr>
              <a:t>Figure 5. U-Net workflow diagram 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  <a:latin typeface="Poppins Itali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882684" y="7351215"/>
            <a:ext cx="6362700" cy="901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 b="1" dirty="0"/>
              <a:t>Figure </a:t>
            </a:r>
            <a:r>
              <a:rPr lang="pl-PL" sz="2800" b="1" dirty="0"/>
              <a:t>6</a:t>
            </a:r>
            <a:r>
              <a:rPr lang="en-US" sz="2800" b="1" dirty="0"/>
              <a:t>. </a:t>
            </a:r>
            <a:r>
              <a:rPr lang="en-US" sz="2800" dirty="0"/>
              <a:t>Training and validation accuracy results of the models. </a:t>
            </a:r>
            <a:endParaRPr lang="en-US" sz="2600" dirty="0">
              <a:solidFill>
                <a:srgbClr val="374C7A"/>
              </a:solidFill>
              <a:latin typeface="Roboto"/>
            </a:endParaRPr>
          </a:p>
        </p:txBody>
      </p:sp>
      <p:pic>
        <p:nvPicPr>
          <p:cNvPr id="6" name="Obraz 5" descr="Obraz zawierający tekst, zrzut ekranu, numer, Wykres&#10;&#10;Opis wygenerowany automatycznie">
            <a:extLst>
              <a:ext uri="{FF2B5EF4-FFF2-40B4-BE49-F238E27FC236}">
                <a16:creationId xmlns:a16="http://schemas.microsoft.com/office/drawing/2014/main" id="{F4B74578-C90F-8E71-435A-466E2586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34192"/>
            <a:ext cx="7689669" cy="4511272"/>
          </a:xfrm>
          <a:prstGeom prst="rect">
            <a:avLst/>
          </a:prstGeom>
        </p:spPr>
      </p:pic>
      <p:pic>
        <p:nvPicPr>
          <p:cNvPr id="8" name="Obraz 7" descr="Obraz zawierający tekst, zrzut ekranu, numer, Wykres&#10;&#10;Opis wygenerowany automatycznie">
            <a:extLst>
              <a:ext uri="{FF2B5EF4-FFF2-40B4-BE49-F238E27FC236}">
                <a16:creationId xmlns:a16="http://schemas.microsoft.com/office/drawing/2014/main" id="{3256829B-B4F0-2053-FC5E-7C0F70747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34192"/>
            <a:ext cx="7689669" cy="4511272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67D3FA3-AA79-5038-0CB3-A45ED36994AB}"/>
              </a:ext>
            </a:extLst>
          </p:cNvPr>
          <p:cNvSpPr txBox="1"/>
          <p:nvPr/>
        </p:nvSpPr>
        <p:spPr>
          <a:xfrm>
            <a:off x="10363200" y="7258882"/>
            <a:ext cx="6858000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 b="1" dirty="0"/>
              <a:t>Figure </a:t>
            </a:r>
            <a:r>
              <a:rPr lang="pl-PL" sz="2800" b="1" dirty="0"/>
              <a:t>7</a:t>
            </a:r>
            <a:r>
              <a:rPr lang="en-US" sz="2800" b="1" dirty="0"/>
              <a:t>. </a:t>
            </a:r>
            <a:r>
              <a:rPr lang="en-US" sz="2800" dirty="0"/>
              <a:t>Training and validation loss results of the models. </a:t>
            </a:r>
            <a:endParaRPr lang="en-US" sz="2800" dirty="0">
              <a:solidFill>
                <a:srgbClr val="374C7A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47900"/>
            <a:ext cx="16230600" cy="5152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FFFFFF"/>
                </a:solidFill>
                <a:latin typeface="Roboto"/>
              </a:rPr>
              <a:t>AdaEn</a:t>
            </a:r>
            <a:r>
              <a:rPr lang="en-US" sz="3200" b="1" dirty="0">
                <a:solidFill>
                  <a:srgbClr val="FFFFFF"/>
                </a:solidFill>
                <a:latin typeface="Roboto"/>
              </a:rPr>
              <a:t>-Net: Self-Adaptive 2D–3D FCN for 3D Medical Image Segmentation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Roboto"/>
            </a:endParaRP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Problem</a:t>
            </a:r>
            <a:r>
              <a:rPr lang="pl-PL" sz="3200" dirty="0">
                <a:solidFill>
                  <a:srgbClr val="FFFFFF"/>
                </a:solidFill>
                <a:latin typeface="Roboto"/>
              </a:rPr>
              <a:t> -</a:t>
            </a:r>
            <a:r>
              <a:rPr lang="en-US" sz="3200" dirty="0">
                <a:solidFill>
                  <a:srgbClr val="FFFFFF"/>
                </a:solidFill>
                <a:latin typeface="Roboto"/>
              </a:rPr>
              <a:t> Manual design of Fully Convolutional Networks (FCNs) for segmentation is time-consuming and can lead to large, complex architectures. Many automatic design approaches fail to fully utilize volumetric information or optimize model size.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  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Solution</a:t>
            </a:r>
            <a:r>
              <a:rPr lang="pl-PL" sz="3200" dirty="0">
                <a:solidFill>
                  <a:srgbClr val="FFFFFF"/>
                </a:solidFill>
                <a:latin typeface="Roboto"/>
              </a:rPr>
              <a:t> -</a:t>
            </a:r>
            <a:r>
              <a:rPr lang="en-US" sz="32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Roboto"/>
              </a:rPr>
              <a:t>AdaEn</a:t>
            </a:r>
            <a:r>
              <a:rPr lang="en-US" sz="3200" dirty="0">
                <a:solidFill>
                  <a:srgbClr val="FFFFFF"/>
                </a:solidFill>
                <a:latin typeface="Roboto"/>
              </a:rPr>
              <a:t>-Net, a self-adaptive ensemble of 2D and 3D FCNs, is proposed to address these issues by integrating volumetric data and optimizing performance and size for specific datasets</a:t>
            </a:r>
            <a:r>
              <a:rPr lang="pl-PL" sz="3200" dirty="0">
                <a:solidFill>
                  <a:srgbClr val="FFFFFF"/>
                </a:solidFill>
                <a:latin typeface="Roboto"/>
              </a:rPr>
              <a:t> [1]</a:t>
            </a:r>
            <a:r>
              <a:rPr lang="en-US" sz="3200" dirty="0">
                <a:solidFill>
                  <a:srgbClr val="FFFFFF"/>
                </a:solidFill>
                <a:latin typeface="Roboto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43100"/>
            <a:ext cx="16230600" cy="5729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Automatically finds optimal architectures and hyperparameters to maximize segmentation accuracy and minimize model parameters.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Roboto"/>
            </a:endParaRPr>
          </a:p>
          <a:p>
            <a:pPr algn="just">
              <a:lnSpc>
                <a:spcPts val="4480"/>
              </a:lnSpc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PROMISE12 Grand Challenge (Prostate Segmentation)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Ranked 9th out of 297 submissions</a:t>
            </a:r>
            <a:r>
              <a:rPr lang="pl-PL" sz="3200" dirty="0">
                <a:solidFill>
                  <a:srgbClr val="FFFFFF"/>
                </a:solidFill>
                <a:latin typeface="Roboto"/>
              </a:rPr>
              <a:t>, </a:t>
            </a:r>
            <a:r>
              <a:rPr lang="en-US" sz="3200" dirty="0">
                <a:solidFill>
                  <a:srgbClr val="FFFFFF"/>
                </a:solidFill>
                <a:latin typeface="Roboto"/>
              </a:rPr>
              <a:t>Outperformed an automatically-generated segmentation network with 13% fewer parameters.</a:t>
            </a:r>
            <a:endParaRPr lang="pl-PL" sz="3200" dirty="0">
              <a:solidFill>
                <a:srgbClr val="FFFFFF"/>
              </a:solidFill>
              <a:latin typeface="Roboto"/>
            </a:endParaRP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Roboto"/>
            </a:endParaRPr>
          </a:p>
          <a:p>
            <a:pPr algn="just">
              <a:lnSpc>
                <a:spcPts val="4480"/>
              </a:lnSpc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MICCAI ACDC Challenge (Cardiac Segmentation)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Ranked within the top 8 submissions</a:t>
            </a:r>
            <a:r>
              <a:rPr lang="pl-PL" sz="3200" dirty="0">
                <a:solidFill>
                  <a:srgbClr val="FFFFFF"/>
                </a:solidFill>
                <a:latin typeface="Roboto"/>
              </a:rPr>
              <a:t>, </a:t>
            </a:r>
            <a:r>
              <a:rPr lang="en-US" sz="3200" dirty="0">
                <a:solidFill>
                  <a:srgbClr val="FFFFFF"/>
                </a:solidFill>
                <a:latin typeface="Roboto"/>
              </a:rPr>
              <a:t>Outperformed a reinforcement learning-designed architecture with 1.25% fewer parameters.</a:t>
            </a:r>
          </a:p>
        </p:txBody>
      </p:sp>
    </p:spTree>
    <p:extLst>
      <p:ext uri="{BB962C8B-B14F-4D97-AF65-F5344CB8AC3E}">
        <p14:creationId xmlns:p14="http://schemas.microsoft.com/office/powerpoint/2010/main" val="360474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47900"/>
            <a:ext cx="16230600" cy="688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The datasets and rules used to create training data should be carefully analyzed.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The U-Net architecture produced significantly more accurate results than FCN using a 256 x 256 dataset.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FCN performed better, but not significantly higher, than U-Net when trained on the 512 x 512 dataset.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These differences were also visible in the predicted segmentation results.</a:t>
            </a:r>
            <a:endParaRPr lang="pl-PL" sz="3200" dirty="0">
              <a:solidFill>
                <a:srgbClr val="FFFFFF"/>
              </a:solidFill>
              <a:latin typeface="Roboto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An ensemble of adaptive 2D-3D FCNs for medical image segmentation that optimizes model performance and size.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2D FCN - Extracts long-range 2D feature relationships.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3D FCN - Analyzes information inside slices.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Roboto"/>
              </a:rPr>
              <a:t>A multi-objective evolutionary algorithm to automatically construct 2D FCN and 3D FCN architectures for a given segmentation task by minimizing expected errors.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05211" y="895350"/>
            <a:ext cx="347757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Bosk"/>
              </a:rPr>
              <a:t>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69F5E1268F4B4D85529F887FBAD672" ma:contentTypeVersion="12" ma:contentTypeDescription="Utwórz nowy dokument." ma:contentTypeScope="" ma:versionID="fb3555414a29f4aa43d67e8e8a49c723">
  <xsd:schema xmlns:xsd="http://www.w3.org/2001/XMLSchema" xmlns:xs="http://www.w3.org/2001/XMLSchema" xmlns:p="http://schemas.microsoft.com/office/2006/metadata/properties" xmlns:ns2="e24b931d-4dfc-4016-9c27-254b5113bb52" xmlns:ns3="49eb9e30-8846-4aa5-9805-0032af37e2ff" targetNamespace="http://schemas.microsoft.com/office/2006/metadata/properties" ma:root="true" ma:fieldsID="ad764299ee97aed1c904bd1cd808bae4" ns2:_="" ns3:_="">
    <xsd:import namespace="e24b931d-4dfc-4016-9c27-254b5113bb52"/>
    <xsd:import namespace="49eb9e30-8846-4aa5-9805-0032af37e2f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b931d-4dfc-4016-9c27-254b5113bb5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b9e30-8846-4aa5-9805-0032af37e2ff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fee1d44f-d651-489a-b835-5800fb2384e3}" ma:internalName="TaxCatchAll" ma:showField="CatchAllData" ma:web="49eb9e30-8846-4aa5-9805-0032af37e2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46EEF-CA15-4DDF-A348-1C5C00892DBA}"/>
</file>

<file path=customXml/itemProps2.xml><?xml version="1.0" encoding="utf-8"?>
<ds:datastoreItem xmlns:ds="http://schemas.openxmlformats.org/officeDocument/2006/customXml" ds:itemID="{57B2DDD1-0270-40BA-9637-058DEADCFA4A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786</Words>
  <Application>Microsoft Office PowerPoint</Application>
  <PresentationFormat>Niestandardowy</PresentationFormat>
  <Paragraphs>44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Bosk</vt:lpstr>
      <vt:lpstr>Poppins Italics</vt:lpstr>
      <vt:lpstr>Roboto</vt:lpstr>
      <vt:lpstr>Open Sans</vt:lpstr>
      <vt:lpstr>Arial</vt:lpstr>
      <vt:lpstr>Calibri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Angelika Żyła</dc:title>
  <cp:lastModifiedBy>Angelika Żyła</cp:lastModifiedBy>
  <cp:revision>2</cp:revision>
  <dcterms:created xsi:type="dcterms:W3CDTF">2006-08-16T00:00:00Z</dcterms:created>
  <dcterms:modified xsi:type="dcterms:W3CDTF">2024-06-13T08:30:47Z</dcterms:modified>
  <dc:identifier>DAGFyQlSIdc</dc:identifier>
</cp:coreProperties>
</file>