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76" r:id="rId4"/>
    <p:sldId id="274" r:id="rId5"/>
    <p:sldId id="261" r:id="rId6"/>
    <p:sldId id="263" r:id="rId7"/>
    <p:sldId id="277" r:id="rId8"/>
    <p:sldId id="258" r:id="rId9"/>
    <p:sldId id="272" r:id="rId10"/>
    <p:sldId id="264" r:id="rId11"/>
    <p:sldId id="265" r:id="rId12"/>
    <p:sldId id="266" r:id="rId13"/>
    <p:sldId id="273" r:id="rId14"/>
    <p:sldId id="267" r:id="rId15"/>
    <p:sldId id="268" r:id="rId16"/>
    <p:sldId id="269" r:id="rId17"/>
    <p:sldId id="270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BF02-5AB1-4B3C-BFD5-1F688894B784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3002-B4F2-455C-A96C-A66EB0DB6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97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BF02-5AB1-4B3C-BFD5-1F688894B784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3002-B4F2-455C-A96C-A66EB0DB6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8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BF02-5AB1-4B3C-BFD5-1F688894B784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3002-B4F2-455C-A96C-A66EB0DB6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616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BF02-5AB1-4B3C-BFD5-1F688894B784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3002-B4F2-455C-A96C-A66EB0DB6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528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BF02-5AB1-4B3C-BFD5-1F688894B784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3002-B4F2-455C-A96C-A66EB0DB6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088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BF02-5AB1-4B3C-BFD5-1F688894B784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3002-B4F2-455C-A96C-A66EB0DB6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21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BF02-5AB1-4B3C-BFD5-1F688894B784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3002-B4F2-455C-A96C-A66EB0DB6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64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BF02-5AB1-4B3C-BFD5-1F688894B784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3002-B4F2-455C-A96C-A66EB0DB6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05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BF02-5AB1-4B3C-BFD5-1F688894B784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3002-B4F2-455C-A96C-A66EB0DB6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42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BF02-5AB1-4B3C-BFD5-1F688894B784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3002-B4F2-455C-A96C-A66EB0DB6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5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BF02-5AB1-4B3C-BFD5-1F688894B784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3002-B4F2-455C-A96C-A66EB0DB6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80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BF02-5AB1-4B3C-BFD5-1F688894B784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3002-B4F2-455C-A96C-A66EB0DB6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4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BF02-5AB1-4B3C-BFD5-1F688894B784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3002-B4F2-455C-A96C-A66EB0DB6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97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D0FBF02-5AB1-4B3C-BFD5-1F688894B784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A973002-B4F2-455C-A96C-A66EB0DB6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9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D0FBF02-5AB1-4B3C-BFD5-1F688894B784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A973002-B4F2-455C-A96C-A66EB0DB6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624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0CD871-0AF7-4845-A9B6-94608C5FB8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E1E3E6"/>
                </a:solidFill>
                <a:latin typeface="-apple-system"/>
              </a:rPr>
              <a:t>П</a:t>
            </a:r>
            <a:r>
              <a:rPr lang="ru-RU" b="0" i="0" dirty="0">
                <a:solidFill>
                  <a:srgbClr val="E1E3E6"/>
                </a:solidFill>
                <a:effectLst/>
                <a:latin typeface="-apple-system"/>
              </a:rPr>
              <a:t>онятие ПО, уровни требований, классификация требований.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BD230D-449E-49BE-A684-650BF4BA0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 Федоров Алексей 20П_3</a:t>
            </a:r>
          </a:p>
        </p:txBody>
      </p:sp>
    </p:spTree>
    <p:extLst>
      <p:ext uri="{BB962C8B-B14F-4D97-AF65-F5344CB8AC3E}">
        <p14:creationId xmlns:p14="http://schemas.microsoft.com/office/powerpoint/2010/main" val="441310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FD3D19-0845-465F-825A-74D7E88F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925F06-75EF-47AB-A632-57389C9D1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51" y="3112169"/>
            <a:ext cx="10554574" cy="250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«Бизнес требования» (</a:t>
            </a:r>
            <a:r>
              <a:rPr lang="ru-RU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business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requirements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 описывают высокоуровневые цели организации или заказчиков системы. Как правило, их высказывают те, кто финансируют проект, покупатели системы, менеджеры пользователей, отдел маркетинга. «Бизнес требования» относятся к наивысшему уровню абстракции требований и обычно характеризуют цели организации, ее миссию и решения проблем бизнеса.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34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3183E-8BF5-4528-8F3E-027B0650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AF0235-6074-4B5A-84E3-4B069150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62919"/>
            <a:ext cx="10554574" cy="3636511"/>
          </a:xfrm>
        </p:spPr>
        <p:txBody>
          <a:bodyPr/>
          <a:lstStyle/>
          <a:p>
            <a:pPr marL="0" indent="0" algn="l">
              <a:buNone/>
            </a:pPr>
            <a:r>
              <a:rPr lang="ru-RU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«Пользовательские требования» (</a:t>
            </a:r>
            <a:r>
              <a:rPr lang="ru-RU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user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requirements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 описывают цели и задачи, которые пользователи смогут решать при помощи системы.</a:t>
            </a:r>
          </a:p>
          <a:p>
            <a:pPr marL="0" indent="0" algn="l">
              <a:buNone/>
            </a:pPr>
            <a:endParaRPr lang="ru-RU" sz="24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ru-RU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«Пользовательские требования» описывают систему с точки зрения конечного пользователя, т.е. человека, который непосредственно будет работать с системой.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2425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5DD8FD-6F7B-4C72-8E33-8696DA5D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Функциональные требования</a:t>
            </a:r>
            <a:r>
              <a:rPr lang="ru-RU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AF26C7-700C-4D52-B8FF-445DECB80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Функциональные требования</a:t>
            </a:r>
            <a:r>
              <a:rPr lang="ru-RU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 (</a:t>
            </a:r>
            <a:r>
              <a:rPr lang="ru-RU" b="1" i="0" dirty="0" err="1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functional</a:t>
            </a:r>
            <a:r>
              <a:rPr lang="ru-RU" b="1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ru-RU" b="1" i="0" dirty="0" err="1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requirements</a:t>
            </a:r>
            <a:r>
              <a:rPr lang="ru-RU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) определяют, каким должно быть поведение продукта в тех или иных условиях. Такие требования описывают в форме традиционных утверждений со словами должен или должна. Например — «система должна давать возможность пользователю выбрать место хранения при закупке товара, куда он будет оприходован» 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61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009187-5669-4FD5-87BD-FD2788958F45}"/>
              </a:ext>
            </a:extLst>
          </p:cNvPr>
          <p:cNvSpPr txBox="1"/>
          <p:nvPr/>
        </p:nvSpPr>
        <p:spPr>
          <a:xfrm>
            <a:off x="2390273" y="3075057"/>
            <a:ext cx="9336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Нефункциональные требования</a:t>
            </a:r>
          </a:p>
        </p:txBody>
      </p:sp>
    </p:spTree>
    <p:extLst>
      <p:ext uri="{BB962C8B-B14F-4D97-AF65-F5344CB8AC3E}">
        <p14:creationId xmlns:p14="http://schemas.microsoft.com/office/powerpoint/2010/main" val="1656365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4C7A6E-F054-4D85-8343-98F6F731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D23080-0928-43BC-93A1-D734E6B15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К требованиям данного типа относятся технические ограничения и бизнес-правила. Технические ограничения (</a:t>
            </a:r>
            <a:r>
              <a:rPr lang="ru-RU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constraints</a:t>
            </a: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 касаются выбора возможности разработки внешнего вида и структуры продукта, используемых языков программирования, технологий и платформ. Бизнес-правила (</a:t>
            </a:r>
            <a:r>
              <a:rPr lang="ru-RU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business</a:t>
            </a: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rules</a:t>
            </a: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 включают корпоративные политики, правительственные постановления, промышленные стандарты и вычислительные алгоритмы. Бизнес-правила не являются требованиями к программному обеспечению, потому что они находятся вне границ любой системы. Однако они часто налагают ограничения, определяя, кто может выполнять конкретные требования, или какими функциями должна обладать система, подчиняющаяся соответствующим правилам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8637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28FED5-CE79-432B-BDE5-8FACEE18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Внешние интерфейсы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003236-C7CB-4CF1-A8F0-53C39BDC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Правила подключений к другим программным системам, аппаратным устройствам и пользователям, а также коммуникационные интерфейсы примеры: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UI-2 Система должна обеспечивать ссылку на справку на каждой HTML-странице, объясняющую, как пользоваться этой страницей.</a:t>
            </a:r>
          </a:p>
          <a:p>
            <a:endParaRPr lang="ru-RU" dirty="0"/>
          </a:p>
          <a:p>
            <a:r>
              <a:rPr lang="ru-RU" dirty="0"/>
              <a:t>UI-3 Интернет-страницы должны предоставлять полную возможность навигации и выбор блюд только при помощи клавиатуры, в дополнение к использованию мыши и клавиатуры.</a:t>
            </a:r>
          </a:p>
        </p:txBody>
      </p:sp>
    </p:spTree>
    <p:extLst>
      <p:ext uri="{BB962C8B-B14F-4D97-AF65-F5344CB8AC3E}">
        <p14:creationId xmlns:p14="http://schemas.microsoft.com/office/powerpoint/2010/main" val="1464801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2FF46-8DFE-4683-B849-0E670C36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Атрибуты качества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285276-C1B7-4ABB-A40C-3B1E81DE8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419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Представляют собой описание различных измерений характеристик продукта, которые важны для пользователей или для разработчиков и тех, кто будет обслуживать систему, таких как производительность, доступность, применимость, надежность, переносимость и эксплуатационная пригодность примеры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989A94-1061-40B4-BC31-AEDC7363916B}"/>
              </a:ext>
            </a:extLst>
          </p:cNvPr>
          <p:cNvSpPr txBox="1"/>
          <p:nvPr/>
        </p:nvSpPr>
        <p:spPr>
          <a:xfrm>
            <a:off x="818712" y="3781646"/>
            <a:ext cx="105719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по удобству использования</a:t>
            </a:r>
          </a:p>
          <a:p>
            <a:pPr algn="just"/>
            <a:r>
              <a:rPr lang="ru-RU" sz="20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USE­1 Система должна позволять клиенту извлечь ранее заказанное блюдо одной операцией. USE­2 95 % новых пользователей должны суметь успешно ввести заказ без ошибок с первой попытки.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Требования к производительности</a:t>
            </a:r>
          </a:p>
          <a:p>
            <a:pPr algn="l"/>
            <a:r>
              <a:rPr lang="ru-RU" sz="20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PER­1 Система должна обслуживать всего 400 пользователей и 100 пользователей в период пиковой активности с 9:00 до 10:00 по местному времен, со средней продолжительностью сеанса 8 минут.</a:t>
            </a:r>
          </a:p>
        </p:txBody>
      </p:sp>
    </p:spTree>
    <p:extLst>
      <p:ext uri="{BB962C8B-B14F-4D97-AF65-F5344CB8AC3E}">
        <p14:creationId xmlns:p14="http://schemas.microsoft.com/office/powerpoint/2010/main" val="3235893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5B3CA3-20F4-465E-9B59-75904B96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Бизнес-правила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B9C2B1-FA87-4021-A82C-A81CD5DE1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954" y="2735635"/>
            <a:ext cx="10554574" cy="2237418"/>
          </a:xfrm>
        </p:spPr>
        <p:txBody>
          <a:bodyPr/>
          <a:lstStyle/>
          <a:p>
            <a:r>
              <a:rPr lang="ru-RU" dirty="0"/>
              <a:t>Бизнес-правила – включают корпоративные политики, правительственные постановления, отраслевые стандарты и вычислительные алгоритмы. – они часто налагают ограничения, определяя, какими функциями должна обладать система, подчиняющаяся соответствующим правилам. – бизнес-правила становятся источником атрибутов качества</a:t>
            </a:r>
          </a:p>
        </p:txBody>
      </p:sp>
    </p:spTree>
    <p:extLst>
      <p:ext uri="{BB962C8B-B14F-4D97-AF65-F5344CB8AC3E}">
        <p14:creationId xmlns:p14="http://schemas.microsoft.com/office/powerpoint/2010/main" val="2233050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9D387A-66CA-49F2-A116-E7F30090E5A0}"/>
              </a:ext>
            </a:extLst>
          </p:cNvPr>
          <p:cNvSpPr txBox="1"/>
          <p:nvPr/>
        </p:nvSpPr>
        <p:spPr>
          <a:xfrm>
            <a:off x="2322094" y="3044279"/>
            <a:ext cx="7547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Спасибо за просмотр</a:t>
            </a:r>
          </a:p>
        </p:txBody>
      </p:sp>
    </p:spTree>
    <p:extLst>
      <p:ext uri="{BB962C8B-B14F-4D97-AF65-F5344CB8AC3E}">
        <p14:creationId xmlns:p14="http://schemas.microsoft.com/office/powerpoint/2010/main" val="423149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028AA-9AB3-415F-AB8F-577CC6024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96698B-7D4E-4330-8CB1-CF9EC5BAA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496859"/>
          </a:xfrm>
        </p:spPr>
        <p:txBody>
          <a:bodyPr/>
          <a:lstStyle/>
          <a:p>
            <a:r>
              <a:rPr lang="ru-RU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Програ́ммное</a:t>
            </a:r>
            <a:r>
              <a:rPr lang="ru-RU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обеспе́чение</a:t>
            </a: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ru-RU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</a:t>
            </a: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 — программа или множество программ, используемых для управления компьютером 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87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CAF0CA8-0B1D-4F44-8A54-4174C0A8F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74467"/>
            <a:ext cx="8957845" cy="670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26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69292B-5112-499A-9D24-7E771BA0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D11BCF-92D0-481F-B84A-2810CF8E7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Требования к продукту. Определение параметров создаваемого программного продукта. Цель – получить хороший конечный продукт: функциональный и удобный в использовании.</a:t>
            </a:r>
          </a:p>
          <a:p>
            <a:r>
              <a:rPr lang="ru-RU" dirty="0"/>
              <a:t> Требования к проекту. Определение условий создания и сопровождения программного продукта Разработчиком. Цель — снижение рисков разработки программного продукта и повышение качества.</a:t>
            </a:r>
          </a:p>
        </p:txBody>
      </p:sp>
    </p:spTree>
    <p:extLst>
      <p:ext uri="{BB962C8B-B14F-4D97-AF65-F5344CB8AC3E}">
        <p14:creationId xmlns:p14="http://schemas.microsoft.com/office/powerpoint/2010/main" val="122286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CDC451-8889-455E-8A6E-BE90892D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EDC24B-945F-40CA-9811-AB6165633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12503C-8599-423D-AD8F-4B13A9817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Нефункциональные требования отображают пользовательские потребности; при этом они основываются на бюджетных ограничениях, учитывают организационные возможности компании-разработчика и возможность взаимодействия разрабатываемой системы с другими программными и вычислительными системами, а также такие внешние факторы, как правила техники безопасности, законодательство о защите интеллектуальной собственности и т.п. На рис. 4.4 показана классификация нефункциональных требований.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56E5C65-BDC3-40AF-A91D-7DAC97BCD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633" y="1255286"/>
            <a:ext cx="6024908" cy="401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59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055B8-83DF-4E60-825B-54AFC118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ECE6D9-9E80-495C-962D-4A3D8A18640D}"/>
              </a:ext>
            </a:extLst>
          </p:cNvPr>
          <p:cNvSpPr txBox="1"/>
          <p:nvPr/>
        </p:nvSpPr>
        <p:spPr>
          <a:xfrm>
            <a:off x="637798" y="2198078"/>
            <a:ext cx="10744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Функциональные требования для программных систем могут быть описаны разными способами. Рассмотрим для примера функциональные требования к библиотечной системе университета, предназначенной для заказа книг и документов из других библиотек.</a:t>
            </a:r>
          </a:p>
          <a:p>
            <a:pPr algn="just"/>
            <a:endParaRPr lang="ru-RU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Пользователь должен иметь возможность проводить поиск необходимых ему книг и документов или по всему множеству доступных каталожных баз данных или по определенному их подмножеству.</a:t>
            </a:r>
          </a:p>
          <a:p>
            <a:pPr algn="just">
              <a:buFont typeface="+mj-lt"/>
              <a:buAutoNum type="arabicPeriod"/>
            </a:pP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Система должна предоставлять пользователю подходящее средство просмотра библиотечных документов.</a:t>
            </a:r>
          </a:p>
          <a:p>
            <a:pPr algn="just">
              <a:buFont typeface="+mj-lt"/>
              <a:buAutoNum type="arabicPeriod"/>
            </a:pP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Каждый заказ должен быть снабжен уникальным идентификатором (ORDERJD), который копируется в формуляр пользователя для постоянного хранения.</a:t>
            </a:r>
          </a:p>
          <a:p>
            <a:pPr algn="just"/>
            <a:endParaRPr lang="ru-RU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Эти функциональные пользовательские требования определяют свойства, которыми должна обладать система. Они взяты из документа, содержащего пользовательские требования, и показывают, что функциональные требования могут быть описаны с разным уровнем детализации (сравните первое и третье требования).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94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D2F217C-2743-4675-BF93-8431DAF86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89" y="965896"/>
            <a:ext cx="8065032" cy="54074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80C47F-3611-40AA-BA74-C60AD99248C1}"/>
              </a:ext>
            </a:extLst>
          </p:cNvPr>
          <p:cNvSpPr txBox="1"/>
          <p:nvPr/>
        </p:nvSpPr>
        <p:spPr>
          <a:xfrm>
            <a:off x="3595505" y="217889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Уровни требований</a:t>
            </a:r>
          </a:p>
        </p:txBody>
      </p:sp>
    </p:spTree>
    <p:extLst>
      <p:ext uri="{BB962C8B-B14F-4D97-AF65-F5344CB8AC3E}">
        <p14:creationId xmlns:p14="http://schemas.microsoft.com/office/powerpoint/2010/main" val="424569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8EA92-7172-4B0C-80B1-28CC202E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требований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06BC0A-289D-45A7-BDC9-4FEED0C51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74" y="2665612"/>
            <a:ext cx="10986424" cy="15267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функциональным требованиям относятся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Бизнес-требования</a:t>
            </a:r>
          </a:p>
          <a:p>
            <a:pPr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пользователя</a:t>
            </a:r>
          </a:p>
          <a:p>
            <a:pPr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системные требования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F10C790-933F-4DE4-A097-3636638B19E5}"/>
              </a:ext>
            </a:extLst>
          </p:cNvPr>
          <p:cNvSpPr txBox="1">
            <a:spLocks/>
          </p:cNvSpPr>
          <p:nvPr/>
        </p:nvSpPr>
        <p:spPr>
          <a:xfrm>
            <a:off x="395574" y="4577246"/>
            <a:ext cx="10986424" cy="152677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Нефункциональным требованиям относятся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Внешние интерфейсы</a:t>
            </a:r>
          </a:p>
          <a:p>
            <a:pPr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Атрибуты качества</a:t>
            </a:r>
          </a:p>
          <a:p>
            <a:pPr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ограничения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2" charset="2"/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00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009187-5669-4FD5-87BD-FD2788958F45}"/>
              </a:ext>
            </a:extLst>
          </p:cNvPr>
          <p:cNvSpPr txBox="1"/>
          <p:nvPr/>
        </p:nvSpPr>
        <p:spPr>
          <a:xfrm>
            <a:off x="2390273" y="3075057"/>
            <a:ext cx="9336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Функциональные требования</a:t>
            </a:r>
          </a:p>
        </p:txBody>
      </p:sp>
    </p:spTree>
    <p:extLst>
      <p:ext uri="{BB962C8B-B14F-4D97-AF65-F5344CB8AC3E}">
        <p14:creationId xmlns:p14="http://schemas.microsoft.com/office/powerpoint/2010/main" val="2131129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Другая 3">
      <a:dk1>
        <a:srgbClr val="F2F2F2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172</TotalTime>
  <Words>774</Words>
  <Application>Microsoft Office PowerPoint</Application>
  <PresentationFormat>Широкоэкранный</PresentationFormat>
  <Paragraphs>54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Century Gothic</vt:lpstr>
      <vt:lpstr>Open Sans</vt:lpstr>
      <vt:lpstr>Times New Roman</vt:lpstr>
      <vt:lpstr>Wingdings 2</vt:lpstr>
      <vt:lpstr>Цитаты</vt:lpstr>
      <vt:lpstr>Понятие ПО, уровни требований, классификация требований.</vt:lpstr>
      <vt:lpstr>Понятие ПО</vt:lpstr>
      <vt:lpstr>Презентация PowerPoint</vt:lpstr>
      <vt:lpstr>Объект требования</vt:lpstr>
      <vt:lpstr>Нефункциональные требования</vt:lpstr>
      <vt:lpstr>Функциональные требования</vt:lpstr>
      <vt:lpstr>Презентация PowerPoint</vt:lpstr>
      <vt:lpstr>Классификация требований </vt:lpstr>
      <vt:lpstr>Презентация PowerPoint</vt:lpstr>
      <vt:lpstr>Бизнес-требования</vt:lpstr>
      <vt:lpstr>Пользовательские требования</vt:lpstr>
      <vt:lpstr>Функциональные требования </vt:lpstr>
      <vt:lpstr>Презентация PowerPoint</vt:lpstr>
      <vt:lpstr>Ограничения</vt:lpstr>
      <vt:lpstr>Внешние интерфейсы</vt:lpstr>
      <vt:lpstr>Атрибуты качества</vt:lpstr>
      <vt:lpstr>Бизнес-правила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Понятие требований ПО, уровни требований, классификация требований.</dc:title>
  <dc:creator>Zylonk</dc:creator>
  <cp:lastModifiedBy>Zylonk</cp:lastModifiedBy>
  <cp:revision>12</cp:revision>
  <dcterms:created xsi:type="dcterms:W3CDTF">2023-01-18T03:41:13Z</dcterms:created>
  <dcterms:modified xsi:type="dcterms:W3CDTF">2023-01-18T06:33:56Z</dcterms:modified>
</cp:coreProperties>
</file>