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5" r:id="rId6"/>
    <p:sldId id="352" r:id="rId7"/>
    <p:sldId id="361" r:id="rId8"/>
    <p:sldId id="367" r:id="rId9"/>
    <p:sldId id="366" r:id="rId10"/>
    <p:sldId id="356" r:id="rId11"/>
    <p:sldId id="370" r:id="rId12"/>
    <p:sldId id="371" r:id="rId13"/>
    <p:sldId id="372" r:id="rId14"/>
    <p:sldId id="368" r:id="rId15"/>
    <p:sldId id="362" r:id="rId16"/>
    <p:sldId id="353" r:id="rId17"/>
    <p:sldId id="354" r:id="rId18"/>
    <p:sldId id="373" r:id="rId19"/>
    <p:sldId id="374" r:id="rId20"/>
    <p:sldId id="376" r:id="rId21"/>
    <p:sldId id="375" r:id="rId22"/>
    <p:sldId id="377" r:id="rId23"/>
    <p:sldId id="369" r:id="rId24"/>
    <p:sldId id="343"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226" autoAdjust="0"/>
  </p:normalViewPr>
  <p:slideViewPr>
    <p:cSldViewPr snapToGrid="0">
      <p:cViewPr varScale="1">
        <p:scale>
          <a:sx n="103" d="100"/>
          <a:sy n="103" d="100"/>
        </p:scale>
        <p:origin x="150" y="258"/>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18/06/2024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18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18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18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18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18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18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18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18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18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18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2618316"/>
          </a:xfrm>
        </p:spPr>
        <p:txBody>
          <a:bodyPr/>
          <a:lstStyle/>
          <a:p>
            <a:r>
              <a:rPr lang="en-US" dirty="0"/>
              <a:t>Develop test plans and strategies. </a:t>
            </a:r>
            <a:r>
              <a:rPr lang="en-GB" dirty="0"/>
              <a:t>Define test objectives and criteria. </a:t>
            </a:r>
          </a:p>
          <a:p>
            <a:r>
              <a:rPr lang="en-GB" dirty="0"/>
              <a:t>Write detailed test cases that cover all functional and non-functional requirements. </a:t>
            </a:r>
          </a:p>
          <a:p>
            <a:r>
              <a:rPr lang="en-GB" dirty="0"/>
              <a:t>Execute manual tests to identify bugs and issues. Document and report findings. </a:t>
            </a:r>
          </a:p>
          <a:p>
            <a:r>
              <a:rPr lang="en-GB" dirty="0"/>
              <a:t>Conduct performance, load and stress tests and report findings. </a:t>
            </a:r>
          </a:p>
          <a:p>
            <a:r>
              <a:rPr lang="en-GB" dirty="0"/>
              <a:t>Perform regression testing to ensure code changes do not create new defects </a:t>
            </a:r>
          </a:p>
          <a:p>
            <a:r>
              <a:rPr lang="en-GB" dirty="0"/>
              <a:t>Set up and maintain test environments </a:t>
            </a:r>
            <a:endParaRPr lang="en-US"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18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43957"/>
            <a:ext cx="48387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Strong understanding of software development methodologies and processes.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Proficient in using product management systems (JIRA, Trello)</a:t>
            </a:r>
          </a:p>
          <a:p>
            <a:pPr marL="0" marR="0" lvl="0" indent="0" algn="l" defTabSz="914400" rtl="0" eaLnBrk="0" fontAlgn="base" latinLnBrk="0" hangingPunct="0">
              <a:lnSpc>
                <a:spcPct val="100000"/>
              </a:lnSpc>
              <a:spcBef>
                <a:spcPct val="0"/>
              </a:spcBef>
              <a:spcAft>
                <a:spcPct val="0"/>
              </a:spcAft>
              <a:buClrTx/>
              <a:buSzTx/>
              <a:tabLst/>
            </a:pPr>
            <a:endParaRPr lang="en-US" altLang="en-US" sz="1800" b="0" dirty="0">
              <a:solidFill>
                <a:schemeClr val="tx1"/>
              </a:solidFill>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effectLst/>
                <a:latin typeface="Franklin Gothic Book (Body)"/>
              </a:rPr>
              <a:t>Detail-o</a:t>
            </a:r>
            <a:r>
              <a:rPr lang="en-US" altLang="en-US" sz="1800" dirty="0">
                <a:latin typeface="Franklin Gothic Book (Body)"/>
              </a:rPr>
              <a:t>riented with very strong analytical skills. </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Franklin Gothic Book (Body)"/>
              </a:rPr>
              <a:t>Excellent communication and collaboration abilities </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Franklin Gothic Book (Body)"/>
              </a:rPr>
              <a:t>Problem- solving and critical- thinking</a:t>
            </a:r>
            <a:r>
              <a:rPr lang="en-US" altLang="en-US" sz="1800" dirty="0">
                <a:latin typeface="Franklin Gothic Book (Body)"/>
              </a:rPr>
              <a:t> skills.</a:t>
            </a:r>
            <a:r>
              <a:rPr kumimoji="0" lang="en-US" altLang="en-US" sz="1800" b="0" i="0" u="none" strike="noStrike" cap="none" normalizeH="0" baseline="0" dirty="0">
                <a:ln>
                  <a:noFill/>
                </a:ln>
                <a:solidFill>
                  <a:schemeClr val="tx1"/>
                </a:solidFill>
                <a:effectLst/>
                <a:latin typeface="Franklin Gothic Book (Body)"/>
              </a:rPr>
              <a:t> </a:t>
            </a:r>
            <a:r>
              <a:rPr kumimoji="0" lang="en-US" altLang="en-US" sz="1800" b="0" i="0" u="none" strike="noStrike" cap="none" normalizeH="0" baseline="0" dirty="0">
                <a:ln>
                  <a:noFill/>
                </a:ln>
                <a:solidFill>
                  <a:schemeClr val="tx1"/>
                </a:solidFill>
                <a:effectLst/>
                <a:latin typeface="Arial" panose="020B0604020202020204" pitchFamily="34" charset="0"/>
              </a:rPr>
              <a:t>design patterns. </a:t>
            </a: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FEA5CB3A-4A04-691E-82E0-5A10C48EF05A}"/>
              </a:ext>
            </a:extLst>
          </p:cNvPr>
          <p:cNvSpPr>
            <a:spLocks noGrp="1"/>
          </p:cNvSpPr>
          <p:nvPr>
            <p:ph type="tbl" sz="quarter" idx="10"/>
          </p:nvPr>
        </p:nvSpPr>
        <p:spPr/>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18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492189" y="278129"/>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spTree>
    <p:extLst>
      <p:ext uri="{BB962C8B-B14F-4D97-AF65-F5344CB8AC3E}">
        <p14:creationId xmlns:p14="http://schemas.microsoft.com/office/powerpoint/2010/main" val="37016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 </a:t>
            </a:r>
          </a:p>
          <a:p>
            <a:pPr rtl="0"/>
            <a:r>
              <a:rPr lang="en-GB" dirty="0"/>
              <a:t>The application will support a wide range of formats such as .</a:t>
            </a:r>
            <a:r>
              <a:rPr lang="en-GB" dirty="0" err="1"/>
              <a:t>png</a:t>
            </a:r>
            <a:r>
              <a:rPr lang="en-GB" dirty="0"/>
              <a:t> , .jpeg  and .gif. The application must recognise all formats and spot duplicate within a folder</a:t>
            </a:r>
          </a:p>
          <a:p>
            <a:pPr rtl="0"/>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 </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pPr rtl="0"/>
            <a:r>
              <a:rPr lang="en-US" dirty="0"/>
              <a:t>Customer feedback will be implemented in the future to  help improve the application. </a:t>
            </a:r>
          </a:p>
          <a:p>
            <a:pPr rtl="0"/>
            <a:r>
              <a:rPr lang="en-US" dirty="0"/>
              <a:t>The project must be cost effective without sacrificing quality or functionality. </a:t>
            </a:r>
          </a:p>
          <a:p>
            <a:pPr rtl="0"/>
            <a:r>
              <a:rPr lang="en-US" dirty="0"/>
              <a:t>The application should comply with relevant regulations regarding safeguarding, user data and security. </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 </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18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18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52153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18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15</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18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16</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18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17</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18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18</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18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18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91"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637866" y="2826690"/>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rtlCol="0"/>
          <a:lstStyle/>
          <a:p>
            <a:pPr rtl="0"/>
            <a:r>
              <a:rPr lang="en-GB"/>
              <a:t>Contoso was great to work with. </a:t>
            </a:r>
            <a:br>
              <a:rPr lang="en-GB"/>
            </a:br>
            <a:r>
              <a:rPr lang="en-GB"/>
              <a:t>Patrice was my representative and she anticipated my needs and worked diligently to fix my issue.</a:t>
            </a:r>
            <a:br>
              <a:rPr lang="en-GB"/>
            </a:br>
            <a:endParaRPr lang="en-GB"/>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18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04101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591098"/>
            <a:ext cx="4903377" cy="2534129"/>
          </a:xfrm>
        </p:spPr>
        <p:txBody>
          <a:bodyPr rtlCol="0">
            <a:normAutofit/>
          </a:bodyPr>
          <a:lstStyle/>
          <a:p>
            <a:r>
              <a:rPr lang="en-US" dirty="0"/>
              <a:t>Completing our final project wouldn't have been possible without the dedication, support, and hard work of this amazing group.</a:t>
            </a:r>
          </a:p>
          <a:p>
            <a:r>
              <a:rPr lang="en-US" dirty="0"/>
              <a:t>To our teammates in this bootcamp - It's been a pleasure working alongside all of you, you made these 13 weeks fly by! </a:t>
            </a:r>
          </a:p>
          <a:p>
            <a:endParaRPr lang="en-US" dirty="0"/>
          </a:p>
          <a:p>
            <a:r>
              <a:rPr lang="en-US" dirty="0"/>
              <a:t>To John - </a:t>
            </a:r>
          </a:p>
          <a:p>
            <a:endParaRPr lang="en-GB"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rtlCol="0"/>
          <a:lstStyle/>
          <a:p>
            <a:pPr rtl="0"/>
            <a:r>
              <a:rPr lang="en-US" dirty="0"/>
              <a:t>W</a:t>
            </a:r>
            <a:r>
              <a:rPr lang="en-GB" dirty="0"/>
              <a:t>e will discuss pros and cons of waterfall and agile methodologies. And give our reasons for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rtlCol="0"/>
          <a:lstStyle/>
          <a:p>
            <a:pPr rtl="0"/>
            <a:r>
              <a:rPr lang="en-GB" dirty="0"/>
              <a:t>We will discuss </a:t>
            </a:r>
            <a:r>
              <a:rPr lang="en-US" dirty="0"/>
              <a:t>three job roles essential to the implementation team to cover all aspect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133600" cy="369332"/>
          </a:xfrm>
        </p:spPr>
        <p:txBody>
          <a:bodyPr rtlCol="0"/>
          <a:lstStyle/>
          <a:p>
            <a:pPr rtl="0"/>
            <a:r>
              <a:rPr lang="en-GB" dirty="0"/>
              <a:t>We will show </a:t>
            </a:r>
            <a:r>
              <a:rPr lang="en-US" dirty="0"/>
              <a:t>job roles and responsibilities for each job role throughout each of the development stages.</a:t>
            </a:r>
          </a:p>
          <a:p>
            <a:pPr rtl="0"/>
            <a:r>
              <a:rPr lang="en-US" dirty="0"/>
              <a:t>We will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96790" y="4946633"/>
            <a:ext cx="2128157" cy="369332"/>
          </a:xfrm>
        </p:spPr>
        <p:txBody>
          <a:bodyPr rtlCol="0"/>
          <a:lstStyle/>
          <a:p>
            <a:pPr rtl="0"/>
            <a:r>
              <a:rPr lang="en-GB" dirty="0"/>
              <a:t>We will show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424114" y="4961402"/>
            <a:ext cx="2129245" cy="369332"/>
          </a:xfrm>
        </p:spPr>
        <p:txBody>
          <a:bodyPr rtlCol="0"/>
          <a:lstStyle/>
          <a:p>
            <a:pPr rtl="0"/>
            <a:r>
              <a:rPr lang="en-US" dirty="0"/>
              <a:t>We will show tests completed and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18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27685" y="2483984"/>
            <a:ext cx="4847963" cy="3848236"/>
          </a:xfrm>
        </p:spPr>
        <p:txBody>
          <a:bodyPr rtlCol="0"/>
          <a:lstStyle/>
          <a:p>
            <a:pPr rtl="0"/>
            <a:r>
              <a:rPr lang="en-US" sz="1100" b="1" u="sng" dirty="0">
                <a:solidFill>
                  <a:schemeClr val="tx2">
                    <a:lumMod val="75000"/>
                  </a:schemeClr>
                </a:solidFill>
              </a:rPr>
              <a:t>PROS: </a:t>
            </a:r>
          </a:p>
          <a:p>
            <a:pPr rtl="0"/>
            <a:r>
              <a:rPr lang="en-US" sz="1000" dirty="0"/>
              <a:t>Clear structure with defined phases makes it easy to understand and manage each stage . </a:t>
            </a:r>
          </a:p>
          <a:p>
            <a:pPr rtl="0"/>
            <a:r>
              <a:rPr lang="en-US" sz="1000" dirty="0"/>
              <a:t>More accurate projection of time &amp; cost.</a:t>
            </a:r>
          </a:p>
          <a:p>
            <a:pPr rtl="0"/>
            <a:r>
              <a:rPr lang="en-US" sz="1000" dirty="0"/>
              <a:t>Easier to manage and efficient as it has well-defined requirements that will not change.</a:t>
            </a:r>
          </a:p>
          <a:p>
            <a:pPr rtl="0"/>
            <a:r>
              <a:rPr lang="en-US" sz="1000" dirty="0"/>
              <a:t>Each step is well documented ensuring that all team members are on the same page and requirements are clear.</a:t>
            </a:r>
            <a:endParaRPr lang="en-US" sz="1100" dirty="0"/>
          </a:p>
          <a:p>
            <a:pPr rtl="0"/>
            <a:endParaRPr lang="en-US" sz="1100" dirty="0"/>
          </a:p>
          <a:p>
            <a:pPr algn="r" rtl="0"/>
            <a:r>
              <a:rPr lang="en-US" sz="1100" b="1" dirty="0">
                <a:solidFill>
                  <a:schemeClr val="accent5">
                    <a:lumMod val="75000"/>
                  </a:schemeClr>
                </a:solidFill>
              </a:rPr>
              <a:t>        </a:t>
            </a:r>
            <a:r>
              <a:rPr lang="en-US" sz="1100" b="1" u="sng" dirty="0">
                <a:solidFill>
                  <a:schemeClr val="accent5">
                    <a:lumMod val="75000"/>
                  </a:schemeClr>
                </a:solidFill>
              </a:rPr>
              <a:t>CONS</a:t>
            </a:r>
            <a:r>
              <a:rPr lang="en-US" sz="1000" b="1" u="sng" dirty="0"/>
              <a:t>:</a:t>
            </a:r>
          </a:p>
          <a:p>
            <a:pPr algn="r" rtl="0"/>
            <a:r>
              <a:rPr lang="en-US" sz="1000" dirty="0"/>
              <a:t>Less adaptable and can be costly if changes required</a:t>
            </a:r>
          </a:p>
          <a:p>
            <a:pPr algn="r" rtl="0"/>
            <a:r>
              <a:rPr lang="en-US" sz="1000" dirty="0"/>
              <a:t>Testing late in the cycle could be costly if issues found</a:t>
            </a:r>
          </a:p>
          <a:p>
            <a:pPr algn="r" rtl="0"/>
            <a:r>
              <a:rPr lang="en-US" sz="1000" dirty="0"/>
              <a:t>Feedback comes in late leading to significant rework if requirements were not clear </a:t>
            </a:r>
          </a:p>
          <a:p>
            <a:pPr algn="r" rtl="0"/>
            <a:r>
              <a:rPr lang="en-US" sz="1000" dirty="0"/>
              <a:t>Due to sequential approach if any phase fails, it can jeopardize the project </a:t>
            </a:r>
          </a:p>
          <a:p>
            <a:pPr algn="r" rtl="0"/>
            <a:r>
              <a:rPr lang="en-US" sz="1000" dirty="0"/>
              <a:t>Risks have to be identified and addressed during initial stages  </a:t>
            </a:r>
            <a:endParaRPr lang="en-GB" sz="10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18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6948" y="2503605"/>
            <a:ext cx="5168314" cy="3881227"/>
          </a:xfrm>
        </p:spPr>
        <p:txBody>
          <a:bodyPr rtlCol="0"/>
          <a:lstStyle/>
          <a:p>
            <a:pPr rtl="0"/>
            <a:r>
              <a:rPr lang="en-US" sz="1200" b="1" u="sng" dirty="0">
                <a:solidFill>
                  <a:schemeClr val="tx2">
                    <a:lumMod val="75000"/>
                  </a:schemeClr>
                </a:solidFill>
              </a:rPr>
              <a:t>PROS:</a:t>
            </a:r>
          </a:p>
          <a:p>
            <a:pPr rtl="0"/>
            <a:r>
              <a:rPr lang="en-US" sz="1000" dirty="0"/>
              <a:t>Flexible and adaptable allowing for changes even late in development. </a:t>
            </a:r>
          </a:p>
          <a:p>
            <a:pPr rtl="0"/>
            <a:r>
              <a:rPr lang="en-US" sz="1000" dirty="0"/>
              <a:t>Regular feedback allows users to ensure product meets their needs.</a:t>
            </a:r>
          </a:p>
          <a:p>
            <a:pPr rtl="0"/>
            <a:r>
              <a:rPr lang="en-US" sz="1000" dirty="0"/>
              <a:t>Offers better communication among team allowing for better problem solving. </a:t>
            </a:r>
          </a:p>
          <a:p>
            <a:pPr rtl="0"/>
            <a:r>
              <a:rPr lang="en-US" sz="1000" dirty="0"/>
              <a:t>Early testing reduces risk of major issues down the line. </a:t>
            </a:r>
          </a:p>
          <a:p>
            <a:pPr rtl="0"/>
            <a:r>
              <a:rPr lang="en-US" sz="1000" dirty="0"/>
              <a:t>After every cycle, teams engage and reflect on ways to enhance their efficiency. </a:t>
            </a:r>
          </a:p>
          <a:p>
            <a:pPr rtl="0"/>
            <a:endParaRPr lang="en-US" sz="1000" dirty="0"/>
          </a:p>
          <a:p>
            <a:pPr algn="r" rtl="0"/>
            <a:r>
              <a:rPr lang="en-US" sz="1200" b="1" u="sng" dirty="0">
                <a:solidFill>
                  <a:schemeClr val="accent5">
                    <a:lumMod val="75000"/>
                  </a:schemeClr>
                </a:solidFill>
              </a:rPr>
              <a:t>CONS</a:t>
            </a:r>
            <a:r>
              <a:rPr lang="en-US" sz="1200" u="sng" dirty="0">
                <a:solidFill>
                  <a:schemeClr val="accent5">
                    <a:lumMod val="75000"/>
                  </a:schemeClr>
                </a:solidFill>
              </a:rPr>
              <a:t>:</a:t>
            </a:r>
          </a:p>
          <a:p>
            <a:pPr algn="r" rtl="0"/>
            <a:r>
              <a:rPr lang="en-GB" sz="1000" dirty="0"/>
              <a:t>   	Could lead to scope creep -  changes and additions could extend both timeline of project and costs. </a:t>
            </a:r>
          </a:p>
          <a:p>
            <a:pPr algn="r" rtl="0"/>
            <a:r>
              <a:rPr lang="en-GB" sz="1000" dirty="0"/>
              <a:t>	Requires constant involvement from team members and customers which can be time- consuming.</a:t>
            </a:r>
          </a:p>
          <a:p>
            <a:pPr algn="r" rtl="0"/>
            <a:r>
              <a:rPr lang="en-GB" sz="1000" dirty="0"/>
              <a:t>Harder to predict timeline and costs to project that could lead to poor decision making</a:t>
            </a:r>
            <a:r>
              <a:rPr lang="en-GB" sz="1300" dirty="0"/>
              <a:t>.</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rtlCol="0"/>
          <a:lstStyle/>
          <a:p>
            <a:pPr rtl="0"/>
            <a:r>
              <a:rPr lang="en-US" dirty="0"/>
              <a:t>We have chosen Agile for Photo </a:t>
            </a:r>
            <a:r>
              <a:rPr lang="en-US" dirty="0" err="1"/>
              <a:t>DeDuplicator</a:t>
            </a:r>
            <a:r>
              <a:rPr lang="en-US" dirty="0"/>
              <a:t> project due to its flexibility and continuous feedback and earlier testing stages. It has also allowed us to make any required changes throughout the development and will allow for any evolving features in the future. </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18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179376" y="2465869"/>
            <a:ext cx="2128157" cy="2520876"/>
          </a:xfrm>
        </p:spPr>
        <p:txBody>
          <a:bodyPr rtlCol="0"/>
          <a:lstStyle/>
          <a:p>
            <a:pPr rtl="0"/>
            <a:r>
              <a:rPr lang="en-US" dirty="0"/>
              <a:t>Responsible for coding, integration and testing. </a:t>
            </a:r>
          </a:p>
          <a:p>
            <a:pPr rtl="0"/>
            <a:r>
              <a:rPr lang="en-GB" dirty="0"/>
              <a:t>Ensures best coding practices and coding standards. </a:t>
            </a:r>
          </a:p>
          <a:p>
            <a:pPr rtl="0"/>
            <a:r>
              <a:rPr lang="en-GB" dirty="0"/>
              <a:t>Manages development team, assigns tasks and ensures project meets requirements,</a:t>
            </a:r>
            <a:endParaRPr lang="en-US" dirty="0"/>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28157" cy="2520676"/>
          </a:xfrm>
        </p:spPr>
        <p:txBody>
          <a:bodyPr rtlCol="0"/>
          <a:lstStyle/>
          <a:p>
            <a:pPr rtl="0"/>
            <a:r>
              <a:rPr lang="en-US" dirty="0"/>
              <a:t>Acts as voice of the customer </a:t>
            </a:r>
          </a:p>
          <a:p>
            <a:pPr rtl="0"/>
            <a:r>
              <a:rPr lang="en-US" dirty="0"/>
              <a:t>Defines product requirements, and user stories. </a:t>
            </a:r>
          </a:p>
          <a:p>
            <a:pPr rtl="0"/>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18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a:lstStyle/>
          <a:p>
            <a:r>
              <a:rPr lang="en-US" dirty="0"/>
              <a:t>Responsible for quality and reliability</a:t>
            </a:r>
          </a:p>
          <a:p>
            <a:r>
              <a:rPr lang="en-US" dirty="0"/>
              <a:t>Designs and runs test plans, test cases and test scripts.</a:t>
            </a:r>
          </a:p>
          <a:p>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p:txBody>
          <a:bodyPr/>
          <a:lstStyle/>
          <a:p>
            <a:r>
              <a:rPr lang="en-US" dirty="0"/>
              <a:t>Ensure adherence to best coding practices and standards</a:t>
            </a:r>
          </a:p>
          <a:p>
            <a:r>
              <a:rPr lang="en-US" dirty="0"/>
              <a:t>Design and develop high quality product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3626779"/>
            <a:ext cx="4838700" cy="636754"/>
          </a:xfrm>
        </p:spPr>
        <p:txBody>
          <a:bodyPr/>
          <a:lstStyle/>
          <a:p>
            <a:r>
              <a:rPr lang="en-US" dirty="0"/>
              <a:t>Collaborate with other team members/departments to define project requirements and deliver updates throughout the process  </a:t>
            </a:r>
          </a:p>
          <a:p>
            <a:r>
              <a:rPr lang="en-US" dirty="0"/>
              <a:t>Fix bugs and issues when and if required</a:t>
            </a:r>
          </a:p>
          <a:p>
            <a:r>
              <a:rPr lang="en-GB" dirty="0"/>
              <a:t>Create and update documentation to ensure it is up to date</a:t>
            </a:r>
          </a:p>
          <a:p>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18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164109"/>
            <a:ext cx="48387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Proficiency in programming languages (e.g., HTML, Python, CSS).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Strong understanding of software development methodologies (e.g., Agile, Waterfall, Scrum).</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Strong communication and interpersonal abilities</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Problem-solving and critical-thinking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normAutofit fontScale="90000"/>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a:lstStyle/>
          <a:p>
            <a:r>
              <a:rPr lang="en-US" dirty="0"/>
              <a:t>Define product vision and strategy and ensure it aligns with business goals and objectives.</a:t>
            </a:r>
          </a:p>
          <a:p>
            <a:r>
              <a:rPr lang="en-US" dirty="0"/>
              <a:t>Create and manage product requirements and user stories </a:t>
            </a:r>
          </a:p>
          <a:p>
            <a:r>
              <a:rPr lang="en-US" dirty="0"/>
              <a:t>Gather requirements from stakeholders/customers and ensure it is well communicated throughout departments .</a:t>
            </a:r>
          </a:p>
          <a:p>
            <a:r>
              <a:rPr lang="en-US" dirty="0"/>
              <a:t>Attend review meetings and sprint planning meetings. </a:t>
            </a:r>
          </a:p>
          <a:p>
            <a:r>
              <a:rPr lang="en-US" dirty="0"/>
              <a:t>Collect user feedback  and use it to improve product. </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18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302608"/>
            <a:ext cx="48387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Strong understanding of software development methodologies and processes.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effectLst/>
                <a:latin typeface="Franklin Gothic Book (Body)"/>
              </a:rPr>
              <a:t>Proficient in using product management systems (JIRA, Trello)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Franklin Gothic Book (Body)"/>
              </a:rPr>
              <a:t>Strong leadership and decision making skills.</a:t>
            </a:r>
            <a:endParaRPr kumimoji="0" lang="en-US" altLang="en-US" i="0" u="none" strike="noStrike" cap="none" normalizeH="0" baseline="0" dirty="0">
              <a:ln>
                <a:noFill/>
              </a:ln>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Body)"/>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Franklin Gothic Book (Body)"/>
              </a:rPr>
              <a:t>Excellent communicator and analytical thinker. </a:t>
            </a:r>
            <a:endParaRPr kumimoji="0" lang="en-US" altLang="en-US" i="0" u="none" strike="noStrike" cap="none" normalizeH="0" baseline="0" dirty="0">
              <a:ln>
                <a:noFill/>
              </a:ln>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2421</TotalTime>
  <Words>1250</Words>
  <Application>Microsoft Office PowerPoint</Application>
  <PresentationFormat>Widescreen</PresentationFormat>
  <Paragraphs>211</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Book</vt:lpstr>
      <vt:lpstr>Franklin Gothic Book (Body)</vt:lpstr>
      <vt:lpstr>Franklin Gothic Demi</vt:lpstr>
      <vt:lpstr>Franklin Gothic Demi (Headings)</vt:lpstr>
      <vt:lpstr>Wingdings</vt:lpstr>
      <vt:lpstr>Theme1</vt:lpstr>
      <vt:lpstr>PHOTO DEDUPLICATOR</vt:lpstr>
      <vt:lpstr>Contoso was great to work with.  Patrice was my representative and she anticipated my needs and worked diligently to fix my issue.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3</cp:revision>
  <dcterms:created xsi:type="dcterms:W3CDTF">2024-06-13T17:33:42Z</dcterms:created>
  <dcterms:modified xsi:type="dcterms:W3CDTF">2024-06-18T19:32:26Z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