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5" r:id="rId6"/>
    <p:sldId id="352" r:id="rId7"/>
    <p:sldId id="361" r:id="rId8"/>
    <p:sldId id="367" r:id="rId9"/>
    <p:sldId id="366" r:id="rId10"/>
    <p:sldId id="356" r:id="rId11"/>
    <p:sldId id="370" r:id="rId12"/>
    <p:sldId id="371" r:id="rId13"/>
    <p:sldId id="372" r:id="rId14"/>
    <p:sldId id="368" r:id="rId15"/>
    <p:sldId id="362" r:id="rId16"/>
    <p:sldId id="353" r:id="rId17"/>
    <p:sldId id="354" r:id="rId18"/>
    <p:sldId id="373" r:id="rId19"/>
    <p:sldId id="374" r:id="rId20"/>
    <p:sldId id="376" r:id="rId21"/>
    <p:sldId id="375" r:id="rId22"/>
    <p:sldId id="377" r:id="rId23"/>
    <p:sldId id="369" r:id="rId24"/>
    <p:sldId id="343"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C2FB1-A1A3-DAC9-DD08-178FAE740046}" v="559" dt="2024-06-18T20:00:14.712"/>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226" autoAdjust="0"/>
  </p:normalViewPr>
  <p:slideViewPr>
    <p:cSldViewPr>
      <p:cViewPr varScale="1">
        <p:scale>
          <a:sx n="68" d="100"/>
          <a:sy n="68" d="100"/>
        </p:scale>
        <p:origin x="60" y="1002"/>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335360" y="260648"/>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extLst>
              <p:ext uri="{D42A27DB-BD31-4B8C-83A1-F6EECF244321}">
                <p14:modId xmlns:p14="http://schemas.microsoft.com/office/powerpoint/2010/main" val="826451614"/>
              </p:ext>
            </p:extLst>
          </p:nvPr>
        </p:nvGraphicFramePr>
        <p:xfrm>
          <a:off x="407368" y="908720"/>
          <a:ext cx="11521278" cy="5139654"/>
        </p:xfrm>
        <a:graphic>
          <a:graphicData uri="http://schemas.openxmlformats.org/drawingml/2006/table">
            <a:tbl>
              <a:tblPr firstRow="1" bandRow="1">
                <a:tableStyleId>{5C22544A-7EE6-4342-B048-85BDC9FD1C3A}</a:tableStyleId>
              </a:tblPr>
              <a:tblGrid>
                <a:gridCol w="1920213">
                  <a:extLst>
                    <a:ext uri="{9D8B030D-6E8A-4147-A177-3AD203B41FA5}">
                      <a16:colId xmlns:a16="http://schemas.microsoft.com/office/drawing/2014/main" val="3506827461"/>
                    </a:ext>
                  </a:extLst>
                </a:gridCol>
                <a:gridCol w="1920213">
                  <a:extLst>
                    <a:ext uri="{9D8B030D-6E8A-4147-A177-3AD203B41FA5}">
                      <a16:colId xmlns:a16="http://schemas.microsoft.com/office/drawing/2014/main" val="289244665"/>
                    </a:ext>
                  </a:extLst>
                </a:gridCol>
                <a:gridCol w="1920213">
                  <a:extLst>
                    <a:ext uri="{9D8B030D-6E8A-4147-A177-3AD203B41FA5}">
                      <a16:colId xmlns:a16="http://schemas.microsoft.com/office/drawing/2014/main" val="906767173"/>
                    </a:ext>
                  </a:extLst>
                </a:gridCol>
                <a:gridCol w="1920213">
                  <a:extLst>
                    <a:ext uri="{9D8B030D-6E8A-4147-A177-3AD203B41FA5}">
                      <a16:colId xmlns:a16="http://schemas.microsoft.com/office/drawing/2014/main" val="1414843549"/>
                    </a:ext>
                  </a:extLst>
                </a:gridCol>
                <a:gridCol w="1920213">
                  <a:extLst>
                    <a:ext uri="{9D8B030D-6E8A-4147-A177-3AD203B41FA5}">
                      <a16:colId xmlns:a16="http://schemas.microsoft.com/office/drawing/2014/main" val="1955876352"/>
                    </a:ext>
                  </a:extLst>
                </a:gridCol>
                <a:gridCol w="1920213">
                  <a:extLst>
                    <a:ext uri="{9D8B030D-6E8A-4147-A177-3AD203B41FA5}">
                      <a16:colId xmlns:a16="http://schemas.microsoft.com/office/drawing/2014/main" val="2107784647"/>
                    </a:ext>
                  </a:extLst>
                </a:gridCol>
              </a:tblGrid>
              <a:tr h="718167">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577977">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718167">
                <a:tc>
                  <a:txBody>
                    <a:bodyPr/>
                    <a:lstStyle/>
                    <a:p>
                      <a:r>
                        <a:rPr lang="en-US" dirty="0"/>
                        <a:t>PROJECT MANAGER</a:t>
                      </a:r>
                      <a:endParaRPr lang="en-GB" dirty="0"/>
                    </a:p>
                  </a:txBody>
                  <a:tcPr/>
                </a:tc>
                <a:tc>
                  <a:txBody>
                    <a:bodyPr/>
                    <a:lstStyle/>
                    <a:p>
                      <a:r>
                        <a:rPr lang="en-US" sz="1100" dirty="0"/>
                        <a:t>Project Manager would provide detailed instructions for the planning, organizing, controlling, managing and reporting the project resources.</a:t>
                      </a:r>
                      <a:endParaRPr lang="en-GB" sz="110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314090139"/>
                  </a:ext>
                </a:extLst>
              </a:tr>
              <a:tr h="718167">
                <a:tc>
                  <a:txBody>
                    <a:bodyPr/>
                    <a:lstStyle/>
                    <a:p>
                      <a:r>
                        <a:rPr lang="en-US" dirty="0"/>
                        <a:t>BUSINESS ANALYST </a:t>
                      </a:r>
                      <a:endParaRPr lang="en-GB" dirty="0"/>
                    </a:p>
                  </a:txBody>
                  <a:tcPr/>
                </a:tc>
                <a:tc>
                  <a:txBody>
                    <a:bodyPr/>
                    <a:lstStyle/>
                    <a:p>
                      <a:r>
                        <a:rPr lang="en-US" sz="1100" dirty="0"/>
                        <a:t>Analyze, communicate and document the requirements, business needs and goals for the Photo </a:t>
                      </a:r>
                      <a:r>
                        <a:rPr lang="en-US" sz="1100" dirty="0" err="1"/>
                        <a:t>DeDuplicator</a:t>
                      </a:r>
                      <a:r>
                        <a:rPr lang="en-US" sz="1100" dirty="0"/>
                        <a:t> with stakeholders, developers and other participants. </a:t>
                      </a:r>
                      <a:endParaRPr lang="en-GB" sz="1100"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63281080"/>
                  </a:ext>
                </a:extLst>
              </a:tr>
              <a:tr h="718167">
                <a:tc>
                  <a:txBody>
                    <a:bodyPr/>
                    <a:lstStyle/>
                    <a:p>
                      <a:r>
                        <a:rPr lang="en-US" dirty="0"/>
                        <a:t>SOLUTIONS ARCHITECT </a:t>
                      </a:r>
                      <a:endParaRPr lang="en-GB" dirty="0"/>
                    </a:p>
                  </a:txBody>
                  <a:tcPr/>
                </a:tc>
                <a:tc>
                  <a:txBody>
                    <a:bodyPr/>
                    <a:lstStyle/>
                    <a:p>
                      <a:r>
                        <a:rPr lang="en-US" sz="1100" dirty="0"/>
                        <a:t>Try to understand constraints of the project. Consider technical and business factors which align with the project goal. </a:t>
                      </a:r>
                      <a:endParaRPr lang="en-GB" sz="1100" dirty="0"/>
                    </a:p>
                  </a:txBody>
                  <a:tcPr/>
                </a:tc>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5827277"/>
                  </a:ext>
                </a:extLst>
              </a:tr>
              <a:tr h="718167">
                <a:tc>
                  <a:txBody>
                    <a:bodyPr/>
                    <a:lstStyle/>
                    <a:p>
                      <a:r>
                        <a:rPr lang="en-US" dirty="0"/>
                        <a:t>LEAD DEVELOPER </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445274758"/>
                  </a:ext>
                </a:extLst>
              </a:tr>
            </a:tbl>
          </a:graphicData>
        </a:graphic>
      </p:graphicFrame>
    </p:spTree>
    <p:extLst>
      <p:ext uri="{BB962C8B-B14F-4D97-AF65-F5344CB8AC3E}">
        <p14:creationId xmlns:p14="http://schemas.microsoft.com/office/powerpoint/2010/main" val="3701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5215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16</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17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18</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11424" y="2132856"/>
            <a:ext cx="7992888" cy="3289971"/>
          </a:xfrm>
        </p:spPr>
        <p:txBody>
          <a:bodyPr rtlCol="0">
            <a:normAutofit/>
          </a:bodyPr>
          <a:lstStyle/>
          <a:p>
            <a:r>
              <a:rPr lang="en-US" sz="3600" b="0" i="0" dirty="0">
                <a:effectLst/>
              </a:rPr>
              <a:t>“</a:t>
            </a:r>
            <a:r>
              <a:rPr lang="en-US" sz="3600" b="0" i="1" dirty="0">
                <a:effectLst/>
              </a:rPr>
              <a:t>The first rule of management is delegation. Don’t try and do everything yourself because you can’t.</a:t>
            </a:r>
            <a:r>
              <a:rPr lang="en-US" sz="3600" b="0" i="0" dirty="0">
                <a:effectLst/>
              </a:rPr>
              <a:t>”</a:t>
            </a:r>
            <a:br>
              <a:rPr lang="en-US" b="0" i="0" dirty="0">
                <a:effectLst/>
                <a:latin typeface="Inter"/>
              </a:rPr>
            </a:br>
            <a:r>
              <a:rPr lang="en-US" b="0" i="0" dirty="0">
                <a:effectLst/>
                <a:latin typeface="Inter"/>
              </a:rPr>
              <a:t>  						</a:t>
            </a:r>
            <a:r>
              <a:rPr lang="en-US" sz="1400" b="0" i="0" dirty="0">
                <a:effectLst/>
              </a:rPr>
              <a:t>— Anthea Turner</a:t>
            </a:r>
            <a:br>
              <a:rPr lang="en-GB" dirty="0">
                <a:latin typeface="+mj-lt"/>
              </a:rPr>
            </a:br>
            <a:endParaRPr lang="en-GB" dirty="0">
              <a:latin typeface="+mj-lt"/>
            </a:endParaRP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11424" y="332656"/>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191344" y="6381328"/>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479376" y="6381328"/>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19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3088007010"/>
              </p:ext>
            </p:extLst>
          </p:nvPr>
        </p:nvGraphicFramePr>
        <p:xfrm>
          <a:off x="911424" y="980728"/>
          <a:ext cx="10513170" cy="5121482"/>
        </p:xfrm>
        <a:graphic>
          <a:graphicData uri="http://schemas.openxmlformats.org/drawingml/2006/table">
            <a:tbl>
              <a:tblPr firstRow="1" bandRow="1">
                <a:tableStyleId>{5C22544A-7EE6-4342-B048-85BDC9FD1C3A}</a:tableStyleId>
              </a:tblPr>
              <a:tblGrid>
                <a:gridCol w="1752195">
                  <a:extLst>
                    <a:ext uri="{9D8B030D-6E8A-4147-A177-3AD203B41FA5}">
                      <a16:colId xmlns:a16="http://schemas.microsoft.com/office/drawing/2014/main" val="1901585172"/>
                    </a:ext>
                  </a:extLst>
                </a:gridCol>
                <a:gridCol w="1752195">
                  <a:extLst>
                    <a:ext uri="{9D8B030D-6E8A-4147-A177-3AD203B41FA5}">
                      <a16:colId xmlns:a16="http://schemas.microsoft.com/office/drawing/2014/main" val="2360682688"/>
                    </a:ext>
                  </a:extLst>
                </a:gridCol>
                <a:gridCol w="1752195">
                  <a:extLst>
                    <a:ext uri="{9D8B030D-6E8A-4147-A177-3AD203B41FA5}">
                      <a16:colId xmlns:a16="http://schemas.microsoft.com/office/drawing/2014/main" val="2421449047"/>
                    </a:ext>
                  </a:extLst>
                </a:gridCol>
                <a:gridCol w="1752195">
                  <a:extLst>
                    <a:ext uri="{9D8B030D-6E8A-4147-A177-3AD203B41FA5}">
                      <a16:colId xmlns:a16="http://schemas.microsoft.com/office/drawing/2014/main" val="3037090195"/>
                    </a:ext>
                  </a:extLst>
                </a:gridCol>
                <a:gridCol w="1752195">
                  <a:extLst>
                    <a:ext uri="{9D8B030D-6E8A-4147-A177-3AD203B41FA5}">
                      <a16:colId xmlns:a16="http://schemas.microsoft.com/office/drawing/2014/main" val="2030968417"/>
                    </a:ext>
                  </a:extLst>
                </a:gridCol>
                <a:gridCol w="1752195">
                  <a:extLst>
                    <a:ext uri="{9D8B030D-6E8A-4147-A177-3AD203B41FA5}">
                      <a16:colId xmlns:a16="http://schemas.microsoft.com/office/drawing/2014/main" val="3425255958"/>
                    </a:ext>
                  </a:extLst>
                </a:gridCol>
              </a:tblGrid>
              <a:tr h="549061">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549061">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34100859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 in python </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974764274"/>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07873598"/>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661776521"/>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903377" cy="2534129"/>
          </a:xfrm>
        </p:spPr>
        <p:txBody>
          <a:bodyPr vert="horz" lIns="0" tIns="0" rIns="0" bIns="0" rtlCol="0" anchor="t">
            <a:normAutofit/>
          </a:bodyPr>
          <a:lstStyle/>
          <a:p>
            <a:r>
              <a:rPr lang="en-US" dirty="0"/>
              <a:t>Completing our final project wouldn't have been possible without the dedication, support, and hard work of this amazing group.</a:t>
            </a:r>
          </a:p>
          <a:p>
            <a:r>
              <a:rPr lang="en-US" dirty="0"/>
              <a:t>To our teammates in this bootcamp - it's been a pleasure working alongside all of you, you made these 13 weeks fly by! </a:t>
            </a:r>
          </a:p>
          <a:p>
            <a:endParaRPr lang="en-US" dirty="0"/>
          </a:p>
          <a:p>
            <a:r>
              <a:rPr lang="en-US" dirty="0"/>
              <a:t>To John - </a:t>
            </a:r>
          </a:p>
          <a:p>
            <a:endParaRPr lang="en-GB"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2479</TotalTime>
  <Words>1572</Words>
  <Application>Microsoft Office PowerPoint</Application>
  <PresentationFormat>Widescreen</PresentationFormat>
  <Paragraphs>263</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Calibri,Sans-Serif</vt:lpstr>
      <vt:lpstr>Franklin Gothic Book</vt:lpstr>
      <vt:lpstr>Franklin Gothic Book (Body)</vt:lpstr>
      <vt:lpstr>Franklin Gothic Demi</vt:lpstr>
      <vt:lpstr>Franklin Gothic Demi (Headings)</vt:lpstr>
      <vt:lpstr>Inter</vt:lpstr>
      <vt:lpstr>Wingdings</vt:lpstr>
      <vt:lpstr>Theme1</vt:lpstr>
      <vt:lpstr>PHOTO DEDUPLICATOR</vt:lpstr>
      <vt:lpstr>“The first rule of management is delegation. Don’t try and do everything yourself because you can’t.”         — Anthea Turner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208</cp:revision>
  <dcterms:created xsi:type="dcterms:W3CDTF">2024-06-13T17:33:42Z</dcterms:created>
  <dcterms:modified xsi:type="dcterms:W3CDTF">2024-06-19T18:41:59Z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