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6"/>
  </p:notesMasterIdLst>
  <p:handoutMasterIdLst>
    <p:handoutMasterId r:id="rId27"/>
  </p:handoutMasterIdLst>
  <p:sldIdLst>
    <p:sldId id="350" r:id="rId5"/>
    <p:sldId id="355" r:id="rId6"/>
    <p:sldId id="352" r:id="rId7"/>
    <p:sldId id="361" r:id="rId8"/>
    <p:sldId id="367" r:id="rId9"/>
    <p:sldId id="366" r:id="rId10"/>
    <p:sldId id="356" r:id="rId11"/>
    <p:sldId id="370" r:id="rId12"/>
    <p:sldId id="371" r:id="rId13"/>
    <p:sldId id="372" r:id="rId14"/>
    <p:sldId id="368" r:id="rId15"/>
    <p:sldId id="362" r:id="rId16"/>
    <p:sldId id="353" r:id="rId17"/>
    <p:sldId id="354" r:id="rId18"/>
    <p:sldId id="373" r:id="rId19"/>
    <p:sldId id="374" r:id="rId20"/>
    <p:sldId id="376" r:id="rId21"/>
    <p:sldId id="375" r:id="rId22"/>
    <p:sldId id="377" r:id="rId23"/>
    <p:sldId id="369" r:id="rId24"/>
    <p:sldId id="343" r:id="rId2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5C2FB1-A1A3-DAC9-DD08-178FAE740046}" v="559" dt="2024-06-18T20:00:14.712"/>
    <p1510:client id="{EB07B262-0889-87B5-5E2F-6179A3D81090}" v="299" dt="2024-06-19T15:33:03.0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5226" autoAdjust="0"/>
  </p:normalViewPr>
  <p:slideViewPr>
    <p:cSldViewPr>
      <p:cViewPr varScale="1">
        <p:scale>
          <a:sx n="84" d="100"/>
          <a:sy n="84" d="100"/>
        </p:scale>
        <p:origin x="120" y="666"/>
      </p:cViewPr>
      <p:guideLst>
        <p:guide pos="3840"/>
        <p:guide orient="horz" pos="2160"/>
      </p:guideLst>
    </p:cSldViewPr>
  </p:slideViewPr>
  <p:notesTextViewPr>
    <p:cViewPr>
      <p:scale>
        <a:sx n="1" d="1"/>
        <a:sy n="1" d="1"/>
      </p:scale>
      <p:origin x="0" y="0"/>
    </p:cViewPr>
  </p:notesTextViewPr>
  <p:sorterViewPr>
    <p:cViewPr>
      <p:scale>
        <a:sx n="80" d="100"/>
        <a:sy n="80" d="100"/>
      </p:scale>
      <p:origin x="0" y="0"/>
    </p:cViewPr>
  </p:sorterViewPr>
  <p:notesViewPr>
    <p:cSldViewPr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19/06/2024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33465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10</a:t>
            </a:fld>
            <a:endParaRPr lang="en-GB"/>
          </a:p>
        </p:txBody>
      </p:sp>
    </p:spTree>
    <p:extLst>
      <p:ext uri="{BB962C8B-B14F-4D97-AF65-F5344CB8AC3E}">
        <p14:creationId xmlns:p14="http://schemas.microsoft.com/office/powerpoint/2010/main" val="1899153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11</a:t>
            </a:fld>
            <a:endParaRPr lang="en-GB"/>
          </a:p>
        </p:txBody>
      </p:sp>
    </p:spTree>
    <p:extLst>
      <p:ext uri="{BB962C8B-B14F-4D97-AF65-F5344CB8AC3E}">
        <p14:creationId xmlns:p14="http://schemas.microsoft.com/office/powerpoint/2010/main" val="503981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12</a:t>
            </a:fld>
            <a:endParaRPr lang="en-GB"/>
          </a:p>
        </p:txBody>
      </p:sp>
    </p:spTree>
    <p:extLst>
      <p:ext uri="{BB962C8B-B14F-4D97-AF65-F5344CB8AC3E}">
        <p14:creationId xmlns:p14="http://schemas.microsoft.com/office/powerpoint/2010/main" val="2900154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13</a:t>
            </a:fld>
            <a:endParaRPr lang="en-GB"/>
          </a:p>
        </p:txBody>
      </p:sp>
    </p:spTree>
    <p:extLst>
      <p:ext uri="{BB962C8B-B14F-4D97-AF65-F5344CB8AC3E}">
        <p14:creationId xmlns:p14="http://schemas.microsoft.com/office/powerpoint/2010/main" val="4096229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14</a:t>
            </a:fld>
            <a:endParaRPr lang="en-GB"/>
          </a:p>
        </p:txBody>
      </p:sp>
    </p:spTree>
    <p:extLst>
      <p:ext uri="{BB962C8B-B14F-4D97-AF65-F5344CB8AC3E}">
        <p14:creationId xmlns:p14="http://schemas.microsoft.com/office/powerpoint/2010/main" val="2361705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15</a:t>
            </a:fld>
            <a:endParaRPr lang="en-GB"/>
          </a:p>
        </p:txBody>
      </p:sp>
    </p:spTree>
    <p:extLst>
      <p:ext uri="{BB962C8B-B14F-4D97-AF65-F5344CB8AC3E}">
        <p14:creationId xmlns:p14="http://schemas.microsoft.com/office/powerpoint/2010/main" val="164044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16</a:t>
            </a:fld>
            <a:endParaRPr lang="en-GB"/>
          </a:p>
        </p:txBody>
      </p:sp>
    </p:spTree>
    <p:extLst>
      <p:ext uri="{BB962C8B-B14F-4D97-AF65-F5344CB8AC3E}">
        <p14:creationId xmlns:p14="http://schemas.microsoft.com/office/powerpoint/2010/main" val="1646782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17</a:t>
            </a:fld>
            <a:endParaRPr lang="en-GB"/>
          </a:p>
        </p:txBody>
      </p:sp>
    </p:spTree>
    <p:extLst>
      <p:ext uri="{BB962C8B-B14F-4D97-AF65-F5344CB8AC3E}">
        <p14:creationId xmlns:p14="http://schemas.microsoft.com/office/powerpoint/2010/main" val="1625725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18</a:t>
            </a:fld>
            <a:endParaRPr lang="en-GB"/>
          </a:p>
        </p:txBody>
      </p:sp>
    </p:spTree>
    <p:extLst>
      <p:ext uri="{BB962C8B-B14F-4D97-AF65-F5344CB8AC3E}">
        <p14:creationId xmlns:p14="http://schemas.microsoft.com/office/powerpoint/2010/main" val="3877418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20</a:t>
            </a:fld>
            <a:endParaRPr lang="en-GB"/>
          </a:p>
        </p:txBody>
      </p:sp>
    </p:spTree>
    <p:extLst>
      <p:ext uri="{BB962C8B-B14F-4D97-AF65-F5344CB8AC3E}">
        <p14:creationId xmlns:p14="http://schemas.microsoft.com/office/powerpoint/2010/main" val="284844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a:p>
        </p:txBody>
      </p:sp>
    </p:spTree>
    <p:extLst>
      <p:ext uri="{BB962C8B-B14F-4D97-AF65-F5344CB8AC3E}">
        <p14:creationId xmlns:p14="http://schemas.microsoft.com/office/powerpoint/2010/main" val="952895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A89C7E07-3C67-C64C-8DA0-0404F6303970}" type="slidenum">
              <a:rPr lang="en-GB" smtClean="0"/>
              <a:t>21</a:t>
            </a:fld>
            <a:endParaRPr lang="en-GB"/>
          </a:p>
        </p:txBody>
      </p:sp>
    </p:spTree>
    <p:extLst>
      <p:ext uri="{BB962C8B-B14F-4D97-AF65-F5344CB8AC3E}">
        <p14:creationId xmlns:p14="http://schemas.microsoft.com/office/powerpoint/2010/main" val="1823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a:t>
            </a:fld>
            <a:endParaRPr lang="en-GB"/>
          </a:p>
        </p:txBody>
      </p:sp>
    </p:spTree>
    <p:extLst>
      <p:ext uri="{BB962C8B-B14F-4D97-AF65-F5344CB8AC3E}">
        <p14:creationId xmlns:p14="http://schemas.microsoft.com/office/powerpoint/2010/main" val="1315790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4</a:t>
            </a:fld>
            <a:endParaRPr lang="en-GB"/>
          </a:p>
        </p:txBody>
      </p:sp>
    </p:spTree>
    <p:extLst>
      <p:ext uri="{BB962C8B-B14F-4D97-AF65-F5344CB8AC3E}">
        <p14:creationId xmlns:p14="http://schemas.microsoft.com/office/powerpoint/2010/main" val="44815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5</a:t>
            </a:fld>
            <a:endParaRPr lang="en-GB"/>
          </a:p>
        </p:txBody>
      </p:sp>
    </p:spTree>
    <p:extLst>
      <p:ext uri="{BB962C8B-B14F-4D97-AF65-F5344CB8AC3E}">
        <p14:creationId xmlns:p14="http://schemas.microsoft.com/office/powerpoint/2010/main" val="3032297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6</a:t>
            </a:fld>
            <a:endParaRPr lang="en-GB"/>
          </a:p>
        </p:txBody>
      </p:sp>
    </p:spTree>
    <p:extLst>
      <p:ext uri="{BB962C8B-B14F-4D97-AF65-F5344CB8AC3E}">
        <p14:creationId xmlns:p14="http://schemas.microsoft.com/office/powerpoint/2010/main" val="1828535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7</a:t>
            </a:fld>
            <a:endParaRPr lang="en-GB"/>
          </a:p>
        </p:txBody>
      </p:sp>
    </p:spTree>
    <p:extLst>
      <p:ext uri="{BB962C8B-B14F-4D97-AF65-F5344CB8AC3E}">
        <p14:creationId xmlns:p14="http://schemas.microsoft.com/office/powerpoint/2010/main" val="272730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8</a:t>
            </a:fld>
            <a:endParaRPr lang="en-GB"/>
          </a:p>
        </p:txBody>
      </p:sp>
    </p:spTree>
    <p:extLst>
      <p:ext uri="{BB962C8B-B14F-4D97-AF65-F5344CB8AC3E}">
        <p14:creationId xmlns:p14="http://schemas.microsoft.com/office/powerpoint/2010/main" val="2902909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9</a:t>
            </a:fld>
            <a:endParaRPr lang="en-GB"/>
          </a:p>
        </p:txBody>
      </p:sp>
    </p:spTree>
    <p:extLst>
      <p:ext uri="{BB962C8B-B14F-4D97-AF65-F5344CB8AC3E}">
        <p14:creationId xmlns:p14="http://schemas.microsoft.com/office/powerpoint/2010/main" val="1711981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F88F5F63-8808-4375-85CE-D0FAFA3BBE65}"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6D17C7AE-DC41-4D6E-8CE7-A0296D62536F}"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0971D3F5-C297-4F98-9679-48877DEF0EC7}" type="datetime3">
              <a:rPr lang="en-GB" noProof="0" smtClean="0">
                <a:latin typeface="+mn-lt"/>
              </a:rPr>
              <a:t>19 June, 2024</a:t>
            </a:fld>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C02CDA83-4160-4EEB-AD7D-1C57C21837F3}"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029ECAD1-3047-43DC-81B7-231597E81F19}" type="datetime3">
              <a:rPr lang="en-GB" noProof="0" smtClean="0">
                <a:latin typeface="+mn-lt"/>
              </a:rPr>
              <a:t>19 June, 2024</a:t>
            </a:fld>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en-GB" noProof="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1E6A16EE-7FBD-4E62-A186-69A1E1C8758D}" type="datetime3">
              <a:rPr lang="en-GB" noProof="0" smtClean="0">
                <a:latin typeface="+mn-lt"/>
              </a:rPr>
              <a:t>19 June, 2024</a:t>
            </a:fld>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D21FA074-9295-430E-9633-F682F8C96958}"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D33AD83D-9671-4762-AF03-9C719A9CD695}" type="datetime3">
              <a:rPr lang="en-GB" noProof="0" smtClean="0">
                <a:latin typeface="+mn-lt"/>
              </a:rPr>
              <a:t>19 June, 2024</a:t>
            </a:fld>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AC5E797-DDC7-4716-ABC9-2C172A510C23}" type="datetime3">
              <a:rPr lang="en-GB" noProof="0" smtClean="0">
                <a:latin typeface="+mn-lt"/>
              </a:rPr>
              <a:t>19 June, 2024</a:t>
            </a:fld>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en-GB" dirty="0"/>
              <a:t>PHOTO DEDUPLICATOR</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en-US" dirty="0"/>
              <a:t>GROUP A </a:t>
            </a:r>
          </a:p>
          <a:p>
            <a:pPr rtl="0"/>
            <a:endParaRPr lang="en-US" dirty="0"/>
          </a:p>
          <a:p>
            <a:pPr rtl="0"/>
            <a:endParaRPr lang="en-GB"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p:txBody>
          <a:bodyPr rtlCol="0"/>
          <a:lstStyle/>
          <a:p>
            <a:pPr rtl="0"/>
            <a:r>
              <a:rPr lang="en-US" dirty="0"/>
              <a:t>QA ENGINEER </a:t>
            </a:r>
            <a:endParaRPr lang="en-GB"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9" name="Text Placeholder 18">
            <a:extLst>
              <a:ext uri="{FF2B5EF4-FFF2-40B4-BE49-F238E27FC236}">
                <a16:creationId xmlns:a16="http://schemas.microsoft.com/office/drawing/2014/main" id="{A162DBE1-3856-D69B-BB47-2CC1FA42E540}"/>
              </a:ext>
            </a:extLst>
          </p:cNvPr>
          <p:cNvSpPr>
            <a:spLocks noGrp="1"/>
          </p:cNvSpPr>
          <p:nvPr>
            <p:ph type="body" sz="quarter" idx="13"/>
          </p:nvPr>
        </p:nvSpPr>
        <p:spPr>
          <a:xfrm>
            <a:off x="958500" y="2601915"/>
            <a:ext cx="4832700" cy="3362316"/>
          </a:xfrm>
        </p:spPr>
        <p:txBody>
          <a:bodyPr vert="horz" lIns="91440" tIns="45720" rIns="91440" bIns="45720" rtlCol="0" anchor="t">
            <a:noAutofit/>
          </a:bodyPr>
          <a:lstStyle/>
          <a:p>
            <a:pPr marL="285750" indent="-285750">
              <a:buFont typeface="Calibri" panose="020B0604020202020204" pitchFamily="34" charset="0"/>
              <a:buChar char="-"/>
            </a:pPr>
            <a:r>
              <a:rPr lang="en-US" dirty="0"/>
              <a:t>Develop test plans and strategies and d</a:t>
            </a:r>
            <a:r>
              <a:rPr lang="en-GB" dirty="0" err="1"/>
              <a:t>efine</a:t>
            </a:r>
            <a:r>
              <a:rPr lang="en-GB" dirty="0"/>
              <a:t> the test objectives and criteria</a:t>
            </a:r>
          </a:p>
          <a:p>
            <a:pPr marL="285750" indent="-285750">
              <a:buFont typeface="Calibri" panose="020B0604020202020204" pitchFamily="34" charset="0"/>
              <a:buChar char="-"/>
            </a:pPr>
            <a:r>
              <a:rPr lang="en-GB" dirty="0"/>
              <a:t>Write detailed test cases that cover all functional and non-functional requirements</a:t>
            </a:r>
          </a:p>
          <a:p>
            <a:pPr marL="285750" indent="-285750">
              <a:buFont typeface="Calibri" panose="020B0604020202020204" pitchFamily="34" charset="0"/>
              <a:buChar char="-"/>
            </a:pPr>
            <a:r>
              <a:rPr lang="en-GB" dirty="0"/>
              <a:t>Execute manual tests to identify bugs and issues and then document and report the findings</a:t>
            </a:r>
          </a:p>
          <a:p>
            <a:pPr marL="285750" indent="-285750">
              <a:buFont typeface="Calibri" panose="020B0604020202020204" pitchFamily="34" charset="0"/>
              <a:buChar char="-"/>
            </a:pPr>
            <a:r>
              <a:rPr lang="en-GB" dirty="0"/>
              <a:t>Conduct performance, load and stress tests and report findings</a:t>
            </a:r>
          </a:p>
          <a:p>
            <a:pPr marL="285750" indent="-285750">
              <a:buFont typeface="Calibri" panose="020B0604020202020204" pitchFamily="34" charset="0"/>
              <a:buChar char="-"/>
            </a:pPr>
            <a:r>
              <a:rPr lang="en-GB" dirty="0"/>
              <a:t>Perform regression testing to ensure code changes do not create new defects</a:t>
            </a:r>
          </a:p>
          <a:p>
            <a:pPr marL="285750" indent="-285750">
              <a:buFont typeface="Calibri" panose="020B0604020202020204" pitchFamily="34" charset="0"/>
              <a:buChar char="-"/>
            </a:pPr>
            <a:r>
              <a:rPr lang="en-GB" dirty="0"/>
              <a:t>Set up and maintain test environments</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10</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2" y="2477068"/>
            <a:ext cx="48387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Have a strong</a:t>
            </a:r>
            <a:r>
              <a:rPr kumimoji="0" lang="en-US" altLang="en-US" i="0" u="none" strike="noStrike" cap="none" normalizeH="0" baseline="0" dirty="0">
                <a:ln>
                  <a:noFill/>
                </a:ln>
                <a:effectLst/>
                <a:latin typeface="Franklin Gothic Book"/>
              </a:rPr>
              <a:t> understanding of software development methodologies and processes</a:t>
            </a:r>
            <a:endParaRPr lang="en-US" dirty="0"/>
          </a:p>
          <a:p>
            <a:pPr eaLnBrk="0" fontAlgn="base" hangingPunct="0">
              <a:lnSpc>
                <a:spcPct val="100000"/>
              </a:lnSpc>
              <a:spcBef>
                <a:spcPct val="0"/>
              </a:spcBef>
              <a:spcAft>
                <a:spcPct val="0"/>
              </a:spcAft>
            </a:pPr>
            <a:endParaRPr lang="en-US" alt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r>
              <a:rPr lang="en-US" altLang="en-US" dirty="0">
                <a:latin typeface="Franklin Gothic Book"/>
              </a:rPr>
              <a:t>Be proficient</a:t>
            </a:r>
            <a:r>
              <a:rPr kumimoji="0" lang="en-US" altLang="en-US" i="0" u="none" strike="noStrike" cap="none" normalizeH="0" baseline="0" dirty="0">
                <a:ln>
                  <a:noFill/>
                </a:ln>
                <a:effectLst/>
                <a:latin typeface="Franklin Gothic Book"/>
              </a:rPr>
              <a:t> in using product management systems (JIRA, Trello)</a:t>
            </a:r>
            <a:endParaRPr lang="en-US"/>
          </a:p>
          <a:p>
            <a:pPr marL="0" marR="0" lvl="0" indent="0" algn="l" defTabSz="914400" rtl="0" eaLnBrk="0" fontAlgn="base" latinLnBrk="0" hangingPunct="0">
              <a:lnSpc>
                <a:spcPct val="100000"/>
              </a:lnSpc>
              <a:spcBef>
                <a:spcPct val="0"/>
              </a:spcBef>
              <a:spcAft>
                <a:spcPct val="0"/>
              </a:spcAft>
              <a:buClrTx/>
              <a:buSzTx/>
              <a:tabLst/>
            </a:pPr>
            <a:endParaRPr lang="en-US" altLang="en-US" b="0"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i="0" u="none" strike="noStrike" cap="none" normalizeH="0" baseline="0" dirty="0">
                <a:ln>
                  <a:noFill/>
                </a:ln>
                <a:effectLst/>
                <a:latin typeface="Franklin Gothic Book"/>
              </a:rPr>
              <a:t>Detail-o</a:t>
            </a:r>
            <a:r>
              <a:rPr lang="en-US" altLang="en-US" dirty="0">
                <a:latin typeface="Franklin Gothic Book"/>
              </a:rPr>
              <a:t>riented with very strong analytical skills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b="0" i="0" u="none" strike="noStrike" cap="none" normalizeH="0" baseline="0" dirty="0">
                <a:ln>
                  <a:noFill/>
                </a:ln>
                <a:effectLst/>
                <a:latin typeface="Franklin Gothic Book"/>
              </a:rPr>
              <a:t>Excellent communication and collaboration abilities</a:t>
            </a:r>
            <a:r>
              <a:rPr lang="en-US" altLang="en-US" dirty="0">
                <a:latin typeface="Franklin Gothic Book"/>
              </a:rPr>
              <a:t> </a:t>
            </a:r>
            <a:endParaRPr lang="en-US" altLang="en-US" b="0"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b="0" i="0" u="none" strike="noStrike" cap="none" normalizeH="0" baseline="0" dirty="0">
                <a:ln>
                  <a:noFill/>
                </a:ln>
                <a:effectLst/>
                <a:latin typeface="Franklin Gothic Book"/>
              </a:rPr>
              <a:t>Problem- solving and critical- thinking</a:t>
            </a:r>
            <a:r>
              <a:rPr lang="en-US" altLang="en-US" dirty="0">
                <a:latin typeface="Franklin Gothic Book"/>
              </a:rPr>
              <a:t> skills</a:t>
            </a:r>
            <a:endParaRPr lang="en-US" altLang="en-US" dirty="0">
              <a:latin typeface="Arial" panose="020B0604020202020204" pitchFamily="34" charset="0"/>
              <a:cs typeface="Arial"/>
            </a:endParaRPr>
          </a:p>
          <a:p>
            <a:pPr>
              <a:lnSpc>
                <a:spcPct val="100000"/>
              </a:lnSpc>
              <a:spcBef>
                <a:spcPct val="0"/>
              </a:spcBef>
              <a:spcAft>
                <a:spcPct val="0"/>
              </a:spcAft>
            </a:pPr>
            <a:r>
              <a:rPr lang="en-US" altLang="en-US" dirty="0">
                <a:solidFill>
                  <a:schemeClr val="tx1"/>
                </a:solidFill>
                <a:latin typeface="Franklin Gothic Book (Body)"/>
                <a:cs typeface="Arial"/>
              </a:rPr>
              <a:t> </a:t>
            </a:r>
            <a:r>
              <a:rPr kumimoji="0" lang="en-US" altLang="en-US" b="0" i="0" u="none" strike="noStrike" cap="none" normalizeH="0" baseline="0" dirty="0">
                <a:ln>
                  <a:noFill/>
                </a:ln>
                <a:solidFill>
                  <a:schemeClr val="tx1"/>
                </a:solidFill>
                <a:effectLst/>
                <a:latin typeface="Arial"/>
                <a:cs typeface="Arial"/>
              </a:rPr>
              <a:t>design </a:t>
            </a:r>
            <a:r>
              <a:rPr lang="en-US" altLang="en-US" dirty="0">
                <a:solidFill>
                  <a:schemeClr val="tx1"/>
                </a:solidFill>
                <a:latin typeface="Arial"/>
                <a:cs typeface="Arial"/>
              </a:rPr>
              <a:t>patter</a:t>
            </a:r>
            <a:r>
              <a:rPr kumimoji="0" lang="en-US" altLang="en-US" b="0" i="0" u="none" strike="noStrike" cap="none" normalizeH="0" baseline="0" dirty="0">
                <a:ln>
                  <a:noFill/>
                </a:ln>
                <a:solidFill>
                  <a:schemeClr val="tx1"/>
                </a:solidFill>
                <a:effectLst/>
                <a:latin typeface="Arial"/>
                <a:cs typeface="Arial"/>
              </a:rPr>
              <a:t>.</a:t>
            </a:r>
            <a:r>
              <a:rPr lang="en-US" altLang="en-US" dirty="0">
                <a:solidFill>
                  <a:schemeClr val="tx1"/>
                </a:solidFill>
                <a:latin typeface="Arial"/>
                <a:cs typeface="Arial"/>
              </a:rPr>
              <a:t> </a:t>
            </a:r>
            <a:endParaRPr lang="en-US" altLang="en-US" b="0" i="0" u="none" strike="noStrike" cap="none" normalizeH="0" baseline="0">
              <a:ln>
                <a:noFill/>
              </a:ln>
              <a:solidFill>
                <a:schemeClr val="tx1"/>
              </a:solidFill>
              <a:effectLst/>
              <a:latin typeface="Arial" panose="020B0604020202020204" pitchFamily="34" charset="0"/>
              <a:cs typeface="Arial"/>
            </a:endParaRPr>
          </a:p>
        </p:txBody>
      </p:sp>
    </p:spTree>
    <p:extLst>
      <p:ext uri="{BB962C8B-B14F-4D97-AF65-F5344CB8AC3E}">
        <p14:creationId xmlns:p14="http://schemas.microsoft.com/office/powerpoint/2010/main" val="426803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ble Placeholder 4">
            <a:extLst>
              <a:ext uri="{FF2B5EF4-FFF2-40B4-BE49-F238E27FC236}">
                <a16:creationId xmlns:a16="http://schemas.microsoft.com/office/drawing/2014/main" id="{FEA5CB3A-4A04-691E-82E0-5A10C48EF05A}"/>
              </a:ext>
            </a:extLst>
          </p:cNvPr>
          <p:cNvSpPr>
            <a:spLocks noGrp="1"/>
          </p:cNvSpPr>
          <p:nvPr>
            <p:ph type="tbl" sz="quarter" idx="10"/>
          </p:nvPr>
        </p:nvSpPr>
        <p:spPr/>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1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1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13"/>
          </p:nvPr>
        </p:nvSpPr>
        <p:spPr/>
        <p:txBody>
          <a:bodyPr rtlCol="0"/>
          <a:lstStyle/>
          <a:p>
            <a:pPr rtl="0"/>
            <a:fld id="{294A09A9-5501-47C1-A89A-A340965A2BE2}" type="slidenum">
              <a:rPr lang="en-GB" smtClean="0"/>
              <a:pPr rtl="0"/>
              <a:t>11</a:t>
            </a:fld>
            <a:endParaRPr lang="en-GB"/>
          </a:p>
        </p:txBody>
      </p:sp>
      <p:sp>
        <p:nvSpPr>
          <p:cNvPr id="3" name="TextBox 2">
            <a:extLst>
              <a:ext uri="{FF2B5EF4-FFF2-40B4-BE49-F238E27FC236}">
                <a16:creationId xmlns:a16="http://schemas.microsoft.com/office/drawing/2014/main" id="{91DBE9DD-2EC5-6AB2-0162-553BA49333AB}"/>
              </a:ext>
            </a:extLst>
          </p:cNvPr>
          <p:cNvSpPr txBox="1"/>
          <p:nvPr/>
        </p:nvSpPr>
        <p:spPr>
          <a:xfrm>
            <a:off x="492189" y="278129"/>
            <a:ext cx="6097554" cy="584775"/>
          </a:xfrm>
          <a:prstGeom prst="rect">
            <a:avLst/>
          </a:prstGeom>
          <a:noFill/>
        </p:spPr>
        <p:txBody>
          <a:bodyPr wrap="square">
            <a:spAutoFit/>
          </a:bodyPr>
          <a:lstStyle/>
          <a:p>
            <a:r>
              <a:rPr lang="en-US" sz="3200" b="1" dirty="0">
                <a:solidFill>
                  <a:schemeClr val="bg1"/>
                </a:solidFill>
                <a:latin typeface="Franklin Gothic Demi (Headings)"/>
              </a:rPr>
              <a:t>DEVELOPMENT STAGES </a:t>
            </a:r>
            <a:endParaRPr lang="en-GB" sz="3200" b="1" dirty="0">
              <a:solidFill>
                <a:schemeClr val="bg1"/>
              </a:solidFill>
              <a:latin typeface="Franklin Gothic Demi (Headings)"/>
            </a:endParaRPr>
          </a:p>
        </p:txBody>
      </p:sp>
    </p:spTree>
    <p:extLst>
      <p:ext uri="{BB962C8B-B14F-4D97-AF65-F5344CB8AC3E}">
        <p14:creationId xmlns:p14="http://schemas.microsoft.com/office/powerpoint/2010/main" val="370169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rtlCol="0"/>
          <a:lstStyle/>
          <a:p>
            <a:pPr rtl="0"/>
            <a:r>
              <a:rPr lang="en-US" dirty="0"/>
              <a:t>COMMITMENTS</a:t>
            </a:r>
            <a:endParaRPr lang="en-GB" dirty="0"/>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rtlCol="0"/>
          <a:lstStyle/>
          <a:p>
            <a:pPr rtl="0"/>
            <a:r>
              <a:rPr lang="en-GB" dirty="0"/>
              <a:t>FEATURES </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4" y="2745823"/>
            <a:ext cx="5131977" cy="2774600"/>
          </a:xfrm>
        </p:spPr>
        <p:txBody>
          <a:bodyPr rtlCol="0">
            <a:normAutofit fontScale="85000" lnSpcReduction="20000"/>
          </a:bodyPr>
          <a:lstStyle/>
          <a:p>
            <a:pPr rtl="0"/>
            <a:r>
              <a:rPr lang="en-GB" dirty="0"/>
              <a:t>Application will have cross-platform compatibility- can be used with various operating systems Windows and macOS</a:t>
            </a:r>
          </a:p>
          <a:p>
            <a:r>
              <a:rPr lang="en-GB" dirty="0"/>
              <a:t>The application will support a wide range of formats such as .</a:t>
            </a:r>
            <a:r>
              <a:rPr lang="en-GB" dirty="0" err="1"/>
              <a:t>png</a:t>
            </a:r>
            <a:r>
              <a:rPr lang="en-GB" dirty="0"/>
              <a:t> , .jpeg  and .gif. The application must recognise all formats and spot duplicate within a folder</a:t>
            </a:r>
          </a:p>
          <a:p>
            <a:r>
              <a:rPr lang="en-GB" dirty="0"/>
              <a:t>The application will have a user friendly interface that is easy to understand no matter the skillset of the user. </a:t>
            </a:r>
          </a:p>
          <a:p>
            <a:r>
              <a:rPr lang="en-US" dirty="0"/>
              <a:t>The team will communicate clearly and have good time-keeping skills</a:t>
            </a:r>
          </a:p>
          <a:p>
            <a:pPr rtl="0"/>
            <a:r>
              <a:rPr lang="en-US" dirty="0"/>
              <a:t>Saving storage space: the application will spot duplicate files so they can be deleted, freeing up storage space</a:t>
            </a:r>
          </a:p>
          <a:p>
            <a:pPr rtl="0"/>
            <a:r>
              <a:rPr lang="en-US" dirty="0"/>
              <a:t>Regular bug fixes and improvements will be made</a:t>
            </a:r>
          </a:p>
          <a:p>
            <a:endParaRPr lang="en-US" dirty="0"/>
          </a:p>
          <a:p>
            <a:pPr rtl="0"/>
            <a:endParaRPr lang="en-GB" dirty="0"/>
          </a:p>
          <a:p>
            <a:pPr marL="0" indent="0" rtl="0">
              <a:buNone/>
            </a:pPr>
            <a:endParaRPr lang="en-GB" dirty="0"/>
          </a:p>
          <a:p>
            <a:pPr rtl="0"/>
            <a:endParaRPr lang="en-GB"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a:xfrm>
            <a:off x="6400801" y="2300984"/>
            <a:ext cx="4764829" cy="404216"/>
          </a:xfrm>
        </p:spPr>
        <p:txBody>
          <a:bodyPr rtlCol="0"/>
          <a:lstStyle/>
          <a:p>
            <a:pPr rtl="0"/>
            <a:r>
              <a:rPr lang="en-GB" dirty="0"/>
              <a:t>BUSINESS OBJECTIVES </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6400801" y="2705200"/>
            <a:ext cx="4264089" cy="2855846"/>
          </a:xfrm>
        </p:spPr>
        <p:txBody>
          <a:bodyPr rtlCol="0">
            <a:normAutofit fontScale="85000" lnSpcReduction="10000"/>
          </a:bodyPr>
          <a:lstStyle/>
          <a:p>
            <a:r>
              <a:rPr lang="en-US" dirty="0"/>
              <a:t>Customer feedback will be implemented in the future to  help improve the application</a:t>
            </a:r>
          </a:p>
          <a:p>
            <a:pPr rtl="0"/>
            <a:r>
              <a:rPr lang="en-US" dirty="0"/>
              <a:t>The project must be cost effective without sacrificing quality or functionality</a:t>
            </a:r>
          </a:p>
          <a:p>
            <a:pPr rtl="0"/>
            <a:r>
              <a:rPr lang="en-US" dirty="0"/>
              <a:t>The application should comply with relevant regulations regarding safeguarding, user data and security</a:t>
            </a:r>
          </a:p>
          <a:p>
            <a:r>
              <a:rPr lang="en-GB" dirty="0"/>
              <a:t>There should be security measures within the application to protect the users sensitive data and the user’s system</a:t>
            </a:r>
          </a:p>
          <a:p>
            <a:r>
              <a:rPr lang="en-GB" dirty="0"/>
              <a:t>The application should be able to handle big workloads without any effects on the performance</a:t>
            </a:r>
          </a:p>
          <a:p>
            <a:endParaRPr lang="en-GB" dirty="0"/>
          </a:p>
          <a:p>
            <a:pPr rtl="0"/>
            <a:endParaRPr lang="en-GB"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rtlCol="0"/>
          <a:lstStyle/>
          <a:p>
            <a:pPr algn="l" rtl="0"/>
            <a:fld id="{294A09A9-5501-47C1-A89A-A340965A2BE2}" type="slidenum">
              <a:rPr lang="en-GB" smtClean="0"/>
              <a:pPr algn="l" rtl="0"/>
              <a:t>12</a:t>
            </a:fld>
            <a:endParaRPr lang="en-GB"/>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rtlCol="0"/>
          <a:lstStyle/>
          <a:p>
            <a:pPr rtl="0"/>
            <a:fld id="{EBA62EA1-C702-4416-8680-A16A96D7FAF5}" type="datetime3">
              <a:rPr lang="en-GB" sz="1100" smtClean="0"/>
              <a:t>19 June, 2024</a:t>
            </a:fld>
            <a:endParaRPr lang="en-GB" sz="1100"/>
          </a:p>
        </p:txBody>
      </p:sp>
    </p:spTree>
    <p:extLst>
      <p:ext uri="{BB962C8B-B14F-4D97-AF65-F5344CB8AC3E}">
        <p14:creationId xmlns:p14="http://schemas.microsoft.com/office/powerpoint/2010/main" val="76767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rtlCol="0"/>
          <a:lstStyle/>
          <a:p>
            <a:pPr rtl="0"/>
            <a:r>
              <a:rPr lang="en-GB" dirty="0"/>
              <a:t>PROTOTYPE </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13</a:t>
            </a:fld>
            <a:endParaRPr lang="en-GB"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19 June, 2024</a:t>
            </a:fld>
            <a:endParaRPr lang="en-GB" dirty="0"/>
          </a:p>
        </p:txBody>
      </p:sp>
      <p:sp>
        <p:nvSpPr>
          <p:cNvPr id="7" name="Chart Placeholder 6">
            <a:extLst>
              <a:ext uri="{FF2B5EF4-FFF2-40B4-BE49-F238E27FC236}">
                <a16:creationId xmlns:a16="http://schemas.microsoft.com/office/drawing/2014/main" id="{6E4645FF-782E-D464-10E3-EDC160DD40AA}"/>
              </a:ext>
            </a:extLst>
          </p:cNvPr>
          <p:cNvSpPr>
            <a:spLocks noGrp="1"/>
          </p:cNvSpPr>
          <p:nvPr>
            <p:ph type="chart" sz="quarter" idx="10"/>
          </p:nvPr>
        </p:nvSpPr>
        <p:spPr/>
      </p:sp>
    </p:spTree>
    <p:extLst>
      <p:ext uri="{BB962C8B-B14F-4D97-AF65-F5344CB8AC3E}">
        <p14:creationId xmlns:p14="http://schemas.microsoft.com/office/powerpoint/2010/main" val="2521537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398620" y="101351"/>
            <a:ext cx="8717514" cy="482209"/>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14</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12" name="Picture 11">
            <a:extLst>
              <a:ext uri="{FF2B5EF4-FFF2-40B4-BE49-F238E27FC236}">
                <a16:creationId xmlns:a16="http://schemas.microsoft.com/office/drawing/2014/main" id="{B5CF4C5C-C820-6C73-2CD4-15B0E4C065D0}"/>
              </a:ext>
            </a:extLst>
          </p:cNvPr>
          <p:cNvPicPr>
            <a:picLocks noChangeAspect="1"/>
          </p:cNvPicPr>
          <p:nvPr/>
        </p:nvPicPr>
        <p:blipFill>
          <a:blip r:embed="rId3"/>
          <a:stretch>
            <a:fillRect/>
          </a:stretch>
        </p:blipFill>
        <p:spPr>
          <a:xfrm>
            <a:off x="1398620" y="583560"/>
            <a:ext cx="9394760" cy="6173089"/>
          </a:xfrm>
          <a:prstGeom prst="rect">
            <a:avLst/>
          </a:prstGeom>
        </p:spPr>
      </p:pic>
    </p:spTree>
    <p:extLst>
      <p:ext uri="{BB962C8B-B14F-4D97-AF65-F5344CB8AC3E}">
        <p14:creationId xmlns:p14="http://schemas.microsoft.com/office/powerpoint/2010/main" val="1556310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309429" y="-27303"/>
            <a:ext cx="8564995"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153849" y="6466049"/>
            <a:ext cx="523240" cy="247651"/>
          </a:xfrm>
        </p:spPr>
        <p:txBody>
          <a:bodyPr rtlCol="0"/>
          <a:lstStyle/>
          <a:p>
            <a:pPr rtl="0"/>
            <a:fld id="{294A09A9-5501-47C1-A89A-A340965A2BE2}" type="slidenum">
              <a:rPr lang="en-GB" smtClean="0"/>
              <a:pPr rtl="0"/>
              <a:t>15</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EF409D49-4CCB-E2CD-DB5A-751932664446}"/>
              </a:ext>
            </a:extLst>
          </p:cNvPr>
          <p:cNvPicPr>
            <a:picLocks noChangeAspect="1"/>
          </p:cNvPicPr>
          <p:nvPr/>
        </p:nvPicPr>
        <p:blipFill>
          <a:blip r:embed="rId3"/>
          <a:stretch>
            <a:fillRect/>
          </a:stretch>
        </p:blipFill>
        <p:spPr>
          <a:xfrm>
            <a:off x="1309429" y="583560"/>
            <a:ext cx="9573141" cy="6130140"/>
          </a:xfrm>
          <a:prstGeom prst="rect">
            <a:avLst/>
          </a:prstGeom>
        </p:spPr>
      </p:pic>
    </p:spTree>
    <p:extLst>
      <p:ext uri="{BB962C8B-B14F-4D97-AF65-F5344CB8AC3E}">
        <p14:creationId xmlns:p14="http://schemas.microsoft.com/office/powerpoint/2010/main" val="362568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123300" y="-27303"/>
            <a:ext cx="8455894"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225121" y="6579871"/>
            <a:ext cx="523240" cy="247651"/>
          </a:xfrm>
        </p:spPr>
        <p:txBody>
          <a:bodyPr rtlCol="0"/>
          <a:lstStyle/>
          <a:p>
            <a:pPr rtl="0"/>
            <a:fld id="{294A09A9-5501-47C1-A89A-A340965A2BE2}" type="slidenum">
              <a:rPr lang="en-GB" smtClean="0"/>
              <a:pPr rtl="0"/>
              <a:t>16</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45FB672A-D77A-550D-9867-078CDF7C46C5}"/>
              </a:ext>
            </a:extLst>
          </p:cNvPr>
          <p:cNvPicPr>
            <a:picLocks noChangeAspect="1"/>
          </p:cNvPicPr>
          <p:nvPr/>
        </p:nvPicPr>
        <p:blipFill>
          <a:blip r:embed="rId3"/>
          <a:stretch>
            <a:fillRect/>
          </a:stretch>
        </p:blipFill>
        <p:spPr>
          <a:xfrm>
            <a:off x="1123300" y="583560"/>
            <a:ext cx="9945399" cy="6111552"/>
          </a:xfrm>
          <a:prstGeom prst="rect">
            <a:avLst/>
          </a:prstGeom>
        </p:spPr>
      </p:pic>
    </p:spTree>
    <p:extLst>
      <p:ext uri="{BB962C8B-B14F-4D97-AF65-F5344CB8AC3E}">
        <p14:creationId xmlns:p14="http://schemas.microsoft.com/office/powerpoint/2010/main" val="1728607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146110" y="-113406"/>
            <a:ext cx="8542954"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222885" y="6471441"/>
            <a:ext cx="523240" cy="247651"/>
          </a:xfrm>
        </p:spPr>
        <p:txBody>
          <a:bodyPr rtlCol="0"/>
          <a:lstStyle/>
          <a:p>
            <a:pPr rtl="0"/>
            <a:fld id="{294A09A9-5501-47C1-A89A-A340965A2BE2}" type="slidenum">
              <a:rPr lang="en-GB" smtClean="0"/>
              <a:pPr rtl="0"/>
              <a:t>17</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B52CC722-87F3-7A23-BE78-0ABD3777D64A}"/>
              </a:ext>
            </a:extLst>
          </p:cNvPr>
          <p:cNvPicPr>
            <a:picLocks noChangeAspect="1"/>
          </p:cNvPicPr>
          <p:nvPr/>
        </p:nvPicPr>
        <p:blipFill>
          <a:blip r:embed="rId3"/>
          <a:stretch>
            <a:fillRect/>
          </a:stretch>
        </p:blipFill>
        <p:spPr>
          <a:xfrm>
            <a:off x="1146110" y="497457"/>
            <a:ext cx="9899780" cy="6221635"/>
          </a:xfrm>
          <a:prstGeom prst="rect">
            <a:avLst/>
          </a:prstGeom>
        </p:spPr>
      </p:pic>
    </p:spTree>
    <p:extLst>
      <p:ext uri="{BB962C8B-B14F-4D97-AF65-F5344CB8AC3E}">
        <p14:creationId xmlns:p14="http://schemas.microsoft.com/office/powerpoint/2010/main" val="2451316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275113" y="625840"/>
            <a:ext cx="9284877"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18</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8E3D9A94-2A7A-DC23-55C0-DA0408985A80}"/>
              </a:ext>
            </a:extLst>
          </p:cNvPr>
          <p:cNvPicPr>
            <a:picLocks noChangeAspect="1"/>
          </p:cNvPicPr>
          <p:nvPr/>
        </p:nvPicPr>
        <p:blipFill>
          <a:blip r:embed="rId3"/>
          <a:stretch>
            <a:fillRect/>
          </a:stretch>
        </p:blipFill>
        <p:spPr>
          <a:xfrm>
            <a:off x="1275113" y="1381278"/>
            <a:ext cx="9641773" cy="2229670"/>
          </a:xfrm>
          <a:prstGeom prst="rect">
            <a:avLst/>
          </a:prstGeom>
        </p:spPr>
      </p:pic>
    </p:spTree>
    <p:extLst>
      <p:ext uri="{BB962C8B-B14F-4D97-AF65-F5344CB8AC3E}">
        <p14:creationId xmlns:p14="http://schemas.microsoft.com/office/powerpoint/2010/main" val="3541851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057F44-56E0-DBB1-047C-785EB3AE1717}"/>
              </a:ext>
            </a:extLst>
          </p:cNvPr>
          <p:cNvSpPr>
            <a:spLocks noGrp="1"/>
          </p:cNvSpPr>
          <p:nvPr>
            <p:ph type="dt" sz="half" idx="11"/>
          </p:nvPr>
        </p:nvSpPr>
        <p:spPr/>
        <p:txBody>
          <a:bodyPr/>
          <a:lstStyle/>
          <a:p>
            <a:pPr rtl="0"/>
            <a:fld id="{1E6A16EE-7FBD-4E62-A186-69A1E1C8758D}" type="datetime3">
              <a:rPr lang="en-GB" noProof="0" smtClean="0">
                <a:latin typeface="+mn-lt"/>
              </a:rPr>
              <a:t>19 June, 2024</a:t>
            </a:fld>
            <a:endParaRPr lang="en-GB" noProof="0">
              <a:latin typeface="+mn-lt"/>
            </a:endParaRPr>
          </a:p>
        </p:txBody>
      </p:sp>
      <p:sp>
        <p:nvSpPr>
          <p:cNvPr id="6" name="Slide Number Placeholder 5">
            <a:extLst>
              <a:ext uri="{FF2B5EF4-FFF2-40B4-BE49-F238E27FC236}">
                <a16:creationId xmlns:a16="http://schemas.microsoft.com/office/drawing/2014/main" id="{5E701F60-1AD6-87AE-F56B-1CA1E914AF7B}"/>
              </a:ext>
            </a:extLst>
          </p:cNvPr>
          <p:cNvSpPr>
            <a:spLocks noGrp="1"/>
          </p:cNvSpPr>
          <p:nvPr>
            <p:ph type="sldNum" sz="quarter" idx="13"/>
          </p:nvPr>
        </p:nvSpPr>
        <p:spPr/>
        <p:txBody>
          <a:bodyPr/>
          <a:lstStyle/>
          <a:p>
            <a:pPr rtl="0"/>
            <a:fld id="{294A09A9-5501-47C1-A89A-A340965A2BE2}" type="slidenum">
              <a:rPr lang="en-GB" noProof="0" smtClean="0"/>
              <a:pPr rtl="0"/>
              <a:t>19</a:t>
            </a:fld>
            <a:endParaRPr lang="en-GB" noProof="0">
              <a:latin typeface="+mn-lt"/>
            </a:endParaRPr>
          </a:p>
        </p:txBody>
      </p:sp>
      <p:pic>
        <p:nvPicPr>
          <p:cNvPr id="8" name="Picture 7">
            <a:extLst>
              <a:ext uri="{FF2B5EF4-FFF2-40B4-BE49-F238E27FC236}">
                <a16:creationId xmlns:a16="http://schemas.microsoft.com/office/drawing/2014/main" id="{1C65469D-F3A3-4DF0-C495-EB3150DAD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7546" y="0"/>
            <a:ext cx="6138809" cy="6858000"/>
          </a:xfrm>
          <a:prstGeom prst="rect">
            <a:avLst/>
          </a:prstGeom>
        </p:spPr>
      </p:pic>
      <p:sp>
        <p:nvSpPr>
          <p:cNvPr id="9" name="Title 1">
            <a:extLst>
              <a:ext uri="{FF2B5EF4-FFF2-40B4-BE49-F238E27FC236}">
                <a16:creationId xmlns:a16="http://schemas.microsoft.com/office/drawing/2014/main" id="{1DB44AD7-7A3E-2553-53CD-C7D889E7B480}"/>
              </a:ext>
            </a:extLst>
          </p:cNvPr>
          <p:cNvSpPr>
            <a:spLocks noGrp="1"/>
          </p:cNvSpPr>
          <p:nvPr>
            <p:ph type="title"/>
          </p:nvPr>
        </p:nvSpPr>
        <p:spPr>
          <a:xfrm>
            <a:off x="335360" y="2996952"/>
            <a:ext cx="9284877" cy="610863"/>
          </a:xfrm>
        </p:spPr>
        <p:txBody>
          <a:bodyPr rtlCol="0">
            <a:normAutofit/>
          </a:bodyPr>
          <a:lstStyle/>
          <a:p>
            <a:pPr rtl="0"/>
            <a:r>
              <a:rPr lang="en-US" sz="2400" b="1" dirty="0"/>
              <a:t>PYTHON CODE IMPLEMENTATION</a:t>
            </a:r>
            <a:endParaRPr lang="en-GB" sz="2400" b="1" dirty="0"/>
          </a:p>
        </p:txBody>
      </p:sp>
      <p:sp>
        <p:nvSpPr>
          <p:cNvPr id="10" name="Footer Placeholder 4">
            <a:extLst>
              <a:ext uri="{FF2B5EF4-FFF2-40B4-BE49-F238E27FC236}">
                <a16:creationId xmlns:a16="http://schemas.microsoft.com/office/drawing/2014/main" id="{2B11FA62-ACE4-7227-9D07-921A4C1CC407}"/>
              </a:ext>
            </a:extLst>
          </p:cNvPr>
          <p:cNvSpPr>
            <a:spLocks noGrp="1"/>
          </p:cNvSpPr>
          <p:nvPr>
            <p:ph type="ftr" sz="quarter" idx="12"/>
          </p:nvPr>
        </p:nvSpPr>
        <p:spPr>
          <a:xfrm>
            <a:off x="1436370" y="6353174"/>
            <a:ext cx="1497330" cy="247651"/>
          </a:xfrm>
        </p:spPr>
        <p:txBody>
          <a:bodyPr rtlCol="0"/>
          <a:lstStyle/>
          <a:p>
            <a:pPr rtl="0"/>
            <a:r>
              <a:rPr lang="en-GB" dirty="0"/>
              <a:t>Photo </a:t>
            </a:r>
            <a:r>
              <a:rPr lang="en-GB" dirty="0" err="1"/>
              <a:t>Deduplicator</a:t>
            </a:r>
            <a:endParaRPr lang="en-GB" sz="1100" dirty="0"/>
          </a:p>
        </p:txBody>
      </p:sp>
    </p:spTree>
    <p:extLst>
      <p:ext uri="{BB962C8B-B14F-4D97-AF65-F5344CB8AC3E}">
        <p14:creationId xmlns:p14="http://schemas.microsoft.com/office/powerpoint/2010/main" val="185840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11424" y="2132856"/>
            <a:ext cx="7992888" cy="3289971"/>
          </a:xfrm>
        </p:spPr>
        <p:txBody>
          <a:bodyPr rtlCol="0">
            <a:normAutofit/>
          </a:bodyPr>
          <a:lstStyle/>
          <a:p>
            <a:r>
              <a:rPr lang="en-US" sz="3600" b="0" i="0" dirty="0">
                <a:effectLst/>
              </a:rPr>
              <a:t>“</a:t>
            </a:r>
            <a:r>
              <a:rPr lang="en-US" sz="3600" b="0" i="1" dirty="0">
                <a:effectLst/>
              </a:rPr>
              <a:t>The first rule of management is delegation. Don’t try and do everything yourself because you can’t.</a:t>
            </a:r>
            <a:r>
              <a:rPr lang="en-US" sz="3600" b="0" i="0" dirty="0">
                <a:effectLst/>
              </a:rPr>
              <a:t>”</a:t>
            </a:r>
            <a:br>
              <a:rPr lang="en-US" b="0" i="0" dirty="0">
                <a:effectLst/>
                <a:latin typeface="Inter"/>
              </a:rPr>
            </a:br>
            <a:r>
              <a:rPr lang="en-US" b="0" i="0" dirty="0">
                <a:effectLst/>
                <a:latin typeface="Inter"/>
              </a:rPr>
              <a:t>  						</a:t>
            </a:r>
            <a:r>
              <a:rPr lang="en-US" sz="1400" b="0" i="0" dirty="0">
                <a:effectLst/>
              </a:rPr>
              <a:t>— Anthea Turner</a:t>
            </a:r>
            <a:br>
              <a:rPr lang="en-GB" dirty="0">
                <a:latin typeface="+mj-lt"/>
              </a:rPr>
            </a:br>
            <a:endParaRPr lang="en-GB" dirty="0">
              <a:latin typeface="+mj-lt"/>
            </a:endParaRPr>
          </a:p>
        </p:txBody>
      </p:sp>
    </p:spTree>
    <p:extLst>
      <p:ext uri="{BB962C8B-B14F-4D97-AF65-F5344CB8AC3E}">
        <p14:creationId xmlns:p14="http://schemas.microsoft.com/office/powerpoint/2010/main" val="4206035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11424" y="332656"/>
            <a:ext cx="8081654" cy="610863"/>
          </a:xfrm>
        </p:spPr>
        <p:txBody>
          <a:bodyPr rtlCol="0"/>
          <a:lstStyle/>
          <a:p>
            <a:pPr rtl="0"/>
            <a:r>
              <a:rPr lang="en-GB" dirty="0"/>
              <a:t>TESTING</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191344" y="6381328"/>
            <a:ext cx="523240" cy="247651"/>
          </a:xfrm>
        </p:spPr>
        <p:txBody>
          <a:bodyPr rtlCol="0"/>
          <a:lstStyle/>
          <a:p>
            <a:pPr rtl="0"/>
            <a:fld id="{294A09A9-5501-47C1-A89A-A340965A2BE2}" type="slidenum">
              <a:rPr lang="en-GB" smtClean="0"/>
              <a:pPr rtl="0"/>
              <a:t>20</a:t>
            </a:fld>
            <a:endParaRPr lang="en-GB"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479376" y="6381328"/>
            <a:ext cx="1497330" cy="247651"/>
          </a:xfrm>
        </p:spPr>
        <p:txBody>
          <a:bodyPr rtlCol="0"/>
          <a:lstStyle/>
          <a:p>
            <a:pPr rtl="0"/>
            <a:r>
              <a:rPr lang="en-GB" dirty="0"/>
              <a:t>Photo </a:t>
            </a:r>
            <a:r>
              <a:rPr lang="en-GB" dirty="0" err="1"/>
              <a:t>Deduplicator</a:t>
            </a:r>
            <a:endParaRPr lang="en-GB" sz="1100"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1775520" y="6381328"/>
            <a:ext cx="1313180" cy="247651"/>
          </a:xfrm>
        </p:spPr>
        <p:txBody>
          <a:bodyPr rtlCol="0"/>
          <a:lstStyle/>
          <a:p>
            <a:pPr rtl="0"/>
            <a:fld id="{A7DE502B-E3CB-438D-B6DA-D89E06EA4A78}" type="datetime3">
              <a:rPr lang="en-GB" smtClean="0"/>
              <a:t>19 June, 2024</a:t>
            </a:fld>
            <a:endParaRPr lang="en-GB" dirty="0"/>
          </a:p>
        </p:txBody>
      </p:sp>
      <p:graphicFrame>
        <p:nvGraphicFramePr>
          <p:cNvPr id="2" name="Table 7">
            <a:extLst>
              <a:ext uri="{FF2B5EF4-FFF2-40B4-BE49-F238E27FC236}">
                <a16:creationId xmlns:a16="http://schemas.microsoft.com/office/drawing/2014/main" id="{D7C54450-DCB1-D326-622D-CFEAA665279D}"/>
              </a:ext>
            </a:extLst>
          </p:cNvPr>
          <p:cNvGraphicFramePr>
            <a:graphicFrameLocks noGrp="1"/>
          </p:cNvGraphicFramePr>
          <p:nvPr>
            <p:extLst>
              <p:ext uri="{D42A27DB-BD31-4B8C-83A1-F6EECF244321}">
                <p14:modId xmlns:p14="http://schemas.microsoft.com/office/powerpoint/2010/main" val="3088007010"/>
              </p:ext>
            </p:extLst>
          </p:nvPr>
        </p:nvGraphicFramePr>
        <p:xfrm>
          <a:off x="911424" y="980728"/>
          <a:ext cx="10513170" cy="5121482"/>
        </p:xfrm>
        <a:graphic>
          <a:graphicData uri="http://schemas.openxmlformats.org/drawingml/2006/table">
            <a:tbl>
              <a:tblPr firstRow="1" bandRow="1">
                <a:tableStyleId>{5C22544A-7EE6-4342-B048-85BDC9FD1C3A}</a:tableStyleId>
              </a:tblPr>
              <a:tblGrid>
                <a:gridCol w="1752195">
                  <a:extLst>
                    <a:ext uri="{9D8B030D-6E8A-4147-A177-3AD203B41FA5}">
                      <a16:colId xmlns:a16="http://schemas.microsoft.com/office/drawing/2014/main" val="1901585172"/>
                    </a:ext>
                  </a:extLst>
                </a:gridCol>
                <a:gridCol w="1752195">
                  <a:extLst>
                    <a:ext uri="{9D8B030D-6E8A-4147-A177-3AD203B41FA5}">
                      <a16:colId xmlns:a16="http://schemas.microsoft.com/office/drawing/2014/main" val="2360682688"/>
                    </a:ext>
                  </a:extLst>
                </a:gridCol>
                <a:gridCol w="1752195">
                  <a:extLst>
                    <a:ext uri="{9D8B030D-6E8A-4147-A177-3AD203B41FA5}">
                      <a16:colId xmlns:a16="http://schemas.microsoft.com/office/drawing/2014/main" val="2421449047"/>
                    </a:ext>
                  </a:extLst>
                </a:gridCol>
                <a:gridCol w="1752195">
                  <a:extLst>
                    <a:ext uri="{9D8B030D-6E8A-4147-A177-3AD203B41FA5}">
                      <a16:colId xmlns:a16="http://schemas.microsoft.com/office/drawing/2014/main" val="3037090195"/>
                    </a:ext>
                  </a:extLst>
                </a:gridCol>
                <a:gridCol w="1752195">
                  <a:extLst>
                    <a:ext uri="{9D8B030D-6E8A-4147-A177-3AD203B41FA5}">
                      <a16:colId xmlns:a16="http://schemas.microsoft.com/office/drawing/2014/main" val="2030968417"/>
                    </a:ext>
                  </a:extLst>
                </a:gridCol>
                <a:gridCol w="1752195">
                  <a:extLst>
                    <a:ext uri="{9D8B030D-6E8A-4147-A177-3AD203B41FA5}">
                      <a16:colId xmlns:a16="http://schemas.microsoft.com/office/drawing/2014/main" val="3425255958"/>
                    </a:ext>
                  </a:extLst>
                </a:gridCol>
              </a:tblGrid>
              <a:tr h="549061">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Test Case ID</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Test Case Description</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Test Data</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Expected Result</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Pass/Fail</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200000"/>
                        </a:lnSpc>
                      </a:pPr>
                      <a:r>
                        <a:rPr lang="en-US" sz="1200" dirty="0">
                          <a:latin typeface="+mn-lt"/>
                        </a:rPr>
                        <a:t>Correction Plan</a:t>
                      </a:r>
                      <a:endParaRPr lang="en-GB" sz="1200" dirty="0">
                        <a:latin typeface="+mn-lt"/>
                      </a:endParaRPr>
                    </a:p>
                  </a:txBody>
                  <a:tcPr/>
                </a:tc>
                <a:extLst>
                  <a:ext uri="{0D108BD9-81ED-4DB2-BD59-A6C34878D82A}">
                    <a16:rowId xmlns:a16="http://schemas.microsoft.com/office/drawing/2014/main" val="3221415599"/>
                  </a:ext>
                </a:extLst>
              </a:tr>
              <a:tr h="549061">
                <a:tc>
                  <a:txBody>
                    <a:bodyPr/>
                    <a:lstStyle/>
                    <a:p>
                      <a:r>
                        <a:rPr lang="en-US" sz="1200" dirty="0"/>
                        <a:t>TC – 01 </a:t>
                      </a:r>
                      <a:endParaRPr lang="en-GB" sz="1200" dirty="0"/>
                    </a:p>
                  </a:txBody>
                  <a:tcPr/>
                </a:tc>
                <a:tc>
                  <a:txBody>
                    <a:bodyPr/>
                    <a:lstStyle/>
                    <a:p>
                      <a:r>
                        <a:rPr lang="en-US" sz="1200" dirty="0"/>
                        <a:t>Test ‘path’ location </a:t>
                      </a:r>
                      <a:endParaRPr lang="en-GB" sz="1200" dirty="0"/>
                    </a:p>
                  </a:txBody>
                  <a:tcPr/>
                </a:tc>
                <a:tc>
                  <a:txBody>
                    <a:bodyPr/>
                    <a:lstStyle/>
                    <a:p>
                      <a:r>
                        <a:rPr lang="en-US" sz="1200" dirty="0"/>
                        <a:t>Add folder path</a:t>
                      </a:r>
                      <a:endParaRPr lang="en-GB" sz="1200" dirty="0"/>
                    </a:p>
                  </a:txBody>
                  <a:tcPr/>
                </a:tc>
                <a:tc>
                  <a:txBody>
                    <a:bodyPr/>
                    <a:lstStyle/>
                    <a:p>
                      <a:r>
                        <a:rPr lang="en-US" sz="1200" dirty="0"/>
                        <a:t>Display folder location and all items in location.</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341008596"/>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02 </a:t>
                      </a:r>
                      <a:endParaRPr lang="en-GB" sz="1200" dirty="0"/>
                    </a:p>
                    <a:p>
                      <a:endParaRPr lang="en-GB" sz="1200" dirty="0"/>
                    </a:p>
                  </a:txBody>
                  <a:tcPr/>
                </a:tc>
                <a:tc>
                  <a:txBody>
                    <a:bodyPr/>
                    <a:lstStyle/>
                    <a:p>
                      <a:r>
                        <a:rPr lang="en-US" sz="1200" dirty="0"/>
                        <a:t>Test De-Duplication functionality with images in python </a:t>
                      </a:r>
                      <a:endParaRPr lang="en-GB" sz="1200" dirty="0"/>
                    </a:p>
                  </a:txBody>
                  <a:tcPr/>
                </a:tc>
                <a:tc>
                  <a:txBody>
                    <a:bodyPr/>
                    <a:lstStyle/>
                    <a:p>
                      <a:r>
                        <a:rPr lang="en-US" sz="1200" dirty="0"/>
                        <a:t>Add folder path that holds unique and duplicated images</a:t>
                      </a:r>
                      <a:endParaRPr lang="en-GB" sz="1200" dirty="0"/>
                    </a:p>
                  </a:txBody>
                  <a:tcPr/>
                </a:tc>
                <a:tc>
                  <a:txBody>
                    <a:bodyPr/>
                    <a:lstStyle/>
                    <a:p>
                      <a:r>
                        <a:rPr lang="en-US" sz="1200" dirty="0"/>
                        <a:t>Display a list of all images and separate list of duplicates found. </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1784254066"/>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03 </a:t>
                      </a:r>
                      <a:endParaRPr lang="en-GB" sz="1200" dirty="0"/>
                    </a:p>
                    <a:p>
                      <a:endParaRPr lang="en-GB" sz="1200" dirty="0"/>
                    </a:p>
                  </a:txBody>
                  <a:tcPr/>
                </a:tc>
                <a:tc>
                  <a:txBody>
                    <a:bodyPr/>
                    <a:lstStyle/>
                    <a:p>
                      <a:r>
                        <a:rPr lang="en-US" sz="1200" dirty="0"/>
                        <a:t>Test ‘path’ location if path is empty or does not exist </a:t>
                      </a:r>
                      <a:endParaRPr lang="en-GB" sz="1200" dirty="0"/>
                    </a:p>
                  </a:txBody>
                  <a:tcPr/>
                </a:tc>
                <a:tc>
                  <a:txBody>
                    <a:bodyPr/>
                    <a:lstStyle/>
                    <a:p>
                      <a:r>
                        <a:rPr lang="en-US" sz="1200" dirty="0"/>
                        <a:t>Add a non-existent path location </a:t>
                      </a:r>
                      <a:endParaRPr lang="en-GB" sz="1200" dirty="0"/>
                    </a:p>
                  </a:txBody>
                  <a:tcPr/>
                </a:tc>
                <a:tc>
                  <a:txBody>
                    <a:bodyPr/>
                    <a:lstStyle/>
                    <a:p>
                      <a:r>
                        <a:rPr lang="en-US" sz="1200" dirty="0"/>
                        <a:t>Display error message ‘path not found’ </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974764274"/>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04 </a:t>
                      </a:r>
                      <a:endParaRPr lang="en-GB" sz="1200" dirty="0"/>
                    </a:p>
                    <a:p>
                      <a:endParaRPr lang="en-GB" sz="1200" dirty="0"/>
                    </a:p>
                  </a:txBody>
                  <a:tcPr/>
                </a:tc>
                <a:tc>
                  <a:txBody>
                    <a:bodyPr/>
                    <a:lstStyle/>
                    <a:p>
                      <a:r>
                        <a:rPr lang="en-US" sz="1200" dirty="0"/>
                        <a:t>Test functionality with different image formats </a:t>
                      </a:r>
                      <a:endParaRPr lang="en-GB" sz="1200" dirty="0"/>
                    </a:p>
                  </a:txBody>
                  <a:tcPr/>
                </a:tc>
                <a:tc>
                  <a:txBody>
                    <a:bodyPr/>
                    <a:lstStyle/>
                    <a:p>
                      <a:r>
                        <a:rPr lang="en-US" sz="1200" dirty="0"/>
                        <a:t>Add folder path that holds various image formats </a:t>
                      </a:r>
                      <a:endParaRPr lang="en-GB" sz="1200" dirty="0"/>
                    </a:p>
                  </a:txBody>
                  <a:tcPr/>
                </a:tc>
                <a:tc>
                  <a:txBody>
                    <a:bodyPr/>
                    <a:lstStyle/>
                    <a:p>
                      <a:r>
                        <a:rPr lang="en-US" sz="1200" dirty="0"/>
                        <a:t>Display images even if in different formats without errors.</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15610669"/>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05</a:t>
                      </a:r>
                      <a:endParaRPr lang="en-GB" sz="1200" dirty="0"/>
                    </a:p>
                    <a:p>
                      <a:endParaRPr lang="en-GB" sz="1200" dirty="0"/>
                    </a:p>
                  </a:txBody>
                  <a:tcPr/>
                </a:tc>
                <a:tc>
                  <a:txBody>
                    <a:bodyPr/>
                    <a:lstStyle/>
                    <a:p>
                      <a:r>
                        <a:rPr lang="en-US" sz="1200" dirty="0"/>
                        <a:t>Test user interface to ensure instructions are clear </a:t>
                      </a:r>
                      <a:endParaRPr lang="en-GB" sz="1200" dirty="0"/>
                    </a:p>
                  </a:txBody>
                  <a:tcPr/>
                </a:tc>
                <a:tc>
                  <a:txBody>
                    <a:bodyPr/>
                    <a:lstStyle/>
                    <a:p>
                      <a:r>
                        <a:rPr lang="en-US" sz="1200" dirty="0"/>
                        <a:t>Try running on different screen sizes and resolutions </a:t>
                      </a:r>
                      <a:endParaRPr lang="en-GB" sz="1200" dirty="0"/>
                    </a:p>
                  </a:txBody>
                  <a:tcPr/>
                </a:tc>
                <a:tc>
                  <a:txBody>
                    <a:bodyPr/>
                    <a:lstStyle/>
                    <a:p>
                      <a:r>
                        <a:rPr lang="en-US" sz="1200" dirty="0"/>
                        <a:t>Ensure it is all positioned well, readable and easy to follow </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207873598"/>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06 </a:t>
                      </a:r>
                      <a:endParaRPr lang="en-GB" sz="1200" dirty="0"/>
                    </a:p>
                    <a:p>
                      <a:endParaRPr lang="en-GB" sz="1200" dirty="0"/>
                    </a:p>
                  </a:txBody>
                  <a:tcPr/>
                </a:tc>
                <a:tc>
                  <a:txBody>
                    <a:bodyPr/>
                    <a:lstStyle/>
                    <a:p>
                      <a:r>
                        <a:rPr lang="en-US" sz="1200" dirty="0"/>
                        <a:t>Test operating system cross-compatibility </a:t>
                      </a:r>
                      <a:endParaRPr lang="en-GB" sz="1200" dirty="0"/>
                    </a:p>
                  </a:txBody>
                  <a:tcPr/>
                </a:tc>
                <a:tc>
                  <a:txBody>
                    <a:bodyPr/>
                    <a:lstStyle/>
                    <a:p>
                      <a:r>
                        <a:rPr lang="en-US" sz="1200" dirty="0"/>
                        <a:t>Try running on Windows and MAC operating systems </a:t>
                      </a:r>
                      <a:endParaRPr lang="en-GB" sz="1200" dirty="0"/>
                    </a:p>
                  </a:txBody>
                  <a:tcPr/>
                </a:tc>
                <a:tc>
                  <a:txBody>
                    <a:bodyPr/>
                    <a:lstStyle/>
                    <a:p>
                      <a:r>
                        <a:rPr lang="en-US" sz="1200" dirty="0"/>
                        <a:t>Ensure runs well on both operating systems </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2661776521"/>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07 </a:t>
                      </a:r>
                      <a:endParaRPr lang="en-GB" sz="1200" dirty="0"/>
                    </a:p>
                    <a:p>
                      <a:endParaRPr lang="en-GB" sz="1200"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345348108"/>
                  </a:ext>
                </a:extLst>
              </a:tr>
            </a:tbl>
          </a:graphicData>
        </a:graphic>
      </p:graphicFrame>
    </p:spTree>
    <p:extLst>
      <p:ext uri="{BB962C8B-B14F-4D97-AF65-F5344CB8AC3E}">
        <p14:creationId xmlns:p14="http://schemas.microsoft.com/office/powerpoint/2010/main" val="2041019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769837" y="2060923"/>
            <a:ext cx="4903377" cy="610863"/>
          </a:xfrm>
        </p:spPr>
        <p:txBody>
          <a:bodyPr rtlCol="0">
            <a:noAutofit/>
          </a:bodyPr>
          <a:lstStyle/>
          <a:p>
            <a:pPr rtl="0"/>
            <a:r>
              <a:rPr lang="en-GB" sz="5000"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907623" y="3591098"/>
            <a:ext cx="4903377" cy="2534129"/>
          </a:xfrm>
        </p:spPr>
        <p:txBody>
          <a:bodyPr vert="horz" lIns="0" tIns="0" rIns="0" bIns="0" rtlCol="0" anchor="t">
            <a:normAutofit/>
          </a:bodyPr>
          <a:lstStyle/>
          <a:p>
            <a:r>
              <a:rPr lang="en-US" dirty="0"/>
              <a:t>Completing our final project wouldn't have been possible without the dedication, support, and hard work of this amazing group.</a:t>
            </a:r>
          </a:p>
          <a:p>
            <a:r>
              <a:rPr lang="en-US" dirty="0"/>
              <a:t>To our teammates in this bootcamp - it's been a pleasure working alongside all of you, you made these 13 weeks fly by! </a:t>
            </a:r>
          </a:p>
          <a:p>
            <a:endParaRPr lang="en-US" dirty="0"/>
          </a:p>
          <a:p>
            <a:r>
              <a:rPr lang="en-US" dirty="0"/>
              <a:t>To John - </a:t>
            </a:r>
          </a:p>
          <a:p>
            <a:endParaRPr lang="en-GB" dirty="0"/>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en-GB"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rtlCol="0"/>
          <a:lstStyle/>
          <a:p>
            <a:pPr rtl="0"/>
            <a:r>
              <a:rPr lang="en-GB" dirty="0"/>
              <a:t>01. Project methodology</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8500" y="2818296"/>
            <a:ext cx="2133600" cy="1131332"/>
          </a:xfrm>
        </p:spPr>
        <p:txBody>
          <a:bodyPr vert="horz" lIns="0" tIns="0" rIns="0" bIns="0" rtlCol="0" anchor="t">
            <a:noAutofit/>
          </a:bodyPr>
          <a:lstStyle/>
          <a:p>
            <a:r>
              <a:rPr lang="en-GB" dirty="0"/>
              <a:t>We will discuss the pros and cons of waterfall and agile methodologies and give our reasons for our chosen methodology. </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rtlCol="0"/>
          <a:lstStyle/>
          <a:p>
            <a:pPr rtl="0"/>
            <a:r>
              <a:rPr lang="en-GB" dirty="0"/>
              <a:t>02. Implementation team</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vert="horz" lIns="0" tIns="0" rIns="0" bIns="0" rtlCol="0" anchor="t">
            <a:noAutofit/>
          </a:bodyPr>
          <a:lstStyle/>
          <a:p>
            <a:pPr rtl="0"/>
            <a:r>
              <a:rPr lang="en-GB" dirty="0"/>
              <a:t>We will discuss </a:t>
            </a:r>
            <a:r>
              <a:rPr lang="en-US" dirty="0"/>
              <a:t>three job roles essential to the implementation team to cover all aspects of the delivery.</a:t>
            </a:r>
            <a:endParaRPr lang="en-GB" dirty="0"/>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rtlCol="0"/>
          <a:lstStyle/>
          <a:p>
            <a:pPr rtl="0"/>
            <a:r>
              <a:rPr lang="en-GB" dirty="0"/>
              <a:t>03. Project Plan</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64023" y="4946633"/>
            <a:ext cx="2277600" cy="1515332"/>
          </a:xfrm>
        </p:spPr>
        <p:txBody>
          <a:bodyPr vert="horz" lIns="0" tIns="0" rIns="0" bIns="0" rtlCol="0" anchor="t">
            <a:noAutofit/>
          </a:bodyPr>
          <a:lstStyle/>
          <a:p>
            <a:r>
              <a:rPr lang="en-GB" dirty="0"/>
              <a:t>We will show </a:t>
            </a:r>
            <a:r>
              <a:rPr lang="en-US" dirty="0"/>
              <a:t>job roles and responsibilities for each job role throughout each of the development stages. We will also discuss specific features and business objectives.</a:t>
            </a:r>
            <a:endParaRPr lang="en-GB" dirty="0"/>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rtlCol="0"/>
          <a:lstStyle/>
          <a:p>
            <a:pPr rtl="0"/>
            <a:r>
              <a:rPr lang="en-GB" dirty="0"/>
              <a:t>04. Prototype</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72790" y="4952633"/>
            <a:ext cx="2398157" cy="1017332"/>
          </a:xfrm>
        </p:spPr>
        <p:txBody>
          <a:bodyPr vert="horz" lIns="0" tIns="0" rIns="0" bIns="0" rtlCol="0" anchor="t">
            <a:noAutofit/>
          </a:bodyPr>
          <a:lstStyle/>
          <a:p>
            <a:r>
              <a:rPr lang="en-GB" dirty="0"/>
              <a:t>We will show and demonstrate our protype and code </a:t>
            </a:r>
            <a:r>
              <a:rPr lang="en-US" dirty="0"/>
              <a:t>while explaining the good coding practices used. </a:t>
            </a:r>
            <a:endParaRPr lang="en-GB"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684479" cy="205837"/>
          </a:xfrm>
        </p:spPr>
        <p:txBody>
          <a:bodyPr rtlCol="0"/>
          <a:lstStyle/>
          <a:p>
            <a:pPr rtl="0"/>
            <a:r>
              <a:rPr lang="en-GB" dirty="0"/>
              <a:t>05. Testing &amp; Deployment</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76114" y="4955402"/>
            <a:ext cx="2423245" cy="1515332"/>
          </a:xfrm>
        </p:spPr>
        <p:txBody>
          <a:bodyPr vert="horz" lIns="0" tIns="0" rIns="0" bIns="0" rtlCol="0" anchor="t">
            <a:noAutofit/>
          </a:bodyPr>
          <a:lstStyle/>
          <a:p>
            <a:r>
              <a:rPr lang="en-US" dirty="0"/>
              <a:t>We will show create an an appropriate test environment to carry out tests and carry them out, recording all data in a test table. Then we will explain how this project can be deployed.</a:t>
            </a:r>
            <a:endParaRPr lang="en-GB" dirty="0"/>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181610" y="6456044"/>
            <a:ext cx="523240" cy="247651"/>
          </a:xfrm>
        </p:spPr>
        <p:txBody>
          <a:bodyPr rtlCol="0"/>
          <a:lstStyle/>
          <a:p>
            <a:pPr rtl="0"/>
            <a:fld id="{294A09A9-5501-47C1-A89A-A340965A2BE2}" type="slidenum">
              <a:rPr lang="en-GB" smtClean="0"/>
              <a:pPr rtl="0"/>
              <a:t>3</a:t>
            </a:fld>
            <a:endParaRPr lang="en-GB"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9199880" y="6456045"/>
            <a:ext cx="1497330" cy="247651"/>
          </a:xfrm>
        </p:spPr>
        <p:txBody>
          <a:bodyPr rtlCol="0"/>
          <a:lstStyle/>
          <a:p>
            <a:pPr rtl="0"/>
            <a:r>
              <a:rPr lang="en-US" dirty="0"/>
              <a:t>Photo De-duplicator</a:t>
            </a:r>
            <a:endParaRPr lang="en-GB" dirty="0"/>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10697210" y="6456045"/>
            <a:ext cx="1313180" cy="247651"/>
          </a:xfrm>
        </p:spPr>
        <p:txBody>
          <a:bodyPr rtlCol="0"/>
          <a:lstStyle/>
          <a:p>
            <a:pPr rtl="0"/>
            <a:fld id="{42324F96-667B-47DB-96A2-18E9D99D7C82}" type="datetime3">
              <a:rPr lang="en-GB" smtClean="0"/>
              <a:t>19 June, 2024</a:t>
            </a:fld>
            <a:endParaRPr lang="en-GB"/>
          </a:p>
        </p:txBody>
      </p:sp>
    </p:spTree>
    <p:extLst>
      <p:ext uri="{BB962C8B-B14F-4D97-AF65-F5344CB8AC3E}">
        <p14:creationId xmlns:p14="http://schemas.microsoft.com/office/powerpoint/2010/main" val="28986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27686" y="973068"/>
            <a:ext cx="4941477" cy="610863"/>
          </a:xfrm>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33685" y="2483984"/>
            <a:ext cx="4841963" cy="4220236"/>
          </a:xfrm>
        </p:spPr>
        <p:txBody>
          <a:bodyPr vert="horz" lIns="0" tIns="0" rIns="0" bIns="0" rtlCol="0" anchor="t">
            <a:noAutofit/>
          </a:bodyPr>
          <a:lstStyle/>
          <a:p>
            <a:r>
              <a:rPr lang="en-US" sz="1200" b="1" u="sng" dirty="0">
                <a:solidFill>
                  <a:schemeClr val="tx2">
                    <a:lumMod val="75000"/>
                  </a:schemeClr>
                </a:solidFill>
              </a:rPr>
              <a:t>PROS: </a:t>
            </a:r>
          </a:p>
          <a:p>
            <a:pPr marL="171450" indent="-171450">
              <a:buFont typeface="Calibri" panose="020B0604020202020204" pitchFamily="34" charset="0"/>
              <a:buChar char="-"/>
            </a:pPr>
            <a:r>
              <a:rPr lang="en-US" sz="1200" dirty="0"/>
              <a:t>Clear structure with defined phases which makes it easy to understand and manage each stage</a:t>
            </a:r>
          </a:p>
          <a:p>
            <a:pPr marL="171450" indent="-171450" rtl="0">
              <a:buFont typeface="Calibri" panose="020B0604020202020204" pitchFamily="34" charset="0"/>
              <a:buChar char="-"/>
            </a:pPr>
            <a:r>
              <a:rPr lang="en-US" sz="1200" dirty="0"/>
              <a:t>More accurate projection of time &amp; cost</a:t>
            </a:r>
          </a:p>
          <a:p>
            <a:pPr marL="171450" indent="-171450" rtl="0">
              <a:buFont typeface="Calibri" panose="020B0604020202020204" pitchFamily="34" charset="0"/>
              <a:buChar char="-"/>
            </a:pPr>
            <a:r>
              <a:rPr lang="en-US" sz="1200" dirty="0"/>
              <a:t>Easier to manage and efficient as it has well-defined requirements that will not change.</a:t>
            </a:r>
          </a:p>
          <a:p>
            <a:pPr marL="171450" indent="-171450" rtl="0">
              <a:buFont typeface="Calibri" panose="020B0604020202020204" pitchFamily="34" charset="0"/>
              <a:buChar char="-"/>
            </a:pPr>
            <a:r>
              <a:rPr lang="en-US" sz="1200" dirty="0"/>
              <a:t>Each step is well documented ensuring that all team members are on the same page and requirements are clear.</a:t>
            </a:r>
          </a:p>
          <a:p>
            <a:pPr algn="r"/>
            <a:r>
              <a:rPr lang="en-US" sz="1100" b="1" dirty="0">
                <a:solidFill>
                  <a:schemeClr val="accent5">
                    <a:lumMod val="75000"/>
                  </a:schemeClr>
                </a:solidFill>
              </a:rPr>
              <a:t>       </a:t>
            </a:r>
            <a:r>
              <a:rPr lang="en-US" sz="1200" b="1" dirty="0">
                <a:solidFill>
                  <a:schemeClr val="accent5">
                    <a:lumMod val="75000"/>
                  </a:schemeClr>
                </a:solidFill>
              </a:rPr>
              <a:t> </a:t>
            </a:r>
            <a:r>
              <a:rPr lang="en-US" sz="1200" b="1" u="sng" dirty="0">
                <a:solidFill>
                  <a:schemeClr val="accent5">
                    <a:lumMod val="75000"/>
                  </a:schemeClr>
                </a:solidFill>
              </a:rPr>
              <a:t>CONS</a:t>
            </a:r>
            <a:r>
              <a:rPr lang="en-US" sz="1200" b="1" u="sng" dirty="0"/>
              <a:t>:</a:t>
            </a:r>
          </a:p>
          <a:p>
            <a:pPr marL="171450" indent="-171450" algn="r" rtl="0">
              <a:buFont typeface="Calibri" panose="020B0604020202020204" pitchFamily="34" charset="0"/>
              <a:buChar char="-"/>
            </a:pPr>
            <a:r>
              <a:rPr lang="en-US" sz="1200" dirty="0"/>
              <a:t>Less adaptable and can be costly if changes required</a:t>
            </a:r>
          </a:p>
          <a:p>
            <a:pPr marL="171450" indent="-171450" algn="r">
              <a:buFont typeface="Calibri" panose="020B0604020202020204" pitchFamily="34" charset="0"/>
              <a:buChar char="-"/>
            </a:pPr>
            <a:r>
              <a:rPr lang="en-US" sz="1200" dirty="0"/>
              <a:t>Testing late in the cycle could be costly if issues are found</a:t>
            </a:r>
          </a:p>
          <a:p>
            <a:pPr marL="171450" indent="-171450" algn="r">
              <a:buFont typeface="Calibri" panose="020B0604020202020204" pitchFamily="34" charset="0"/>
              <a:buChar char="-"/>
            </a:pPr>
            <a:r>
              <a:rPr lang="en-US" sz="1200" dirty="0"/>
              <a:t>Feedback comes in late leading to significant rework if requirements were not clear </a:t>
            </a:r>
          </a:p>
          <a:p>
            <a:pPr marL="171450" indent="-171450" algn="r">
              <a:buFont typeface="Calibri" panose="020B0604020202020204" pitchFamily="34" charset="0"/>
              <a:buChar char="-"/>
            </a:pPr>
            <a:r>
              <a:rPr lang="en-US" sz="1200" dirty="0"/>
              <a:t>Due to the sequential approach if any phase fails, it can jeopardize the project </a:t>
            </a:r>
          </a:p>
          <a:p>
            <a:pPr marL="171450" indent="-171450" algn="r">
              <a:buFont typeface="Calibri" panose="020B0604020202020204" pitchFamily="34" charset="0"/>
              <a:buChar char="-"/>
            </a:pPr>
            <a:r>
              <a:rPr lang="en-US" sz="1200" dirty="0"/>
              <a:t>Risks have to be identified and addressed during initial stages  </a:t>
            </a:r>
            <a:endParaRPr lang="en-GB" sz="12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4</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9518134" y="6503586"/>
            <a:ext cx="1497330" cy="247651"/>
          </a:xfrm>
        </p:spPr>
        <p:txBody>
          <a:bodyPr rtlCol="0"/>
          <a:lstStyle/>
          <a:p>
            <a:pPr rtl="0"/>
            <a:r>
              <a:rPr lang="en-GB" dirty="0"/>
              <a:t>Photo De-duplicator</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10896433" y="6503586"/>
            <a:ext cx="1313180" cy="247651"/>
          </a:xfrm>
        </p:spPr>
        <p:txBody>
          <a:bodyPr rtlCol="0"/>
          <a:lstStyle/>
          <a:p>
            <a:pPr rtl="0"/>
            <a:fld id="{7E95D1A8-F167-412C-8772-4FDCBEEA9C1E}" type="datetime3">
              <a:rPr lang="en-GB" smtClean="0"/>
              <a:t>19 June, 2024</a:t>
            </a:fld>
            <a:endParaRPr lang="en-GB" dirty="0"/>
          </a:p>
        </p:txBody>
      </p:sp>
      <p:sp>
        <p:nvSpPr>
          <p:cNvPr id="23" name="Title 2">
            <a:extLst>
              <a:ext uri="{FF2B5EF4-FFF2-40B4-BE49-F238E27FC236}">
                <a16:creationId xmlns:a16="http://schemas.microsoft.com/office/drawing/2014/main" id="{FA9652B7-2908-189B-D50A-B832E883482D}"/>
              </a:ext>
            </a:extLst>
          </p:cNvPr>
          <p:cNvSpPr txBox="1">
            <a:spLocks/>
          </p:cNvSpPr>
          <p:nvPr/>
        </p:nvSpPr>
        <p:spPr>
          <a:xfrm>
            <a:off x="952499" y="1773969"/>
            <a:ext cx="4991101"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WATERFALL </a:t>
            </a:r>
          </a:p>
        </p:txBody>
      </p:sp>
      <p:pic>
        <p:nvPicPr>
          <p:cNvPr id="25" name="Picture 24">
            <a:extLst>
              <a:ext uri="{FF2B5EF4-FFF2-40B4-BE49-F238E27FC236}">
                <a16:creationId xmlns:a16="http://schemas.microsoft.com/office/drawing/2014/main" id="{5D139D9C-FFE0-CDED-9743-5FA18D79B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139" y="973068"/>
            <a:ext cx="5132998" cy="4477540"/>
          </a:xfrm>
          <a:prstGeom prst="rect">
            <a:avLst/>
          </a:prstGeom>
        </p:spPr>
      </p:pic>
      <p:sp>
        <p:nvSpPr>
          <p:cNvPr id="2" name="Text Placeholder 3">
            <a:extLst>
              <a:ext uri="{FF2B5EF4-FFF2-40B4-BE49-F238E27FC236}">
                <a16:creationId xmlns:a16="http://schemas.microsoft.com/office/drawing/2014/main" id="{C42771CA-E645-152A-AD5F-D459E854FBD9}"/>
              </a:ext>
            </a:extLst>
          </p:cNvPr>
          <p:cNvSpPr txBox="1">
            <a:spLocks/>
          </p:cNvSpPr>
          <p:nvPr/>
        </p:nvSpPr>
        <p:spPr>
          <a:xfrm>
            <a:off x="7153947" y="5450608"/>
            <a:ext cx="4711960" cy="1247911"/>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Best suited for projects that have well defined requirements from start to finish. It is easy to manage however can lack flexibility. It gives predictability and structured documentation.  </a:t>
            </a:r>
            <a:endParaRPr lang="en-GB" sz="1000" dirty="0"/>
          </a:p>
        </p:txBody>
      </p:sp>
    </p:spTree>
    <p:extLst>
      <p:ext uri="{BB962C8B-B14F-4D97-AF65-F5344CB8AC3E}">
        <p14:creationId xmlns:p14="http://schemas.microsoft.com/office/powerpoint/2010/main" val="39124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27686" y="994414"/>
            <a:ext cx="4941477" cy="610863"/>
          </a:xfrm>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30948" y="2503605"/>
            <a:ext cx="5126314" cy="4079227"/>
          </a:xfrm>
        </p:spPr>
        <p:txBody>
          <a:bodyPr vert="horz" lIns="0" tIns="0" rIns="0" bIns="0" rtlCol="0" anchor="t">
            <a:noAutofit/>
          </a:bodyPr>
          <a:lstStyle/>
          <a:p>
            <a:pPr rtl="0"/>
            <a:r>
              <a:rPr lang="en-US" sz="1200" b="1" u="sng" dirty="0">
                <a:solidFill>
                  <a:schemeClr val="tx2">
                    <a:lumMod val="75000"/>
                  </a:schemeClr>
                </a:solidFill>
              </a:rPr>
              <a:t>PROS:</a:t>
            </a:r>
          </a:p>
          <a:p>
            <a:pPr marL="171450" indent="-171450">
              <a:buFont typeface="Calibri" panose="020B0604020202020204" pitchFamily="34" charset="0"/>
              <a:buChar char="-"/>
            </a:pPr>
            <a:r>
              <a:rPr lang="en-US" sz="1200"/>
              <a:t>Flexible and adaptable allowing for changes even late in development</a:t>
            </a:r>
            <a:endParaRPr lang="en-US" sz="1200" dirty="0"/>
          </a:p>
          <a:p>
            <a:pPr marL="171450" indent="-171450" rtl="0">
              <a:buFont typeface="Calibri" panose="020B0604020202020204" pitchFamily="34" charset="0"/>
              <a:buChar char="-"/>
            </a:pPr>
            <a:r>
              <a:rPr lang="en-US" sz="1200" dirty="0"/>
              <a:t>Regular feedback allows users to ensure product meets their </a:t>
            </a:r>
            <a:r>
              <a:rPr lang="en-US" sz="1200"/>
              <a:t>needs</a:t>
            </a:r>
            <a:endParaRPr lang="en-US" sz="1200" dirty="0"/>
          </a:p>
          <a:p>
            <a:pPr marL="171450" indent="-171450">
              <a:buFont typeface="Calibri" panose="020B0604020202020204" pitchFamily="34" charset="0"/>
              <a:buChar char="-"/>
            </a:pPr>
            <a:r>
              <a:rPr lang="en-US" sz="1200" dirty="0"/>
              <a:t>Offers better communication among team allowing for better problem </a:t>
            </a:r>
            <a:r>
              <a:rPr lang="en-US" sz="1200"/>
              <a:t>solving</a:t>
            </a:r>
            <a:endParaRPr lang="en-US" sz="1200" dirty="0"/>
          </a:p>
          <a:p>
            <a:pPr marL="171450" indent="-171450">
              <a:buFont typeface="Calibri" panose="020B0604020202020204" pitchFamily="34" charset="0"/>
              <a:buChar char="-"/>
            </a:pPr>
            <a:r>
              <a:rPr lang="en-US" sz="1200" dirty="0"/>
              <a:t>Early testing reduces risk of major issues down the line</a:t>
            </a:r>
          </a:p>
          <a:p>
            <a:pPr marL="171450" indent="-171450">
              <a:buFont typeface="Calibri" panose="020B0604020202020204" pitchFamily="34" charset="0"/>
              <a:buChar char="-"/>
            </a:pPr>
            <a:r>
              <a:rPr lang="en-US" sz="1200" dirty="0"/>
              <a:t>After every cycle, teams engage and reflect on ways to enhance their efficiency</a:t>
            </a:r>
          </a:p>
          <a:p>
            <a:pPr algn="r" rtl="0"/>
            <a:r>
              <a:rPr lang="en-US" sz="1200" b="1" u="sng" dirty="0">
                <a:solidFill>
                  <a:schemeClr val="accent5">
                    <a:lumMod val="75000"/>
                  </a:schemeClr>
                </a:solidFill>
              </a:rPr>
              <a:t>CONS</a:t>
            </a:r>
            <a:r>
              <a:rPr lang="en-US" sz="1200" u="sng" dirty="0">
                <a:solidFill>
                  <a:schemeClr val="accent5">
                    <a:lumMod val="75000"/>
                  </a:schemeClr>
                </a:solidFill>
              </a:rPr>
              <a:t>:</a:t>
            </a:r>
            <a:endParaRPr lang="en-US" sz="1200" u="sng">
              <a:solidFill>
                <a:schemeClr val="accent5">
                  <a:lumMod val="75000"/>
                </a:schemeClr>
              </a:solidFill>
            </a:endParaRPr>
          </a:p>
          <a:p>
            <a:pPr algn="r"/>
            <a:r>
              <a:rPr lang="en-GB" sz="1200" dirty="0"/>
              <a:t>   	- Could lead to scope creep -  changes and additions could extend both timeline of project and costs </a:t>
            </a:r>
          </a:p>
          <a:p>
            <a:pPr algn="r"/>
            <a:r>
              <a:rPr lang="en-GB" sz="1200" dirty="0"/>
              <a:t>	- Requires constant involvement from team members and customers which can be time- consuming</a:t>
            </a:r>
          </a:p>
          <a:p>
            <a:pPr marL="171450" indent="-171450" algn="r" rtl="0">
              <a:buFont typeface="Calibri" panose="020B0604020202020204" pitchFamily="34" charset="0"/>
              <a:buChar char="-"/>
            </a:pPr>
            <a:r>
              <a:rPr lang="en-GB" sz="1200" dirty="0"/>
              <a:t>Harder to predict timeline and costs to project that could lead to poor decision making</a:t>
            </a:r>
          </a:p>
          <a:p>
            <a:pPr algn="r" rtl="0"/>
            <a:endParaRPr lang="en-GB" sz="13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5</a:t>
            </a:fld>
            <a:endParaRPr lang="en-GB"/>
          </a:p>
        </p:txBody>
      </p:sp>
      <p:sp>
        <p:nvSpPr>
          <p:cNvPr id="23" name="Title 2">
            <a:extLst>
              <a:ext uri="{FF2B5EF4-FFF2-40B4-BE49-F238E27FC236}">
                <a16:creationId xmlns:a16="http://schemas.microsoft.com/office/drawing/2014/main" id="{FA9652B7-2908-189B-D50A-B832E883482D}"/>
              </a:ext>
            </a:extLst>
          </p:cNvPr>
          <p:cNvSpPr txBox="1">
            <a:spLocks/>
          </p:cNvSpPr>
          <p:nvPr/>
        </p:nvSpPr>
        <p:spPr>
          <a:xfrm>
            <a:off x="952499" y="1773969"/>
            <a:ext cx="4991101"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AGILE </a:t>
            </a:r>
          </a:p>
        </p:txBody>
      </p:sp>
      <p:pic>
        <p:nvPicPr>
          <p:cNvPr id="8" name="Picture 7">
            <a:extLst>
              <a:ext uri="{FF2B5EF4-FFF2-40B4-BE49-F238E27FC236}">
                <a16:creationId xmlns:a16="http://schemas.microsoft.com/office/drawing/2014/main" id="{30AF4D3B-111D-4C2F-5597-F60A83D25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611" y="588626"/>
            <a:ext cx="4812928" cy="4924640"/>
          </a:xfrm>
          <a:prstGeom prst="rect">
            <a:avLst/>
          </a:prstGeom>
        </p:spPr>
      </p:pic>
      <p:sp>
        <p:nvSpPr>
          <p:cNvPr id="9" name="Text Placeholder 3">
            <a:extLst>
              <a:ext uri="{FF2B5EF4-FFF2-40B4-BE49-F238E27FC236}">
                <a16:creationId xmlns:a16="http://schemas.microsoft.com/office/drawing/2014/main" id="{C3C72554-779A-8082-98FF-FEFF379C46F4}"/>
              </a:ext>
            </a:extLst>
          </p:cNvPr>
          <p:cNvSpPr txBox="1">
            <a:spLocks/>
          </p:cNvSpPr>
          <p:nvPr/>
        </p:nvSpPr>
        <p:spPr>
          <a:xfrm>
            <a:off x="7252149" y="5389441"/>
            <a:ext cx="4572002" cy="1885557"/>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Great for projects that may need to evolve and feedback is required throughout the process. It is flexible and can be continuously improved with fast delivery. It can suffer from scope creep. </a:t>
            </a:r>
            <a:endParaRPr lang="en-GB" sz="1000" dirty="0"/>
          </a:p>
        </p:txBody>
      </p:sp>
    </p:spTree>
    <p:extLst>
      <p:ext uri="{BB962C8B-B14F-4D97-AF65-F5344CB8AC3E}">
        <p14:creationId xmlns:p14="http://schemas.microsoft.com/office/powerpoint/2010/main" val="36376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42264" y="3053701"/>
            <a:ext cx="4489808" cy="2795232"/>
          </a:xfrm>
        </p:spPr>
        <p:txBody>
          <a:bodyPr vert="horz" lIns="0" tIns="0" rIns="0" bIns="0" rtlCol="0" anchor="t">
            <a:noAutofit/>
          </a:bodyPr>
          <a:lstStyle/>
          <a:p>
            <a:r>
              <a:rPr lang="en-US" dirty="0"/>
              <a:t>We have chosen the Agile Methodology for our Photo DeDuplicator project due to its flexibility and continuous feedback that can be obtained throughout all stages including the earlier testing stages. It has also allowed us to make any required changes throughout the development and will allow for any evolving features in the future.</a:t>
            </a: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6</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en-GB" dirty="0"/>
              <a:t>Photo De-duplicator</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7E95D1A8-F167-412C-8772-4FDCBEEA9C1E}" type="datetime3">
              <a:rPr lang="en-GB" smtClean="0"/>
              <a:t>19 June, 2024</a:t>
            </a:fld>
            <a:endParaRPr lang="en-GB"/>
          </a:p>
        </p:txBody>
      </p:sp>
      <p:pic>
        <p:nvPicPr>
          <p:cNvPr id="8" name="Picture 7">
            <a:extLst>
              <a:ext uri="{FF2B5EF4-FFF2-40B4-BE49-F238E27FC236}">
                <a16:creationId xmlns:a16="http://schemas.microsoft.com/office/drawing/2014/main" id="{10530943-5126-2A67-C02E-223D192B7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072" y="1489926"/>
            <a:ext cx="7112454" cy="3517614"/>
          </a:xfrm>
          <a:prstGeom prst="rect">
            <a:avLst/>
          </a:prstGeom>
        </p:spPr>
      </p:pic>
      <p:sp>
        <p:nvSpPr>
          <p:cNvPr id="9" name="Title 2">
            <a:extLst>
              <a:ext uri="{FF2B5EF4-FFF2-40B4-BE49-F238E27FC236}">
                <a16:creationId xmlns:a16="http://schemas.microsoft.com/office/drawing/2014/main" id="{ADE459D6-6760-1D32-B46C-B1C47953850F}"/>
              </a:ext>
            </a:extLst>
          </p:cNvPr>
          <p:cNvSpPr txBox="1">
            <a:spLocks/>
          </p:cNvSpPr>
          <p:nvPr/>
        </p:nvSpPr>
        <p:spPr>
          <a:xfrm>
            <a:off x="942264" y="2099282"/>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Our chosen methodology: </a:t>
            </a:r>
            <a:r>
              <a:rPr lang="en-GB" sz="2000" dirty="0"/>
              <a:t>AGILE  </a:t>
            </a:r>
          </a:p>
        </p:txBody>
      </p:sp>
    </p:spTree>
    <p:extLst>
      <p:ext uri="{BB962C8B-B14F-4D97-AF65-F5344CB8AC3E}">
        <p14:creationId xmlns:p14="http://schemas.microsoft.com/office/powerpoint/2010/main" val="5689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rtlCol="0"/>
          <a:lstStyle/>
          <a:p>
            <a:pPr rtl="0"/>
            <a:r>
              <a:rPr lang="en-GB" dirty="0"/>
              <a:t>IMPLEMENTATION TEAM</a:t>
            </a:r>
          </a:p>
        </p:txBody>
      </p:sp>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1179376" y="2042588"/>
            <a:ext cx="2128157" cy="205837"/>
          </a:xfrm>
        </p:spPr>
        <p:txBody>
          <a:bodyPr rtlCol="0"/>
          <a:lstStyle/>
          <a:p>
            <a:pPr rtl="0"/>
            <a:r>
              <a:rPr lang="en-GB" dirty="0"/>
              <a:t>Lead Developer</a:t>
            </a:r>
          </a:p>
        </p:txBody>
      </p:sp>
      <p:sp>
        <p:nvSpPr>
          <p:cNvPr id="7" name="Text Placeholder 6">
            <a:extLst>
              <a:ext uri="{FF2B5EF4-FFF2-40B4-BE49-F238E27FC236}">
                <a16:creationId xmlns:a16="http://schemas.microsoft.com/office/drawing/2014/main" id="{3590C1A1-4321-EC41-8248-D3B566DD51BD}"/>
              </a:ext>
            </a:extLst>
          </p:cNvPr>
          <p:cNvSpPr>
            <a:spLocks noGrp="1"/>
          </p:cNvSpPr>
          <p:nvPr>
            <p:ph type="body" sz="quarter" idx="13"/>
          </p:nvPr>
        </p:nvSpPr>
        <p:spPr>
          <a:xfrm>
            <a:off x="1203376" y="2465869"/>
            <a:ext cx="2284157" cy="2520876"/>
          </a:xfrm>
        </p:spPr>
        <p:txBody>
          <a:bodyPr vert="horz" lIns="0" tIns="0" rIns="0" bIns="0" rtlCol="0" anchor="t">
            <a:noAutofit/>
          </a:bodyPr>
          <a:lstStyle/>
          <a:p>
            <a:pPr marL="285750" indent="-285750">
              <a:buFont typeface="Calibri" panose="020B0604020202020204" pitchFamily="34" charset="0"/>
              <a:buChar char="-"/>
            </a:pPr>
            <a:r>
              <a:rPr lang="en-US" dirty="0"/>
              <a:t>Responsible for coding, integration and testing. </a:t>
            </a:r>
            <a:endParaRPr lang="en-US"/>
          </a:p>
          <a:p>
            <a:pPr marL="285750" indent="-285750">
              <a:buFont typeface="Calibri" panose="020B0604020202020204" pitchFamily="34" charset="0"/>
              <a:buChar char="-"/>
            </a:pPr>
            <a:r>
              <a:rPr lang="en-GB" dirty="0"/>
              <a:t>Ensures best coding practices and coding standards. </a:t>
            </a:r>
          </a:p>
          <a:p>
            <a:pPr marL="285750" indent="-285750" rtl="0">
              <a:buFont typeface="Calibri" panose="020B0604020202020204" pitchFamily="34" charset="0"/>
              <a:buChar char="-"/>
            </a:pPr>
            <a:r>
              <a:rPr lang="en-GB" dirty="0"/>
              <a:t>Manages development team, assigns tasks and ensures project meets requirements</a:t>
            </a:r>
          </a:p>
        </p:txBody>
      </p:sp>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4176124" y="2042589"/>
            <a:ext cx="2129245" cy="205837"/>
          </a:xfrm>
        </p:spPr>
        <p:txBody>
          <a:bodyPr rtlCol="0"/>
          <a:lstStyle/>
          <a:p>
            <a:r>
              <a:rPr lang="en-GB" dirty="0"/>
              <a:t>Product Owner</a:t>
            </a:r>
          </a:p>
          <a:p>
            <a:pPr rtl="0"/>
            <a:endParaRPr lang="en-GB" dirty="0"/>
          </a:p>
        </p:txBody>
      </p:sp>
      <p:sp>
        <p:nvSpPr>
          <p:cNvPr id="9" name="Text Placeholder 8">
            <a:extLst>
              <a:ext uri="{FF2B5EF4-FFF2-40B4-BE49-F238E27FC236}">
                <a16:creationId xmlns:a16="http://schemas.microsoft.com/office/drawing/2014/main" id="{2581095F-0795-744B-A3E7-94DFB3CBF331}"/>
              </a:ext>
            </a:extLst>
          </p:cNvPr>
          <p:cNvSpPr>
            <a:spLocks noGrp="1"/>
          </p:cNvSpPr>
          <p:nvPr>
            <p:ph type="body" sz="quarter" idx="16"/>
          </p:nvPr>
        </p:nvSpPr>
        <p:spPr>
          <a:xfrm>
            <a:off x="4177212" y="2465869"/>
            <a:ext cx="2146157" cy="2520676"/>
          </a:xfrm>
        </p:spPr>
        <p:txBody>
          <a:bodyPr vert="horz" lIns="0" tIns="0" rIns="0" bIns="0" rtlCol="0" anchor="t">
            <a:noAutofit/>
          </a:bodyPr>
          <a:lstStyle/>
          <a:p>
            <a:pPr marL="285750" indent="-285750">
              <a:buFont typeface="Calibri" panose="020B0604020202020204" pitchFamily="34" charset="0"/>
              <a:buChar char="-"/>
            </a:pPr>
            <a:r>
              <a:rPr lang="en-US" dirty="0"/>
              <a:t>Acts as voice of the customer </a:t>
            </a:r>
            <a:endParaRPr lang="en-US"/>
          </a:p>
          <a:p>
            <a:pPr marL="285750" indent="-285750">
              <a:buFont typeface="Calibri" panose="020B0604020202020204" pitchFamily="34" charset="0"/>
              <a:buChar char="-"/>
            </a:pPr>
            <a:r>
              <a:rPr lang="en-US" dirty="0"/>
              <a:t>Defines product requirements, and user stories. </a:t>
            </a:r>
          </a:p>
          <a:p>
            <a:pPr marL="285750" indent="-285750" rtl="0">
              <a:buFont typeface="Calibri" panose="020B0604020202020204" pitchFamily="34" charset="0"/>
              <a:buChar char="-"/>
            </a:pPr>
            <a:r>
              <a:rPr lang="en-GB" dirty="0"/>
              <a:t>Meets with other team members to ensure quality and functionality meets customers expectations 	</a:t>
            </a:r>
            <a:endParaRPr lang="en-US" dirty="0"/>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rtlCol="0"/>
          <a:lstStyle/>
          <a:p>
            <a:pPr rtl="0"/>
            <a:fld id="{294A09A9-5501-47C1-A89A-A340965A2BE2}" type="slidenum">
              <a:rPr lang="en-GB" smtClean="0"/>
              <a:pPr rtl="0"/>
              <a:t>7</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33"/>
          </p:nvPr>
        </p:nvSpPr>
        <p:spPr>
          <a:xfrm>
            <a:off x="1494790" y="6332220"/>
            <a:ext cx="1497330" cy="247651"/>
          </a:xfrm>
        </p:spPr>
        <p:txBody>
          <a:bodyPr rtlCol="0"/>
          <a:lstStyle/>
          <a:p>
            <a:pPr rtl="0"/>
            <a:r>
              <a:rPr lang="en-GB" dirty="0"/>
              <a:t>Photo De-duplicator</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rtlCol="0"/>
          <a:lstStyle/>
          <a:p>
            <a:pPr rtl="0"/>
            <a:fld id="{84E8D500-77B0-4D94-A214-E28C82D4040E}" type="datetime3">
              <a:rPr lang="en-GB" smtClean="0"/>
              <a:t>19 June, 2024</a:t>
            </a:fld>
            <a:endParaRPr lang="en-GB"/>
          </a:p>
        </p:txBody>
      </p:sp>
      <p:sp>
        <p:nvSpPr>
          <p:cNvPr id="25" name="Text Placeholder 24">
            <a:extLst>
              <a:ext uri="{FF2B5EF4-FFF2-40B4-BE49-F238E27FC236}">
                <a16:creationId xmlns:a16="http://schemas.microsoft.com/office/drawing/2014/main" id="{AF9EAED6-8F3D-CCB9-3F33-3593BCD63C9A}"/>
              </a:ext>
            </a:extLst>
          </p:cNvPr>
          <p:cNvSpPr>
            <a:spLocks noGrp="1"/>
          </p:cNvSpPr>
          <p:nvPr>
            <p:ph type="body" sz="quarter" idx="21"/>
          </p:nvPr>
        </p:nvSpPr>
        <p:spPr>
          <a:xfrm>
            <a:off x="6951254" y="2042589"/>
            <a:ext cx="2129245" cy="205837"/>
          </a:xfrm>
        </p:spPr>
        <p:txBody>
          <a:bodyPr/>
          <a:lstStyle/>
          <a:p>
            <a:r>
              <a:rPr lang="en-GB" dirty="0"/>
              <a:t>QA Engineer</a:t>
            </a:r>
          </a:p>
        </p:txBody>
      </p:sp>
      <p:sp>
        <p:nvSpPr>
          <p:cNvPr id="27" name="Text Placeholder 26">
            <a:extLst>
              <a:ext uri="{FF2B5EF4-FFF2-40B4-BE49-F238E27FC236}">
                <a16:creationId xmlns:a16="http://schemas.microsoft.com/office/drawing/2014/main" id="{7C15AC99-DCFE-430F-71E5-37F2B380E5CC}"/>
              </a:ext>
            </a:extLst>
          </p:cNvPr>
          <p:cNvSpPr>
            <a:spLocks noGrp="1"/>
          </p:cNvSpPr>
          <p:nvPr>
            <p:ph type="body" sz="quarter" idx="19"/>
          </p:nvPr>
        </p:nvSpPr>
        <p:spPr>
          <a:xfrm>
            <a:off x="6951254" y="2465869"/>
            <a:ext cx="2128157" cy="2520675"/>
          </a:xfrm>
        </p:spPr>
        <p:txBody>
          <a:bodyPr vert="horz" lIns="0" tIns="0" rIns="0" bIns="0" rtlCol="0" anchor="t">
            <a:noAutofit/>
          </a:bodyPr>
          <a:lstStyle/>
          <a:p>
            <a:pPr marL="285750" indent="-285750">
              <a:buFont typeface="Calibri" panose="020B0604020202020204" pitchFamily="34" charset="0"/>
              <a:buChar char="-"/>
            </a:pPr>
            <a:r>
              <a:rPr lang="en-US" dirty="0"/>
              <a:t>Responsible for quality and reliability</a:t>
            </a:r>
            <a:endParaRPr lang="en-US"/>
          </a:p>
          <a:p>
            <a:pPr marL="285750" indent="-285750">
              <a:buFont typeface="Calibri" panose="020B0604020202020204" pitchFamily="34" charset="0"/>
              <a:buChar char="-"/>
            </a:pPr>
            <a:r>
              <a:rPr lang="en-US" dirty="0"/>
              <a:t>Designs and runs test plans, test cases and test scripts.</a:t>
            </a:r>
          </a:p>
          <a:p>
            <a:pPr marL="285750" indent="-285750">
              <a:buFont typeface="Calibri" panose="020B0604020202020204" pitchFamily="34" charset="0"/>
              <a:buChar char="-"/>
            </a:pPr>
            <a:r>
              <a:rPr lang="en-US" dirty="0"/>
              <a:t>Ensures product meets the specified quality standards. </a:t>
            </a:r>
            <a:endParaRPr lang="en-GB" dirty="0"/>
          </a:p>
        </p:txBody>
      </p:sp>
    </p:spTree>
    <p:extLst>
      <p:ext uri="{BB962C8B-B14F-4D97-AF65-F5344CB8AC3E}">
        <p14:creationId xmlns:p14="http://schemas.microsoft.com/office/powerpoint/2010/main" val="18884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p:txBody>
          <a:bodyPr rtlCol="0"/>
          <a:lstStyle/>
          <a:p>
            <a:pPr rtl="0"/>
            <a:r>
              <a:rPr lang="en-US" dirty="0"/>
              <a:t>LEAD DEVELOPER</a:t>
            </a:r>
            <a:endParaRPr lang="en-GB" dirty="0"/>
          </a:p>
        </p:txBody>
      </p:sp>
      <p:sp>
        <p:nvSpPr>
          <p:cNvPr id="21" name="Text Placeholder 20">
            <a:extLst>
              <a:ext uri="{FF2B5EF4-FFF2-40B4-BE49-F238E27FC236}">
                <a16:creationId xmlns:a16="http://schemas.microsoft.com/office/drawing/2014/main" id="{2FB36C34-C022-5251-8265-8E2B57A06755}"/>
              </a:ext>
            </a:extLst>
          </p:cNvPr>
          <p:cNvSpPr>
            <a:spLocks noGrp="1"/>
          </p:cNvSpPr>
          <p:nvPr>
            <p:ph type="body" sz="quarter" idx="10"/>
          </p:nvPr>
        </p:nvSpPr>
        <p:spPr>
          <a:xfrm>
            <a:off x="958500" y="2638904"/>
            <a:ext cx="4832700" cy="3382318"/>
          </a:xfrm>
        </p:spPr>
        <p:txBody>
          <a:bodyPr vert="horz" lIns="91440" tIns="45720" rIns="91440" bIns="45720" rtlCol="0" anchor="t">
            <a:noAutofit/>
          </a:bodyPr>
          <a:lstStyle/>
          <a:p>
            <a:pPr marL="285750" indent="-285750">
              <a:buFont typeface="Calibri" panose="020B0604020202020204" pitchFamily="34" charset="0"/>
              <a:buChar char="-"/>
            </a:pPr>
            <a:r>
              <a:rPr lang="en-US" dirty="0"/>
              <a:t>Ensure adherence to best coding practices and standards</a:t>
            </a:r>
          </a:p>
          <a:p>
            <a:pPr marL="285750" indent="-285750">
              <a:buFont typeface="Calibri" panose="020B0604020202020204" pitchFamily="34" charset="0"/>
              <a:buChar char="-"/>
            </a:pPr>
            <a:r>
              <a:rPr lang="en-US" dirty="0">
                <a:solidFill>
                  <a:srgbClr val="000000"/>
                </a:solidFill>
                <a:ea typeface="+mn-lt"/>
                <a:cs typeface="+mn-lt"/>
              </a:rPr>
              <a:t>Design and develop high quality code</a:t>
            </a:r>
            <a:endParaRPr lang="en-US" dirty="0">
              <a:solidFill>
                <a:srgbClr val="000000"/>
              </a:solidFill>
              <a:latin typeface="Franklin Gothic Book"/>
              <a:cs typeface="Arial"/>
            </a:endParaRPr>
          </a:p>
          <a:p>
            <a:pPr marL="285750" indent="-285750">
              <a:buFont typeface="Calibri,Sans-Serif" panose="020B0604020202020204" pitchFamily="34" charset="0"/>
              <a:buChar char="-"/>
            </a:pPr>
            <a:r>
              <a:rPr lang="en-US" dirty="0">
                <a:solidFill>
                  <a:srgbClr val="000000"/>
                </a:solidFill>
                <a:latin typeface="Franklin Gothic Book"/>
                <a:cs typeface="Arial"/>
              </a:rPr>
              <a:t>Collaborate with other team members/departments to define project requirements and deliver updates throughout the process  </a:t>
            </a:r>
            <a:endParaRPr lang="en-US" dirty="0">
              <a:solidFill>
                <a:srgbClr val="FFFFFF"/>
              </a:solidFill>
              <a:latin typeface="Franklin Gothic Book"/>
              <a:ea typeface="+mn-lt"/>
              <a:cs typeface="Arial"/>
            </a:endParaRPr>
          </a:p>
          <a:p>
            <a:pPr marL="285750" indent="-285750">
              <a:buFont typeface="Calibri,Sans-Serif" panose="020B0604020202020204" pitchFamily="34" charset="0"/>
              <a:buChar char="-"/>
            </a:pPr>
            <a:r>
              <a:rPr lang="en-US" dirty="0">
                <a:solidFill>
                  <a:srgbClr val="000000"/>
                </a:solidFill>
                <a:ea typeface="+mn-lt"/>
                <a:cs typeface="+mn-lt"/>
              </a:rPr>
              <a:t>Fix bugs and issues when and if required</a:t>
            </a:r>
            <a:endParaRPr lang="en-US" dirty="0">
              <a:solidFill>
                <a:srgbClr val="000000"/>
              </a:solidFill>
              <a:latin typeface="Franklin Gothic Book"/>
              <a:cs typeface="Arial"/>
            </a:endParaRPr>
          </a:p>
          <a:p>
            <a:pPr marL="285750" indent="-285750">
              <a:buFont typeface="Calibri,Sans-Serif" panose="020B0604020202020204" pitchFamily="34" charset="0"/>
              <a:buChar char="-"/>
            </a:pPr>
            <a:r>
              <a:rPr lang="en-GB" dirty="0">
                <a:solidFill>
                  <a:srgbClr val="000000"/>
                </a:solidFill>
                <a:latin typeface="Franklin Gothic Book"/>
                <a:cs typeface="Arial"/>
              </a:rPr>
              <a:t>Create and update documentation to ensure it is up to date</a:t>
            </a:r>
            <a:endParaRPr lang="en-US" dirty="0">
              <a:solidFill>
                <a:srgbClr val="FFFFFF"/>
              </a:solidFill>
              <a:latin typeface="Franklin Gothic Book"/>
              <a:cs typeface="Arial"/>
            </a:endParaRPr>
          </a:p>
          <a:p>
            <a:pPr marL="285750" indent="-285750">
              <a:buFont typeface="Calibri,Sans-Serif" panose="020B0604020202020204" pitchFamily="34" charset="0"/>
              <a:buChar char="-"/>
            </a:pPr>
            <a:endParaRPr lang="en-US" dirty="0">
              <a:solidFill>
                <a:srgbClr val="000000"/>
              </a:solidFill>
              <a:latin typeface="Franklin Gothic Book"/>
              <a:cs typeface="Arial"/>
            </a:endParaRPr>
          </a:p>
          <a:p>
            <a:pPr marL="285750" indent="-285750">
              <a:buFont typeface="Calibri" panose="020B0604020202020204" pitchFamily="34" charset="0"/>
              <a:buChar char="-"/>
            </a:pPr>
            <a:endParaRPr lang="en-US" dirty="0">
              <a:solidFill>
                <a:srgbClr val="000000"/>
              </a:solidFill>
              <a:latin typeface="Franklin Gothic Book"/>
              <a:cs typeface="Arial"/>
            </a:endParaRPr>
          </a:p>
          <a:p>
            <a:pPr marL="285750" indent="-285750">
              <a:buFont typeface="Calibri,Sans-Serif" panose="020B0604020202020204" pitchFamily="34" charset="0"/>
              <a:buChar char="-"/>
            </a:pPr>
            <a:endParaRPr lang="en-US" dirty="0">
              <a:solidFill>
                <a:srgbClr val="FFFFFF"/>
              </a:solidFill>
              <a:latin typeface="Arial"/>
              <a:cs typeface="Arial"/>
            </a:endParaRP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endParaRPr lang="en-US"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8</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0" y="2605498"/>
            <a:ext cx="48387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a:buChar char="-"/>
            </a:pPr>
            <a:r>
              <a:rPr kumimoji="0" lang="en-US" altLang="en-US" i="0" u="none" strike="noStrike" cap="none" normalizeH="0" baseline="0" dirty="0">
                <a:ln>
                  <a:noFill/>
                </a:ln>
                <a:effectLst/>
                <a:latin typeface="Franklin Gothic Book (Body)"/>
              </a:rPr>
              <a:t>Proficiency in </a:t>
            </a:r>
            <a:r>
              <a:rPr lang="en-US" altLang="en-US" dirty="0">
                <a:latin typeface="Franklin Gothic Book (Body)"/>
              </a:rPr>
              <a:t>the relevant programming</a:t>
            </a:r>
            <a:r>
              <a:rPr kumimoji="0" lang="en-US" altLang="en-US" i="0" u="none" strike="noStrike" cap="none" normalizeH="0" baseline="0" dirty="0">
                <a:ln>
                  <a:noFill/>
                </a:ln>
                <a:effectLst/>
                <a:latin typeface="Franklin Gothic Book (Body)"/>
              </a:rPr>
              <a:t> languages (e.g., HTML, Python, CSS</a:t>
            </a:r>
            <a:r>
              <a:rPr lang="en-US" altLang="en-US" dirty="0">
                <a:latin typeface="Franklin Gothic Book (Body)"/>
              </a:rPr>
              <a:t>)</a:t>
            </a:r>
            <a:endParaRPr lang="en-US" altLang="en-US" sz="1800" i="0" u="none" strike="noStrike" cap="none" normalizeH="0" baseline="0" dirty="0">
              <a:ln>
                <a:noFill/>
              </a:ln>
              <a:effectLst/>
              <a:latin typeface="Franklin Gothic Book (Body)"/>
            </a:endParaRPr>
          </a:p>
          <a:p>
            <a:pPr eaLnBrk="0" fontAlgn="base" hangingPunct="0">
              <a:lnSpc>
                <a:spcPct val="100000"/>
              </a:lnSpc>
              <a:spcBef>
                <a:spcPct val="0"/>
              </a:spcBef>
              <a:spcAft>
                <a:spcPct val="0"/>
              </a:spcAft>
            </a:pPr>
            <a:endParaRPr lang="en-US" altLang="en-US" dirty="0">
              <a:latin typeface="Franklin Gothic Book (Body)"/>
            </a:endParaRPr>
          </a:p>
          <a:p>
            <a:pPr marL="285750" indent="-285750">
              <a:lnSpc>
                <a:spcPct val="100000"/>
              </a:lnSpc>
              <a:spcBef>
                <a:spcPct val="0"/>
              </a:spcBef>
              <a:spcAft>
                <a:spcPct val="0"/>
              </a:spcAft>
              <a:buFont typeface="Calibri" panose="020B0604020202020204" pitchFamily="34" charset="0"/>
              <a:buChar char="-"/>
            </a:pPr>
            <a:r>
              <a:rPr lang="en-US" altLang="en-US" dirty="0">
                <a:latin typeface="Franklin Gothic Book (Body)"/>
              </a:rPr>
              <a:t>Have a strong</a:t>
            </a:r>
            <a:r>
              <a:rPr kumimoji="0" lang="en-US" altLang="en-US" i="0" u="none" strike="noStrike" cap="none" normalizeH="0" baseline="0" dirty="0">
                <a:ln>
                  <a:noFill/>
                </a:ln>
                <a:effectLst/>
                <a:latin typeface="Franklin Gothic Book (Body)"/>
              </a:rPr>
              <a:t> understanding of software development methodologies (e.g., Agile, Waterfall, Scrum</a:t>
            </a:r>
            <a:r>
              <a:rPr lang="en-US" altLang="en-US" dirty="0">
                <a:latin typeface="Franklin Gothic Book (Body)"/>
              </a:rPr>
              <a:t>)</a:t>
            </a:r>
            <a:endParaRPr 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latin typeface="Franklin Gothic Book (Body)"/>
            </a:endParaRPr>
          </a:p>
          <a:p>
            <a:pPr marL="285750" indent="-285750">
              <a:lnSpc>
                <a:spcPct val="100000"/>
              </a:lnSpc>
              <a:spcBef>
                <a:spcPct val="0"/>
              </a:spcBef>
              <a:spcAft>
                <a:spcPct val="0"/>
              </a:spcAft>
              <a:buFont typeface="Calibri" panose="020B0604020202020204" pitchFamily="34" charset="0"/>
              <a:buChar char="-"/>
            </a:pPr>
            <a:r>
              <a:rPr kumimoji="0" lang="en-US" altLang="en-US" i="0" u="none" strike="noStrike" cap="none" normalizeH="0" baseline="0" dirty="0">
                <a:ln>
                  <a:noFill/>
                </a:ln>
                <a:effectLst/>
                <a:latin typeface="Franklin Gothic Book (Body)"/>
              </a:rPr>
              <a:t>Strong communication and interpersonal </a:t>
            </a:r>
            <a:r>
              <a:rPr lang="en-US" altLang="en-US" dirty="0">
                <a:latin typeface="Franklin Gothic Book (Body)"/>
              </a:rPr>
              <a:t>abilities</a:t>
            </a:r>
            <a:endParaRPr 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latin typeface="Franklin Gothic Book (Body)"/>
            </a:endParaRPr>
          </a:p>
          <a:p>
            <a:pPr marL="285750" marR="0" lvl="0" indent="-285750" algn="l" defTabSz="914400">
              <a:lnSpc>
                <a:spcPct val="100000"/>
              </a:lnSpc>
              <a:spcBef>
                <a:spcPct val="0"/>
              </a:spcBef>
              <a:spcAft>
                <a:spcPct val="0"/>
              </a:spcAft>
              <a:buClrTx/>
              <a:buSzTx/>
              <a:buFont typeface="Calibri" panose="020B0604020202020204" pitchFamily="34" charset="0"/>
              <a:buChar char="-"/>
              <a:tabLst/>
            </a:pPr>
            <a:r>
              <a:rPr lang="en-US" altLang="en-US" dirty="0">
                <a:latin typeface="Franklin Gothic Book (Body)"/>
              </a:rPr>
              <a:t>Problem-solving</a:t>
            </a:r>
            <a:r>
              <a:rPr kumimoji="0" lang="en-US" altLang="en-US" i="0" u="none" strike="noStrike" cap="none" normalizeH="0" baseline="0" dirty="0">
                <a:ln>
                  <a:noFill/>
                </a:ln>
                <a:effectLst/>
                <a:latin typeface="Franklin Gothic Book (Body)"/>
              </a:rPr>
              <a:t> and critical-thinking skills</a:t>
            </a:r>
            <a:endParaRPr 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buFont typeface="Calibri"/>
              <a:buChar char="-"/>
              <a:tabLst/>
            </a:pPr>
            <a:r>
              <a:rPr kumimoji="0" lang="en-US" altLang="en-US" sz="1800" b="0" i="0" u="none" strike="noStrike" cap="none" normalizeH="0" baseline="0" dirty="0">
                <a:ln>
                  <a:noFill/>
                </a:ln>
                <a:solidFill>
                  <a:schemeClr val="tx1"/>
                </a:solidFill>
                <a:effectLst/>
                <a:latin typeface="Franklin Gothic Book (Body)"/>
              </a:rPr>
              <a:t>Expertise in system architecture </a:t>
            </a:r>
            <a:r>
              <a:rPr kumimoji="0" lang="en-US" altLang="en-US" sz="1800" b="0" i="0" u="none" strike="noStrike" cap="none" normalizeH="0" baseline="0" dirty="0">
                <a:ln>
                  <a:noFill/>
                </a:ln>
                <a:solidFill>
                  <a:schemeClr val="tx1"/>
                </a:solidFill>
                <a:effectLst/>
                <a:latin typeface="Arial" panose="020B0604020202020204" pitchFamily="34" charset="0"/>
              </a:rPr>
              <a:t>and design patterns. </a:t>
            </a:r>
            <a:endParaRPr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567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70023" y="879063"/>
            <a:ext cx="6267477" cy="610863"/>
          </a:xfrm>
        </p:spPr>
        <p:txBody>
          <a:bodyPr rtlCol="0">
            <a:normAutofit/>
          </a:bodyPr>
          <a:lstStyle/>
          <a:p>
            <a:pPr rtl="0"/>
            <a:r>
              <a:rPr lang="en-US" dirty="0"/>
              <a:t>PROJECT MANAGER </a:t>
            </a:r>
            <a:endParaRPr lang="en-GB"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9" name="Text Placeholder 18">
            <a:extLst>
              <a:ext uri="{FF2B5EF4-FFF2-40B4-BE49-F238E27FC236}">
                <a16:creationId xmlns:a16="http://schemas.microsoft.com/office/drawing/2014/main" id="{A162DBE1-3856-D69B-BB47-2CC1FA42E540}"/>
              </a:ext>
            </a:extLst>
          </p:cNvPr>
          <p:cNvSpPr>
            <a:spLocks noGrp="1"/>
          </p:cNvSpPr>
          <p:nvPr>
            <p:ph type="body" sz="quarter" idx="13"/>
          </p:nvPr>
        </p:nvSpPr>
        <p:spPr>
          <a:xfrm>
            <a:off x="952500" y="2601915"/>
            <a:ext cx="4838700" cy="3100998"/>
          </a:xfrm>
        </p:spPr>
        <p:txBody>
          <a:bodyPr vert="horz" lIns="91440" tIns="45720" rIns="91440" bIns="45720" rtlCol="0" anchor="t">
            <a:noAutofit/>
          </a:bodyPr>
          <a:lstStyle/>
          <a:p>
            <a:pPr marL="285750" indent="-285750">
              <a:buFont typeface="Calibri" panose="020B0604020202020204" pitchFamily="34" charset="0"/>
              <a:buChar char="-"/>
            </a:pPr>
            <a:r>
              <a:rPr lang="en-US" dirty="0"/>
              <a:t>Define the product vision and strategy and ensure it aligns with the business' goals and objectives</a:t>
            </a:r>
          </a:p>
          <a:p>
            <a:pPr marL="285750" indent="-285750">
              <a:buFont typeface="Calibri" panose="020B0604020202020204" pitchFamily="34" charset="0"/>
              <a:buChar char="-"/>
            </a:pPr>
            <a:r>
              <a:rPr lang="en-US" dirty="0"/>
              <a:t>Create and manage product requirements and user stories </a:t>
            </a:r>
          </a:p>
          <a:p>
            <a:pPr marL="285750" indent="-285750">
              <a:buFont typeface="Calibri" panose="020B0604020202020204" pitchFamily="34" charset="0"/>
              <a:buChar char="-"/>
            </a:pPr>
            <a:r>
              <a:rPr lang="en-US" dirty="0"/>
              <a:t>Gather requirements from stakeholders/customers and ensure all departments understand these requirements</a:t>
            </a:r>
          </a:p>
          <a:p>
            <a:pPr marL="285750" indent="-285750">
              <a:buFont typeface="Calibri" panose="020B0604020202020204" pitchFamily="34" charset="0"/>
              <a:buChar char="-"/>
            </a:pPr>
            <a:r>
              <a:rPr lang="en-US" dirty="0"/>
              <a:t>Take the lead over review meetings and sprint planning meetings</a:t>
            </a:r>
          </a:p>
          <a:p>
            <a:pPr marL="285750" indent="-285750">
              <a:buFont typeface="Calibri" panose="020B0604020202020204" pitchFamily="34" charset="0"/>
              <a:buChar char="-"/>
            </a:pPr>
            <a:r>
              <a:rPr lang="en-US" dirty="0"/>
              <a:t>Collect user feedback and use it to improve the product</a:t>
            </a:r>
          </a:p>
          <a:p>
            <a:r>
              <a:rPr lang="en-US" dirty="0"/>
              <a:t> </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9</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0" y="2446666"/>
            <a:ext cx="5042700"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Have a strong</a:t>
            </a:r>
            <a:r>
              <a:rPr kumimoji="0" lang="en-US" altLang="en-US" i="0" u="none" strike="noStrike" cap="none" normalizeH="0" baseline="0" dirty="0">
                <a:ln>
                  <a:noFill/>
                </a:ln>
                <a:effectLst/>
                <a:latin typeface="Franklin Gothic Book"/>
              </a:rPr>
              <a:t> understanding of software development methodologies and processes</a:t>
            </a:r>
            <a:endParaRPr lang="en-US">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Be proficient</a:t>
            </a:r>
            <a:r>
              <a:rPr kumimoji="0" lang="en-US" altLang="en-US" i="0" u="none" strike="noStrike" cap="none" normalizeH="0" baseline="0" dirty="0">
                <a:ln>
                  <a:noFill/>
                </a:ln>
                <a:effectLst/>
                <a:latin typeface="Franklin Gothic Book"/>
              </a:rPr>
              <a:t> in using product management systems (JIRA, Trello)</a:t>
            </a:r>
            <a:endParaRPr lang="en-US" alt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i="0" u="none" strike="noStrike" cap="none" normalizeH="0" baseline="0" dirty="0">
              <a:ln>
                <a:noFill/>
              </a:ln>
              <a:effectLst/>
              <a:latin typeface="Franklin Gothic Book"/>
            </a:endParaRPr>
          </a:p>
          <a:p>
            <a:pPr marL="285750" marR="0" lvl="0" indent="-285750" algn="l" defTabSz="914400" rtl="0" eaLnBrk="0" fontAlgn="base" latinLnBrk="0" hangingPunct="0">
              <a:lnSpc>
                <a:spcPct val="100000"/>
              </a:lnSpc>
              <a:spcBef>
                <a:spcPct val="0"/>
              </a:spcBef>
              <a:spcAft>
                <a:spcPct val="0"/>
              </a:spcAft>
              <a:buClrTx/>
              <a:buSzTx/>
              <a:buFont typeface="Calibri" panose="020B0604020202020204" pitchFamily="34" charset="0"/>
              <a:buChar char="-"/>
              <a:tabLst/>
            </a:pPr>
            <a:r>
              <a:rPr lang="en-US" altLang="en-US" dirty="0">
                <a:latin typeface="Franklin Gothic Book"/>
              </a:rPr>
              <a:t>Strong leadership and decision making skills</a:t>
            </a:r>
            <a:endParaRPr lang="en-US" alt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Excellent communicator and analytical thinker</a:t>
            </a:r>
            <a:endParaRPr lang="en-US" altLang="en-US" i="0" u="none" strike="noStrike" cap="none" normalizeH="0" baseline="0" dirty="0">
              <a:ln>
                <a:noFill/>
              </a:ln>
              <a:effectLst/>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solidFill>
                <a:srgbClr val="000000"/>
              </a:solidFill>
              <a:latin typeface="Franklin Gothic Book"/>
            </a:endParaRPr>
          </a:p>
          <a:p>
            <a:pPr marL="285750" indent="-285750">
              <a:lnSpc>
                <a:spcPct val="100000"/>
              </a:lnSpc>
              <a:spcBef>
                <a:spcPct val="0"/>
              </a:spcBef>
              <a:spcAft>
                <a:spcPct val="0"/>
              </a:spcAft>
              <a:buFont typeface="Calibri" panose="020B0604020202020204" pitchFamily="34" charset="0"/>
              <a:buChar char="-"/>
            </a:pPr>
            <a:r>
              <a:rPr lang="en-US" altLang="en-US" dirty="0">
                <a:solidFill>
                  <a:srgbClr val="000000"/>
                </a:solidFill>
                <a:latin typeface="Franklin Gothic Book"/>
              </a:rPr>
              <a:t>Communicate with team members, ensuring sufficient progress is being made and making informed adjustments when necessary </a:t>
            </a:r>
            <a:r>
              <a:rPr lang="en-US" altLang="en-US" sz="1800" dirty="0">
                <a:solidFill>
                  <a:schemeClr val="tx1"/>
                </a:solidFill>
                <a:latin typeface="Franklin Gothic Book"/>
              </a:rPr>
              <a:t>t</a:t>
            </a:r>
            <a:r>
              <a:rPr lang="en-US" altLang="en-US" sz="1800" dirty="0">
                <a:solidFill>
                  <a:schemeClr val="tx1"/>
                </a:solidFill>
                <a:latin typeface="Franklin Gothic Book (Body)"/>
              </a:rPr>
              <a:t>ecture </a:t>
            </a:r>
            <a:r>
              <a:rPr kumimoji="0" lang="en-US" altLang="en-US" sz="1800" b="0" i="0" u="none" strike="noStrike" cap="none" normalizeH="0" baseline="0" dirty="0">
                <a:ln>
                  <a:noFill/>
                </a:ln>
                <a:solidFill>
                  <a:schemeClr val="tx1"/>
                </a:solidFill>
                <a:effectLst/>
                <a:latin typeface="Arial"/>
                <a:cs typeface="Arial"/>
              </a:rPr>
              <a:t>and design patterns.</a:t>
            </a:r>
            <a:r>
              <a:rPr lang="en-US" altLang="en-US" sz="1800" dirty="0">
                <a:solidFill>
                  <a:schemeClr val="tx1"/>
                </a:solidFill>
                <a:latin typeface="Arial"/>
                <a:cs typeface="Arial"/>
              </a:rPr>
              <a:t> </a:t>
            </a:r>
            <a:endParaRPr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274081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{838A8CDB-A501-4D78-AC42-C3E2B9A191B0}tf78853419_win32</Template>
  <TotalTime>2467</TotalTime>
  <Words>1484</Words>
  <Application>Microsoft Office PowerPoint</Application>
  <PresentationFormat>Widescreen</PresentationFormat>
  <Paragraphs>249</Paragraphs>
  <Slides>21</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Calibri,Sans-Serif</vt:lpstr>
      <vt:lpstr>Franklin Gothic Book</vt:lpstr>
      <vt:lpstr>Franklin Gothic Book (Body)</vt:lpstr>
      <vt:lpstr>Franklin Gothic Demi</vt:lpstr>
      <vt:lpstr>Franklin Gothic Demi (Headings)</vt:lpstr>
      <vt:lpstr>Inter</vt:lpstr>
      <vt:lpstr>Wingdings</vt:lpstr>
      <vt:lpstr>Theme1</vt:lpstr>
      <vt:lpstr>PHOTO DEDUPLICATOR</vt:lpstr>
      <vt:lpstr>“The first rule of management is delegation. Don’t try and do everything yourself because you can’t.”         — Anthea Turner </vt:lpstr>
      <vt:lpstr>Agenda</vt:lpstr>
      <vt:lpstr>METHODOLOGIES </vt:lpstr>
      <vt:lpstr>METHODOLOGIES </vt:lpstr>
      <vt:lpstr>METHODOLOGIES </vt:lpstr>
      <vt:lpstr>IMPLEMENTATION TEAM</vt:lpstr>
      <vt:lpstr>LEAD DEVELOPER</vt:lpstr>
      <vt:lpstr>PROJECT MANAGER </vt:lpstr>
      <vt:lpstr>QA ENGINEER </vt:lpstr>
      <vt:lpstr>PowerPoint Presentation</vt:lpstr>
      <vt:lpstr>COMMITMENTS</vt:lpstr>
      <vt:lpstr>PROTOTYPE </vt:lpstr>
      <vt:lpstr>CODE</vt:lpstr>
      <vt:lpstr>CODE</vt:lpstr>
      <vt:lpstr>CODE</vt:lpstr>
      <vt:lpstr>CODE</vt:lpstr>
      <vt:lpstr>CODE</vt:lpstr>
      <vt:lpstr>PYTHON CODE IMPLEMENTATION</vt:lpstr>
      <vt:lpstr>TESTING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DEDUPLICATOR</dc:title>
  <dc:creator>Žymantė: Iv</dc:creator>
  <cp:lastModifiedBy>Žymantė: Iv</cp:lastModifiedBy>
  <cp:revision>206</cp:revision>
  <dcterms:created xsi:type="dcterms:W3CDTF">2024-06-13T17:33:42Z</dcterms:created>
  <dcterms:modified xsi:type="dcterms:W3CDTF">2024-06-19T18:28:18Z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