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55" r:id="rId6"/>
    <p:sldId id="352" r:id="rId7"/>
    <p:sldId id="361" r:id="rId8"/>
    <p:sldId id="367" r:id="rId9"/>
    <p:sldId id="366" r:id="rId10"/>
    <p:sldId id="356" r:id="rId11"/>
    <p:sldId id="370" r:id="rId12"/>
    <p:sldId id="371" r:id="rId13"/>
    <p:sldId id="372" r:id="rId14"/>
    <p:sldId id="381" r:id="rId15"/>
    <p:sldId id="362" r:id="rId16"/>
    <p:sldId id="382" r:id="rId17"/>
    <p:sldId id="378" r:id="rId18"/>
    <p:sldId id="379" r:id="rId19"/>
    <p:sldId id="380" r:id="rId20"/>
    <p:sldId id="354" r:id="rId21"/>
    <p:sldId id="373" r:id="rId22"/>
    <p:sldId id="374" r:id="rId23"/>
    <p:sldId id="376" r:id="rId24"/>
    <p:sldId id="375" r:id="rId25"/>
    <p:sldId id="377" r:id="rId26"/>
    <p:sldId id="369" r:id="rId27"/>
    <p:sldId id="343" r:id="rId2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C2FB1-A1A3-DAC9-DD08-178FAE740046}" v="559" dt="2024-06-18T20:00:14.712"/>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5226" autoAdjust="0"/>
  </p:normalViewPr>
  <p:slideViewPr>
    <p:cSldViewPr>
      <p:cViewPr varScale="1">
        <p:scale>
          <a:sx n="100" d="100"/>
          <a:sy n="100" d="100"/>
        </p:scale>
        <p:origin x="90" y="306"/>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Žymantė: Iv" userId="5e243cd2a6c3a98d" providerId="LiveId" clId="{CDAFF666-79A2-40DE-8358-F9AF4E8D953D}"/>
    <pc:docChg chg="undo custSel addSld delSld modSld">
      <pc:chgData name="Žymantė: Iv" userId="5e243cd2a6c3a98d" providerId="LiveId" clId="{CDAFF666-79A2-40DE-8358-F9AF4E8D953D}" dt="2024-06-19T19:41:29.222" v="1295" actId="20577"/>
      <pc:docMkLst>
        <pc:docMk/>
      </pc:docMkLst>
      <pc:sldChg chg="modSp mod">
        <pc:chgData name="Žymantė: Iv" userId="5e243cd2a6c3a98d" providerId="LiveId" clId="{CDAFF666-79A2-40DE-8358-F9AF4E8D953D}" dt="2024-06-19T19:41:29.222" v="1295" actId="20577"/>
        <pc:sldMkLst>
          <pc:docMk/>
          <pc:sldMk cId="2336677316" sldId="343"/>
        </pc:sldMkLst>
        <pc:spChg chg="mod">
          <ac:chgData name="Žymantė: Iv" userId="5e243cd2a6c3a98d" providerId="LiveId" clId="{CDAFF666-79A2-40DE-8358-F9AF4E8D953D}" dt="2024-06-19T19:41:29.222" v="1295" actId="20577"/>
          <ac:spMkLst>
            <pc:docMk/>
            <pc:sldMk cId="2336677316" sldId="343"/>
            <ac:spMk id="11" creationId="{F0F25866-5DB1-334A-8037-692579FBDE39}"/>
          </ac:spMkLst>
        </pc:spChg>
      </pc:sldChg>
      <pc:sldChg chg="del">
        <pc:chgData name="Žymantė: Iv" userId="5e243cd2a6c3a98d" providerId="LiveId" clId="{CDAFF666-79A2-40DE-8358-F9AF4E8D953D}" dt="2024-06-19T19:37:14.294" v="1228" actId="2696"/>
        <pc:sldMkLst>
          <pc:docMk/>
          <pc:sldMk cId="2521537536" sldId="353"/>
        </pc:sldMkLst>
      </pc:sldChg>
      <pc:sldChg chg="del">
        <pc:chgData name="Žymantė: Iv" userId="5e243cd2a6c3a98d" providerId="LiveId" clId="{CDAFF666-79A2-40DE-8358-F9AF4E8D953D}" dt="2024-06-19T19:36:21.760" v="1223" actId="47"/>
        <pc:sldMkLst>
          <pc:docMk/>
          <pc:sldMk cId="3701692538" sldId="368"/>
        </pc:sldMkLst>
      </pc:sldChg>
      <pc:sldChg chg="add">
        <pc:chgData name="Žymantė: Iv" userId="5e243cd2a6c3a98d" providerId="LiveId" clId="{CDAFF666-79A2-40DE-8358-F9AF4E8D953D}" dt="2024-06-19T19:36:41.132" v="1225"/>
        <pc:sldMkLst>
          <pc:docMk/>
          <pc:sldMk cId="3791266093" sldId="378"/>
        </pc:sldMkLst>
      </pc:sldChg>
      <pc:sldChg chg="add">
        <pc:chgData name="Žymantė: Iv" userId="5e243cd2a6c3a98d" providerId="LiveId" clId="{CDAFF666-79A2-40DE-8358-F9AF4E8D953D}" dt="2024-06-19T19:36:47.621" v="1226"/>
        <pc:sldMkLst>
          <pc:docMk/>
          <pc:sldMk cId="4201964446" sldId="379"/>
        </pc:sldMkLst>
      </pc:sldChg>
      <pc:sldChg chg="add">
        <pc:chgData name="Žymantė: Iv" userId="5e243cd2a6c3a98d" providerId="LiveId" clId="{CDAFF666-79A2-40DE-8358-F9AF4E8D953D}" dt="2024-06-19T19:36:53.965" v="1227"/>
        <pc:sldMkLst>
          <pc:docMk/>
          <pc:sldMk cId="637094747" sldId="380"/>
        </pc:sldMkLst>
      </pc:sldChg>
      <pc:sldChg chg="add">
        <pc:chgData name="Žymantė: Iv" userId="5e243cd2a6c3a98d" providerId="LiveId" clId="{CDAFF666-79A2-40DE-8358-F9AF4E8D953D}" dt="2024-06-19T19:36:19.643" v="1222"/>
        <pc:sldMkLst>
          <pc:docMk/>
          <pc:sldMk cId="4119532590" sldId="381"/>
        </pc:sldMkLst>
      </pc:sldChg>
      <pc:sldChg chg="add">
        <pc:chgData name="Žymantė: Iv" userId="5e243cd2a6c3a98d" providerId="LiveId" clId="{CDAFF666-79A2-40DE-8358-F9AF4E8D953D}" dt="2024-06-19T19:36:33.282" v="1224"/>
        <pc:sldMkLst>
          <pc:docMk/>
          <pc:sldMk cId="2218118352" sldId="3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8:42:39"/>
    </inkml:context>
    <inkml:brush xml:id="br0">
      <inkml:brushProperty name="width" value="0.1" units="cm"/>
      <inkml:brushProperty name="height" value="0.1" units="cm"/>
      <inkml:brushProperty name="color" value="#E71224"/>
    </inkml:brush>
  </inkml:definitions>
  <inkml:trace contextRef="#ctx0" brushRef="#br0">24410 8469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24</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NULL"/><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335360" y="116632"/>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nvPr>
        </p:nvGraphicFramePr>
        <p:xfrm>
          <a:off x="119336" y="668252"/>
          <a:ext cx="11953327" cy="5976551"/>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506827461"/>
                    </a:ext>
                  </a:extLst>
                </a:gridCol>
                <a:gridCol w="1847005">
                  <a:extLst>
                    <a:ext uri="{9D8B030D-6E8A-4147-A177-3AD203B41FA5}">
                      <a16:colId xmlns:a16="http://schemas.microsoft.com/office/drawing/2014/main" val="289244665"/>
                    </a:ext>
                  </a:extLst>
                </a:gridCol>
                <a:gridCol w="2689498">
                  <a:extLst>
                    <a:ext uri="{9D8B030D-6E8A-4147-A177-3AD203B41FA5}">
                      <a16:colId xmlns:a16="http://schemas.microsoft.com/office/drawing/2014/main" val="906767173"/>
                    </a:ext>
                  </a:extLst>
                </a:gridCol>
                <a:gridCol w="2304257">
                  <a:extLst>
                    <a:ext uri="{9D8B030D-6E8A-4147-A177-3AD203B41FA5}">
                      <a16:colId xmlns:a16="http://schemas.microsoft.com/office/drawing/2014/main" val="1414843549"/>
                    </a:ext>
                  </a:extLst>
                </a:gridCol>
                <a:gridCol w="1505868">
                  <a:extLst>
                    <a:ext uri="{9D8B030D-6E8A-4147-A177-3AD203B41FA5}">
                      <a16:colId xmlns:a16="http://schemas.microsoft.com/office/drawing/2014/main" val="1955876352"/>
                    </a:ext>
                  </a:extLst>
                </a:gridCol>
                <a:gridCol w="2166539">
                  <a:extLst>
                    <a:ext uri="{9D8B030D-6E8A-4147-A177-3AD203B41FA5}">
                      <a16:colId xmlns:a16="http://schemas.microsoft.com/office/drawing/2014/main" val="2107784647"/>
                    </a:ext>
                  </a:extLst>
                </a:gridCol>
              </a:tblGrid>
              <a:tr h="432048">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577977">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0">
                <a:tc>
                  <a:txBody>
                    <a:bodyPr/>
                    <a:lstStyle/>
                    <a:p>
                      <a:r>
                        <a:rPr lang="en-US" dirty="0"/>
                        <a:t>PROJECT MANAGER</a:t>
                      </a:r>
                      <a:endParaRPr lang="en-GB" dirty="0"/>
                    </a:p>
                  </a:txBody>
                  <a:tcPr/>
                </a:tc>
                <a:tc>
                  <a:txBody>
                    <a:bodyPr/>
                    <a:lstStyle/>
                    <a:p>
                      <a:r>
                        <a:rPr lang="en-US" sz="1100" dirty="0"/>
                        <a:t>Project Manager would provide detailed instructions for the planning, organizing, controlling, managing and reporting the project resources</a:t>
                      </a:r>
                      <a:endParaRPr lang="en-GB" sz="1100" dirty="0"/>
                    </a:p>
                  </a:txBody>
                  <a:tcPr/>
                </a:tc>
                <a:tc>
                  <a:txBody>
                    <a:bodyPr/>
                    <a:lstStyle/>
                    <a:p>
                      <a:r>
                        <a:rPr lang="en-GB" sz="1100" dirty="0"/>
                        <a:t>PM would plan sprints, versions, and releases according to the Photo </a:t>
                      </a:r>
                      <a:r>
                        <a:rPr lang="en-GB" sz="1100" dirty="0" err="1"/>
                        <a:t>DeDuplicator</a:t>
                      </a:r>
                      <a:r>
                        <a:rPr lang="en-GB" sz="1100" dirty="0"/>
                        <a:t> project roadmap. PM would manage development iterations, organise the development events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PM would sync-up the development team, plan sprint increments</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PM would coach the whole team, report on time/efforts and delivered features, remove obstructions for the team</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The PM ensures efficient communication between the Product Owner and the other members of the team. Tasks would end when project goals and objectives are successfully completed, product is delivered</a:t>
                      </a:r>
                    </a:p>
                    <a:p>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718167">
                <a:tc>
                  <a:txBody>
                    <a:bodyPr/>
                    <a:lstStyle/>
                    <a:p>
                      <a:r>
                        <a:rPr lang="en-US" dirty="0"/>
                        <a:t>BUSINESS ANALYST </a:t>
                      </a:r>
                      <a:endParaRPr lang="en-GB" dirty="0"/>
                    </a:p>
                  </a:txBody>
                  <a:tcPr/>
                </a:tc>
                <a:tc>
                  <a:txBody>
                    <a:bodyPr/>
                    <a:lstStyle/>
                    <a:p>
                      <a:r>
                        <a:rPr lang="en-US" sz="1100" dirty="0"/>
                        <a:t>Analyses, communicates and documents the requirements, business needs and goals for the Photo </a:t>
                      </a:r>
                      <a:r>
                        <a:rPr lang="en-US" sz="1100" dirty="0" err="1"/>
                        <a:t>DeDuplicator</a:t>
                      </a:r>
                      <a:r>
                        <a:rPr lang="en-US" sz="1100" dirty="0"/>
                        <a:t> with stakeholders, developers and other participants</a:t>
                      </a:r>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design stage, BA’s tasks include eliciting, analysing and validating the detailed requirements of the project, creating and maintaining design artefacts (such as prototypes) and specifications. BA oversees the changes and hurdles that arise during design.</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development phase, development process relates to the requirements created by the BA. BA would also monitor the progresses made </a:t>
                      </a:r>
                    </a:p>
                    <a:p>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testing, BA ensures that the final product meets the business requirements. </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implementation phase, BA helps the technical team to resolve requirement related roadblocks </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BA serves as the first point of contact for users when they face issues and provide feedbacks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BA coordinates the development team, organises future updates in the software or implements the required fixes</a:t>
                      </a:r>
                    </a:p>
                    <a:p>
                      <a:endParaRPr lang="en-GB" dirty="0"/>
                    </a:p>
                  </a:txBody>
                  <a:tcPr/>
                </a:tc>
                <a:extLst>
                  <a:ext uri="{0D108BD9-81ED-4DB2-BD59-A6C34878D82A}">
                    <a16:rowId xmlns:a16="http://schemas.microsoft.com/office/drawing/2014/main" val="3263281080"/>
                  </a:ext>
                </a:extLst>
              </a:tr>
              <a:tr h="623468">
                <a:tc>
                  <a:txBody>
                    <a:bodyPr/>
                    <a:lstStyle/>
                    <a:p>
                      <a:r>
                        <a:rPr lang="en-US" dirty="0"/>
                        <a:t>SOLUTIONS ARCHITECT </a:t>
                      </a:r>
                      <a:endParaRPr lang="en-GB" dirty="0"/>
                    </a:p>
                  </a:txBody>
                  <a:tcPr/>
                </a:tc>
                <a:tc>
                  <a:txBody>
                    <a:bodyPr/>
                    <a:lstStyle/>
                    <a:p>
                      <a:r>
                        <a:rPr lang="en-US" sz="1100" dirty="0"/>
                        <a:t>Tries to understand constraints of the project. Considers technical and business factors which align with the project goal</a:t>
                      </a:r>
                      <a:endParaRPr lang="en-GB" sz="1100" dirty="0"/>
                    </a:p>
                  </a:txBody>
                  <a:tcPr/>
                </a:tc>
                <a:tc>
                  <a:txBody>
                    <a:bodyPr/>
                    <a:lstStyle/>
                    <a:p>
                      <a:r>
                        <a:rPr lang="en-GB" sz="1100" dirty="0">
                          <a:latin typeface="+mn-lt"/>
                        </a:rPr>
                        <a:t>SA is responsible for ensuring all requirements are met during development and examine the limitations of the project to optimize alternatives, reduce risks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SA participates in making crucial technical decisions which impact project’s ultimate results (such as technology stack and integration with third-party systems)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Acts as the link between the technical team and the project manager</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SA is responsible for the continuous maintenance of the product developed ensuring it works properly.</a:t>
                      </a:r>
                    </a:p>
                    <a:p>
                      <a:endParaRPr lang="en-GB" sz="1100" dirty="0">
                        <a:latin typeface="+mn-lt"/>
                      </a:endParaRPr>
                    </a:p>
                  </a:txBody>
                  <a:tcPr/>
                </a:tc>
                <a:extLst>
                  <a:ext uri="{0D108BD9-81ED-4DB2-BD59-A6C34878D82A}">
                    <a16:rowId xmlns:a16="http://schemas.microsoft.com/office/drawing/2014/main" val="5827277"/>
                  </a:ext>
                </a:extLst>
              </a:tr>
            </a:tbl>
          </a:graphicData>
        </a:graphic>
      </p:graphicFrame>
    </p:spTree>
    <p:extLst>
      <p:ext uri="{BB962C8B-B14F-4D97-AF65-F5344CB8AC3E}">
        <p14:creationId xmlns:p14="http://schemas.microsoft.com/office/powerpoint/2010/main" val="411953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pic>
        <p:nvPicPr>
          <p:cNvPr id="8" name="Picture 7" descr="A screenshot of a computer&#10;&#10;Description automatically generated">
            <a:extLst>
              <a:ext uri="{FF2B5EF4-FFF2-40B4-BE49-F238E27FC236}">
                <a16:creationId xmlns:a16="http://schemas.microsoft.com/office/drawing/2014/main" id="{18386619-E9D8-597D-832F-0FD300E2B05F}"/>
              </a:ext>
            </a:extLst>
          </p:cNvPr>
          <p:cNvPicPr>
            <a:picLocks noChangeAspect="1"/>
          </p:cNvPicPr>
          <p:nvPr/>
        </p:nvPicPr>
        <p:blipFill>
          <a:blip r:embed="rId3"/>
          <a:stretch>
            <a:fillRect/>
          </a:stretch>
        </p:blipFill>
        <p:spPr>
          <a:xfrm>
            <a:off x="965823" y="1719600"/>
            <a:ext cx="3930355" cy="2914800"/>
          </a:xfrm>
          <a:prstGeom prst="rect">
            <a:avLst/>
          </a:prstGeom>
        </p:spPr>
      </p:pic>
      <p:sp>
        <p:nvSpPr>
          <p:cNvPr id="9" name="TextBox 8">
            <a:extLst>
              <a:ext uri="{FF2B5EF4-FFF2-40B4-BE49-F238E27FC236}">
                <a16:creationId xmlns:a16="http://schemas.microsoft.com/office/drawing/2014/main" id="{86204AE4-CF3C-AF5A-525E-398323B2D0C6}"/>
              </a:ext>
            </a:extLst>
          </p:cNvPr>
          <p:cNvSpPr txBox="1"/>
          <p:nvPr/>
        </p:nvSpPr>
        <p:spPr>
          <a:xfrm>
            <a:off x="5112406" y="1718643"/>
            <a:ext cx="4675322"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This is the starting screen and main menu of the program. There are 5 options that the user can choose from that will all be explored in this section of our presentation.</a:t>
            </a:r>
          </a:p>
        </p:txBody>
      </p:sp>
      <p:cxnSp>
        <p:nvCxnSpPr>
          <p:cNvPr id="10" name="Straight Arrow Connector 9">
            <a:extLst>
              <a:ext uri="{FF2B5EF4-FFF2-40B4-BE49-F238E27FC236}">
                <a16:creationId xmlns:a16="http://schemas.microsoft.com/office/drawing/2014/main" id="{CD342B0A-81CC-AF5C-2F90-3D8E44DD8FF3}"/>
              </a:ext>
            </a:extLst>
          </p:cNvPr>
          <p:cNvCxnSpPr/>
          <p:nvPr/>
        </p:nvCxnSpPr>
        <p:spPr>
          <a:xfrm>
            <a:off x="5013675" y="2712675"/>
            <a:ext cx="1430400" cy="3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screen with yellow text&#10;&#10;Description automatically generated">
            <a:extLst>
              <a:ext uri="{FF2B5EF4-FFF2-40B4-BE49-F238E27FC236}">
                <a16:creationId xmlns:a16="http://schemas.microsoft.com/office/drawing/2014/main" id="{872A3941-C034-4298-C3A0-AB87BA2F3C47}"/>
              </a:ext>
            </a:extLst>
          </p:cNvPr>
          <p:cNvPicPr>
            <a:picLocks noChangeAspect="1"/>
          </p:cNvPicPr>
          <p:nvPr/>
        </p:nvPicPr>
        <p:blipFill>
          <a:blip r:embed="rId4"/>
          <a:stretch>
            <a:fillRect/>
          </a:stretch>
        </p:blipFill>
        <p:spPr>
          <a:xfrm>
            <a:off x="6594000" y="2913053"/>
            <a:ext cx="5142000" cy="1697895"/>
          </a:xfrm>
          <a:prstGeom prst="rect">
            <a:avLst/>
          </a:prstGeom>
        </p:spPr>
      </p:pic>
      <p:sp>
        <p:nvSpPr>
          <p:cNvPr id="12" name="TextBox 11">
            <a:extLst>
              <a:ext uri="{FF2B5EF4-FFF2-40B4-BE49-F238E27FC236}">
                <a16:creationId xmlns:a16="http://schemas.microsoft.com/office/drawing/2014/main" id="{DCDFE1C2-7D7C-55C8-5373-1B4069B1D561}"/>
              </a:ext>
            </a:extLst>
          </p:cNvPr>
          <p:cNvSpPr txBox="1"/>
          <p:nvPr/>
        </p:nvSpPr>
        <p:spPr>
          <a:xfrm>
            <a:off x="6592576" y="4764305"/>
            <a:ext cx="4946542"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If the user inputs option '0', it will lead them to the page above which offers information on the Photo De-duplicator application's functionalities and also how to use it correctly. After viewing this, they can press 'Enter' to return to the main menu.</a:t>
            </a:r>
          </a:p>
        </p:txBody>
      </p:sp>
    </p:spTree>
    <p:extLst>
      <p:ext uri="{BB962C8B-B14F-4D97-AF65-F5344CB8AC3E}">
        <p14:creationId xmlns:p14="http://schemas.microsoft.com/office/powerpoint/2010/main" val="221811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5E92F-6866-746A-C11B-B43BC19602AD}"/>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B3AC3390-AE1A-821F-5E66-6A843E9DF06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747AFE22-6864-A524-8524-129C57655EC1}"/>
              </a:ext>
            </a:extLst>
          </p:cNvPr>
          <p:cNvSpPr>
            <a:spLocks noGrp="1"/>
          </p:cNvSpPr>
          <p:nvPr>
            <p:ph type="sldNum" sz="quarter" idx="13"/>
          </p:nvPr>
        </p:nvSpPr>
        <p:spPr/>
        <p:txBody>
          <a:bodyPr/>
          <a:lstStyle/>
          <a:p>
            <a:pPr rtl="0"/>
            <a:fld id="{294A09A9-5501-47C1-A89A-A340965A2BE2}" type="slidenum">
              <a:rPr lang="en-GB" noProof="0" smtClean="0"/>
              <a:pPr rtl="0"/>
              <a:t>14</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7EC32587-BC37-A639-73A8-BDA975D43D6F}"/>
              </a:ext>
            </a:extLst>
          </p:cNvPr>
          <p:cNvPicPr>
            <a:picLocks noChangeAspect="1"/>
          </p:cNvPicPr>
          <p:nvPr/>
        </p:nvPicPr>
        <p:blipFill>
          <a:blip r:embed="rId2"/>
          <a:stretch>
            <a:fillRect/>
          </a:stretch>
        </p:blipFill>
        <p:spPr>
          <a:xfrm>
            <a:off x="438650" y="273600"/>
            <a:ext cx="2992701" cy="2422800"/>
          </a:xfrm>
          <a:prstGeom prst="rect">
            <a:avLst/>
          </a:prstGeom>
        </p:spPr>
      </p:pic>
      <p:sp>
        <p:nvSpPr>
          <p:cNvPr id="8" name="TextBox 7">
            <a:extLst>
              <a:ext uri="{FF2B5EF4-FFF2-40B4-BE49-F238E27FC236}">
                <a16:creationId xmlns:a16="http://schemas.microsoft.com/office/drawing/2014/main" id="{E6204A06-A9F3-890F-58D0-4149ED7E3819}"/>
              </a:ext>
            </a:extLst>
          </p:cNvPr>
          <p:cNvSpPr txBox="1"/>
          <p:nvPr/>
        </p:nvSpPr>
        <p:spPr>
          <a:xfrm>
            <a:off x="3548440" y="273966"/>
            <a:ext cx="5088610"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Option '1' in the main menu sets the folder destination that the program will run inside of. Once the user chooses this option, the user system's file manager will pop up to choose the folder that the user wants to select. In this case, it opens up the 'Finder' as this demonstration is being made on the macOS system.</a:t>
            </a:r>
          </a:p>
        </p:txBody>
      </p:sp>
      <p:cxnSp>
        <p:nvCxnSpPr>
          <p:cNvPr id="9" name="Straight Arrow Connector 8">
            <a:extLst>
              <a:ext uri="{FF2B5EF4-FFF2-40B4-BE49-F238E27FC236}">
                <a16:creationId xmlns:a16="http://schemas.microsoft.com/office/drawing/2014/main" id="{AAE39CE7-7FDF-8304-3348-21232433AD66}"/>
              </a:ext>
            </a:extLst>
          </p:cNvPr>
          <p:cNvCxnSpPr/>
          <p:nvPr/>
        </p:nvCxnSpPr>
        <p:spPr>
          <a:xfrm>
            <a:off x="3549675" y="2370675"/>
            <a:ext cx="3500400" cy="71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yellow text on a black background&#10;&#10;Description automatically generated">
            <a:extLst>
              <a:ext uri="{FF2B5EF4-FFF2-40B4-BE49-F238E27FC236}">
                <a16:creationId xmlns:a16="http://schemas.microsoft.com/office/drawing/2014/main" id="{B442690E-2A40-99C5-CFE6-BCFA33C9661B}"/>
              </a:ext>
            </a:extLst>
          </p:cNvPr>
          <p:cNvPicPr>
            <a:picLocks noChangeAspect="1"/>
          </p:cNvPicPr>
          <p:nvPr/>
        </p:nvPicPr>
        <p:blipFill rotWithShape="1">
          <a:blip r:embed="rId3"/>
          <a:srcRect r="48720" b="9091"/>
          <a:stretch/>
        </p:blipFill>
        <p:spPr>
          <a:xfrm>
            <a:off x="7077356" y="3004703"/>
            <a:ext cx="3126005" cy="29764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2AF184-8022-00EA-2C11-5991F9D07901}"/>
                  </a:ext>
                </a:extLst>
              </p14:cNvPr>
              <p14:cNvContentPartPr/>
              <p14:nvPr/>
            </p14:nvContentPartPr>
            <p14:xfrm>
              <a:off x="10391529" y="3540124"/>
              <a:ext cx="12915" cy="12915"/>
            </p14:xfrm>
          </p:contentPart>
        </mc:Choice>
        <mc:Fallback xmlns="">
          <p:pic>
            <p:nvPicPr>
              <p:cNvPr id="13" name="Ink 12">
                <a:extLst>
                  <a:ext uri="{FF2B5EF4-FFF2-40B4-BE49-F238E27FC236}">
                    <a16:creationId xmlns:a16="http://schemas.microsoft.com/office/drawing/2014/main" id="{A42AF184-8022-00EA-2C11-5991F9D07901}"/>
                  </a:ext>
                </a:extLst>
              </p:cNvPr>
              <p:cNvPicPr/>
              <p:nvPr/>
            </p:nvPicPr>
            <p:blipFill>
              <a:blip r:embed="rId5"/>
              <a:stretch>
                <a:fillRect/>
              </a:stretch>
            </p:blipFill>
            <p:spPr>
              <a:xfrm>
                <a:off x="9745779" y="2894374"/>
                <a:ext cx="1291500" cy="1291500"/>
              </a:xfrm>
              <a:prstGeom prst="rect">
                <a:avLst/>
              </a:prstGeom>
            </p:spPr>
          </p:pic>
        </mc:Fallback>
      </mc:AlternateContent>
      <p:sp>
        <p:nvSpPr>
          <p:cNvPr id="14" name="TextBox 13">
            <a:extLst>
              <a:ext uri="{FF2B5EF4-FFF2-40B4-BE49-F238E27FC236}">
                <a16:creationId xmlns:a16="http://schemas.microsoft.com/office/drawing/2014/main" id="{1918CED1-C522-29F6-E043-7C2AEBE73727}"/>
              </a:ext>
            </a:extLst>
          </p:cNvPr>
          <p:cNvSpPr txBox="1"/>
          <p:nvPr/>
        </p:nvSpPr>
        <p:spPr>
          <a:xfrm>
            <a:off x="6613525" y="2169559"/>
            <a:ext cx="5476067" cy="52322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After the folder is selected the destination of the folder will appear in the main menu above the options.</a:t>
            </a:r>
          </a:p>
        </p:txBody>
      </p:sp>
      <p:cxnSp>
        <p:nvCxnSpPr>
          <p:cNvPr id="2" name="Straight Arrow Connector 1">
            <a:extLst>
              <a:ext uri="{FF2B5EF4-FFF2-40B4-BE49-F238E27FC236}">
                <a16:creationId xmlns:a16="http://schemas.microsoft.com/office/drawing/2014/main" id="{777A4D8A-DDD1-9F80-B89D-7AA3BD6BD2A3}"/>
              </a:ext>
            </a:extLst>
          </p:cNvPr>
          <p:cNvCxnSpPr/>
          <p:nvPr/>
        </p:nvCxnSpPr>
        <p:spPr>
          <a:xfrm flipH="1">
            <a:off x="4579200" y="3457800"/>
            <a:ext cx="2469600" cy="3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57CF1C5-8C87-3A09-3D80-9920B33D49E0}"/>
              </a:ext>
            </a:extLst>
          </p:cNvPr>
          <p:cNvSpPr txBox="1"/>
          <p:nvPr/>
        </p:nvSpPr>
        <p:spPr>
          <a:xfrm>
            <a:off x="4361491" y="4147016"/>
            <a:ext cx="6754677" cy="9541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'2' in the main menu runs the De-duplicator code and created a list of all the images in the folder. It then creates a list of the duplicate images, regardless of their file types. It then asks the user if they want to delete any duplicate images. IF they choose 'YES', a warning is given to verify if the user wants the duplicates deleted.</a:t>
            </a:r>
          </a:p>
        </p:txBody>
      </p:sp>
      <p:pic>
        <p:nvPicPr>
          <p:cNvPr id="15" name="Picture 14" descr="A screenshot of a computer&#10;&#10;Description automatically generated">
            <a:extLst>
              <a:ext uri="{FF2B5EF4-FFF2-40B4-BE49-F238E27FC236}">
                <a16:creationId xmlns:a16="http://schemas.microsoft.com/office/drawing/2014/main" id="{780481EA-755B-7D33-5211-9F357F425D97}"/>
              </a:ext>
            </a:extLst>
          </p:cNvPr>
          <p:cNvPicPr>
            <a:picLocks noChangeAspect="1"/>
          </p:cNvPicPr>
          <p:nvPr/>
        </p:nvPicPr>
        <p:blipFill>
          <a:blip r:embed="rId6"/>
          <a:stretch>
            <a:fillRect/>
          </a:stretch>
        </p:blipFill>
        <p:spPr>
          <a:xfrm>
            <a:off x="438000" y="3426524"/>
            <a:ext cx="3630000" cy="2398952"/>
          </a:xfrm>
          <a:prstGeom prst="rect">
            <a:avLst/>
          </a:prstGeom>
        </p:spPr>
      </p:pic>
    </p:spTree>
    <p:extLst>
      <p:ext uri="{BB962C8B-B14F-4D97-AF65-F5344CB8AC3E}">
        <p14:creationId xmlns:p14="http://schemas.microsoft.com/office/powerpoint/2010/main" val="37912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85D76-36C4-9B45-3201-A24B3959F4AC}"/>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496F0BD4-2273-E4F2-E852-1FF1AE3155A1}"/>
              </a:ext>
            </a:extLst>
          </p:cNvPr>
          <p:cNvSpPr>
            <a:spLocks noGrp="1"/>
          </p:cNvSpPr>
          <p:nvPr>
            <p:ph type="ftr" sz="quarter" idx="12"/>
          </p:nvPr>
        </p:nvSpPr>
        <p:spPr/>
        <p:txBody>
          <a:bodyPr/>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4AF6081F-D9FB-5601-65F8-0CD36A571FA5}"/>
              </a:ext>
            </a:extLst>
          </p:cNvPr>
          <p:cNvSpPr>
            <a:spLocks noGrp="1"/>
          </p:cNvSpPr>
          <p:nvPr>
            <p:ph type="sldNum" sz="quarter" idx="13"/>
          </p:nvPr>
        </p:nvSpPr>
        <p:spPr/>
        <p:txBody>
          <a:bodyPr/>
          <a:lstStyle/>
          <a:p>
            <a:pPr rtl="0"/>
            <a:fld id="{294A09A9-5501-47C1-A89A-A340965A2BE2}" type="slidenum">
              <a:rPr lang="en-GB" noProof="0" smtClean="0"/>
              <a:pPr rtl="0"/>
              <a:t>15</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325ED4F8-2B95-9266-E953-79F44B46C1E5}"/>
              </a:ext>
            </a:extLst>
          </p:cNvPr>
          <p:cNvPicPr>
            <a:picLocks noChangeAspect="1"/>
          </p:cNvPicPr>
          <p:nvPr/>
        </p:nvPicPr>
        <p:blipFill rotWithShape="1">
          <a:blip r:embed="rId2"/>
          <a:srcRect l="37" t="-12262" r="242" b="77288"/>
          <a:stretch/>
        </p:blipFill>
        <p:spPr>
          <a:xfrm>
            <a:off x="6580771" y="811960"/>
            <a:ext cx="5395232" cy="1082855"/>
          </a:xfrm>
          <a:prstGeom prst="rect">
            <a:avLst/>
          </a:prstGeom>
        </p:spPr>
      </p:pic>
      <p:sp>
        <p:nvSpPr>
          <p:cNvPr id="8" name="TextBox 7">
            <a:extLst>
              <a:ext uri="{FF2B5EF4-FFF2-40B4-BE49-F238E27FC236}">
                <a16:creationId xmlns:a16="http://schemas.microsoft.com/office/drawing/2014/main" id="{7B1678DD-2C8B-45BC-4A8F-8BED118430AB}"/>
              </a:ext>
            </a:extLst>
          </p:cNvPr>
          <p:cNvSpPr txBox="1"/>
          <p:nvPr/>
        </p:nvSpPr>
        <p:spPr>
          <a:xfrm>
            <a:off x="4143355" y="298677"/>
            <a:ext cx="6229200"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'3' will clear the history of the program. As specified in Option '0' (what does it do), this option should be inputted when the user wants to run the program on another file.</a:t>
            </a:r>
          </a:p>
        </p:txBody>
      </p:sp>
      <p:pic>
        <p:nvPicPr>
          <p:cNvPr id="9" name="Picture 8">
            <a:extLst>
              <a:ext uri="{FF2B5EF4-FFF2-40B4-BE49-F238E27FC236}">
                <a16:creationId xmlns:a16="http://schemas.microsoft.com/office/drawing/2014/main" id="{935DE645-7149-FE3F-B293-29194DFA23C2}"/>
              </a:ext>
            </a:extLst>
          </p:cNvPr>
          <p:cNvPicPr>
            <a:picLocks noChangeAspect="1"/>
          </p:cNvPicPr>
          <p:nvPr/>
        </p:nvPicPr>
        <p:blipFill>
          <a:blip r:embed="rId3"/>
          <a:stretch>
            <a:fillRect/>
          </a:stretch>
        </p:blipFill>
        <p:spPr>
          <a:xfrm>
            <a:off x="400275" y="809550"/>
            <a:ext cx="3297450" cy="234900"/>
          </a:xfrm>
          <a:prstGeom prst="rect">
            <a:avLst/>
          </a:prstGeom>
        </p:spPr>
      </p:pic>
      <p:cxnSp>
        <p:nvCxnSpPr>
          <p:cNvPr id="10" name="Straight Arrow Connector 9">
            <a:extLst>
              <a:ext uri="{FF2B5EF4-FFF2-40B4-BE49-F238E27FC236}">
                <a16:creationId xmlns:a16="http://schemas.microsoft.com/office/drawing/2014/main" id="{6A96359C-ED26-30B1-BCA5-85A864C42A2A}"/>
              </a:ext>
            </a:extLst>
          </p:cNvPr>
          <p:cNvCxnSpPr/>
          <p:nvPr/>
        </p:nvCxnSpPr>
        <p:spPr>
          <a:xfrm>
            <a:off x="2980800" y="1207800"/>
            <a:ext cx="3332400" cy="29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4B4341A-8848-A571-D621-C4B8469E0C80}"/>
              </a:ext>
            </a:extLst>
          </p:cNvPr>
          <p:cNvSpPr txBox="1"/>
          <p:nvPr/>
        </p:nvSpPr>
        <p:spPr>
          <a:xfrm>
            <a:off x="6404135" y="4407152"/>
            <a:ext cx="5411491"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Option '4' is the where the export function is. When inputted, the user will be taken to another menu with different options. Option '0' will take the user to a section that explains what the different options do. This being a prototype, it currently has only one working option which creates a report in a CSV file within the program.</a:t>
            </a:r>
            <a:endParaRPr lang="en-GB" dirty="0"/>
          </a:p>
        </p:txBody>
      </p:sp>
      <p:pic>
        <p:nvPicPr>
          <p:cNvPr id="12" name="Picture 11" descr="A screenshot of a computer&#10;&#10;Description automatically generated">
            <a:extLst>
              <a:ext uri="{FF2B5EF4-FFF2-40B4-BE49-F238E27FC236}">
                <a16:creationId xmlns:a16="http://schemas.microsoft.com/office/drawing/2014/main" id="{99594437-210C-A1EB-999F-B2EE677252CC}"/>
              </a:ext>
            </a:extLst>
          </p:cNvPr>
          <p:cNvPicPr>
            <a:picLocks noChangeAspect="1"/>
          </p:cNvPicPr>
          <p:nvPr/>
        </p:nvPicPr>
        <p:blipFill>
          <a:blip r:embed="rId4"/>
          <a:stretch>
            <a:fillRect/>
          </a:stretch>
        </p:blipFill>
        <p:spPr>
          <a:xfrm>
            <a:off x="6312000" y="2428989"/>
            <a:ext cx="5664000" cy="153802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F6B8507-D8DB-0F97-D59C-1A8B0C31A09E}"/>
              </a:ext>
            </a:extLst>
          </p:cNvPr>
          <p:cNvPicPr>
            <a:picLocks noChangeAspect="1"/>
          </p:cNvPicPr>
          <p:nvPr/>
        </p:nvPicPr>
        <p:blipFill>
          <a:blip r:embed="rId2"/>
          <a:stretch>
            <a:fillRect/>
          </a:stretch>
        </p:blipFill>
        <p:spPr>
          <a:xfrm>
            <a:off x="402000" y="3043960"/>
            <a:ext cx="3486000" cy="201208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22EC82A-849B-AE48-4737-B3CD3175F8FF}"/>
              </a:ext>
            </a:extLst>
          </p:cNvPr>
          <p:cNvPicPr>
            <a:picLocks noChangeAspect="1"/>
          </p:cNvPicPr>
          <p:nvPr/>
        </p:nvPicPr>
        <p:blipFill>
          <a:blip r:embed="rId5"/>
          <a:stretch>
            <a:fillRect/>
          </a:stretch>
        </p:blipFill>
        <p:spPr>
          <a:xfrm>
            <a:off x="4426090" y="4077600"/>
            <a:ext cx="1893820" cy="2602800"/>
          </a:xfrm>
          <a:prstGeom prst="rect">
            <a:avLst/>
          </a:prstGeom>
        </p:spPr>
      </p:pic>
      <p:cxnSp>
        <p:nvCxnSpPr>
          <p:cNvPr id="15" name="Straight Arrow Connector 14">
            <a:extLst>
              <a:ext uri="{FF2B5EF4-FFF2-40B4-BE49-F238E27FC236}">
                <a16:creationId xmlns:a16="http://schemas.microsoft.com/office/drawing/2014/main" id="{EC6E4F7F-214A-7E87-C4C4-B492CF9FB3B9}"/>
              </a:ext>
            </a:extLst>
          </p:cNvPr>
          <p:cNvCxnSpPr/>
          <p:nvPr/>
        </p:nvCxnSpPr>
        <p:spPr>
          <a:xfrm>
            <a:off x="8168550" y="2003550"/>
            <a:ext cx="14400" cy="33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E455DE-2E05-FBA4-8928-76C3E536FAF6}"/>
              </a:ext>
            </a:extLst>
          </p:cNvPr>
          <p:cNvCxnSpPr/>
          <p:nvPr/>
        </p:nvCxnSpPr>
        <p:spPr>
          <a:xfrm flipH="1">
            <a:off x="3999825" y="2884425"/>
            <a:ext cx="2205600" cy="51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E15F45-2109-C8B8-2122-9B00B2A273E8}"/>
              </a:ext>
            </a:extLst>
          </p:cNvPr>
          <p:cNvCxnSpPr/>
          <p:nvPr/>
        </p:nvCxnSpPr>
        <p:spPr>
          <a:xfrm>
            <a:off x="3408300" y="5085300"/>
            <a:ext cx="956400" cy="82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9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37C23-7525-5C54-89BE-9C85C3169E76}"/>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F1B59054-2FFF-5DCB-68E3-A08C4EB39EB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7C55FD5-ABE9-00EE-D18E-DFA49B08977F}"/>
              </a:ext>
            </a:extLst>
          </p:cNvPr>
          <p:cNvSpPr>
            <a:spLocks noGrp="1"/>
          </p:cNvSpPr>
          <p:nvPr>
            <p:ph type="sldNum" sz="quarter" idx="13"/>
          </p:nvPr>
        </p:nvSpPr>
        <p:spPr/>
        <p:txBody>
          <a:bodyPr/>
          <a:lstStyle/>
          <a:p>
            <a:pPr rtl="0"/>
            <a:fld id="{294A09A9-5501-47C1-A89A-A340965A2BE2}" type="slidenum">
              <a:rPr lang="en-GB" noProof="0" smtClean="0"/>
              <a:pPr rtl="0"/>
              <a:t>16</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2DEB2E2B-765A-2890-C327-E2EFBE266561}"/>
              </a:ext>
            </a:extLst>
          </p:cNvPr>
          <p:cNvPicPr>
            <a:picLocks noChangeAspect="1"/>
          </p:cNvPicPr>
          <p:nvPr/>
        </p:nvPicPr>
        <p:blipFill>
          <a:blip r:embed="rId2"/>
          <a:stretch>
            <a:fillRect/>
          </a:stretch>
        </p:blipFill>
        <p:spPr>
          <a:xfrm>
            <a:off x="433643" y="273600"/>
            <a:ext cx="3824714" cy="3658800"/>
          </a:xfrm>
          <a:prstGeom prst="rect">
            <a:avLst/>
          </a:prstGeom>
        </p:spPr>
      </p:pic>
      <p:sp>
        <p:nvSpPr>
          <p:cNvPr id="8" name="TextBox 7">
            <a:extLst>
              <a:ext uri="{FF2B5EF4-FFF2-40B4-BE49-F238E27FC236}">
                <a16:creationId xmlns:a16="http://schemas.microsoft.com/office/drawing/2014/main" id="{5B18D329-2EC3-EA4E-0631-C9054210D517}"/>
              </a:ext>
            </a:extLst>
          </p:cNvPr>
          <p:cNvSpPr txBox="1"/>
          <p:nvPr/>
        </p:nvSpPr>
        <p:spPr>
          <a:xfrm>
            <a:off x="4804474" y="374541"/>
            <a:ext cx="5346915"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Finally, option '5' will exit the program. Once inputted, the user will be asked if they are sure they would like to exit as if the report has not been exported, it will be deleted.</a:t>
            </a:r>
          </a:p>
        </p:txBody>
      </p:sp>
    </p:spTree>
    <p:extLst>
      <p:ext uri="{BB962C8B-B14F-4D97-AF65-F5344CB8AC3E}">
        <p14:creationId xmlns:p14="http://schemas.microsoft.com/office/powerpoint/2010/main" val="63709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17</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18</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19</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11424" y="2132856"/>
            <a:ext cx="7992888" cy="3289971"/>
          </a:xfrm>
        </p:spPr>
        <p:txBody>
          <a:bodyPr rtlCol="0">
            <a:normAutofit/>
          </a:bodyPr>
          <a:lstStyle/>
          <a:p>
            <a:r>
              <a:rPr lang="en-US" sz="3600" b="0" i="0" dirty="0">
                <a:effectLst/>
              </a:rPr>
              <a:t>“</a:t>
            </a:r>
            <a:r>
              <a:rPr lang="en-US" sz="3600" b="0" i="1" dirty="0">
                <a:effectLst/>
              </a:rPr>
              <a:t>The first rule of management is delegation. Don’t try and do everything yourself because you can’t.</a:t>
            </a:r>
            <a:r>
              <a:rPr lang="en-US" sz="3600" b="0" i="0" dirty="0">
                <a:effectLst/>
              </a:rPr>
              <a:t>”</a:t>
            </a:r>
            <a:br>
              <a:rPr lang="en-US" b="0" i="0" dirty="0">
                <a:effectLst/>
                <a:latin typeface="Inter"/>
              </a:rPr>
            </a:br>
            <a:r>
              <a:rPr lang="en-US" b="0" i="0" dirty="0">
                <a:effectLst/>
                <a:latin typeface="Inter"/>
              </a:rPr>
              <a:t>  						</a:t>
            </a:r>
            <a:r>
              <a:rPr lang="en-US" sz="1400" b="0" i="0" dirty="0">
                <a:effectLst/>
              </a:rPr>
              <a:t>— Anthea Turner</a:t>
            </a:r>
            <a:br>
              <a:rPr lang="en-GB" dirty="0">
                <a:latin typeface="+mj-lt"/>
              </a:rPr>
            </a:br>
            <a:endParaRPr lang="en-GB" dirty="0">
              <a:latin typeface="+mj-lt"/>
            </a:endParaRP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21</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22</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11424" y="332656"/>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191344" y="6381328"/>
            <a:ext cx="523240" cy="247651"/>
          </a:xfrm>
        </p:spPr>
        <p:txBody>
          <a:bodyPr rtlCol="0"/>
          <a:lstStyle/>
          <a:p>
            <a:pPr rtl="0"/>
            <a:fld id="{294A09A9-5501-47C1-A89A-A340965A2BE2}" type="slidenum">
              <a:rPr lang="en-GB" smtClean="0"/>
              <a:pPr rtl="0"/>
              <a:t>23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479376" y="6381328"/>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19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3088007010"/>
              </p:ext>
            </p:extLst>
          </p:nvPr>
        </p:nvGraphicFramePr>
        <p:xfrm>
          <a:off x="911424" y="980728"/>
          <a:ext cx="10513170" cy="5121482"/>
        </p:xfrm>
        <a:graphic>
          <a:graphicData uri="http://schemas.openxmlformats.org/drawingml/2006/table">
            <a:tbl>
              <a:tblPr firstRow="1" bandRow="1">
                <a:tableStyleId>{5C22544A-7EE6-4342-B048-85BDC9FD1C3A}</a:tableStyleId>
              </a:tblPr>
              <a:tblGrid>
                <a:gridCol w="1752195">
                  <a:extLst>
                    <a:ext uri="{9D8B030D-6E8A-4147-A177-3AD203B41FA5}">
                      <a16:colId xmlns:a16="http://schemas.microsoft.com/office/drawing/2014/main" val="1901585172"/>
                    </a:ext>
                  </a:extLst>
                </a:gridCol>
                <a:gridCol w="1752195">
                  <a:extLst>
                    <a:ext uri="{9D8B030D-6E8A-4147-A177-3AD203B41FA5}">
                      <a16:colId xmlns:a16="http://schemas.microsoft.com/office/drawing/2014/main" val="2360682688"/>
                    </a:ext>
                  </a:extLst>
                </a:gridCol>
                <a:gridCol w="1752195">
                  <a:extLst>
                    <a:ext uri="{9D8B030D-6E8A-4147-A177-3AD203B41FA5}">
                      <a16:colId xmlns:a16="http://schemas.microsoft.com/office/drawing/2014/main" val="2421449047"/>
                    </a:ext>
                  </a:extLst>
                </a:gridCol>
                <a:gridCol w="1752195">
                  <a:extLst>
                    <a:ext uri="{9D8B030D-6E8A-4147-A177-3AD203B41FA5}">
                      <a16:colId xmlns:a16="http://schemas.microsoft.com/office/drawing/2014/main" val="3037090195"/>
                    </a:ext>
                  </a:extLst>
                </a:gridCol>
                <a:gridCol w="1752195">
                  <a:extLst>
                    <a:ext uri="{9D8B030D-6E8A-4147-A177-3AD203B41FA5}">
                      <a16:colId xmlns:a16="http://schemas.microsoft.com/office/drawing/2014/main" val="2030968417"/>
                    </a:ext>
                  </a:extLst>
                </a:gridCol>
                <a:gridCol w="1752195">
                  <a:extLst>
                    <a:ext uri="{9D8B030D-6E8A-4147-A177-3AD203B41FA5}">
                      <a16:colId xmlns:a16="http://schemas.microsoft.com/office/drawing/2014/main" val="3425255958"/>
                    </a:ext>
                  </a:extLst>
                </a:gridCol>
              </a:tblGrid>
              <a:tr h="549061">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549061">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34100859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 in python </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974764274"/>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07873598"/>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661776521"/>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429000"/>
            <a:ext cx="4903377" cy="2696227"/>
          </a:xfrm>
        </p:spPr>
        <p:txBody>
          <a:bodyPr vert="horz" lIns="0" tIns="0" rIns="0" bIns="0" rtlCol="0" anchor="t">
            <a:normAutofit fontScale="92500" lnSpcReduction="10000"/>
          </a:bodyPr>
          <a:lstStyle/>
          <a:p>
            <a:r>
              <a:rPr lang="en-US" dirty="0">
                <a:solidFill>
                  <a:schemeClr val="tx2">
                    <a:lumMod val="75000"/>
                  </a:schemeClr>
                </a:solidFill>
              </a:rPr>
              <a:t>Completing our final project wouldn’t have been possible without the dedication, support, and hard work of this incredible group. Thank you all!</a:t>
            </a:r>
          </a:p>
          <a:p>
            <a:r>
              <a:rPr lang="en-US" dirty="0">
                <a:solidFill>
                  <a:schemeClr val="accent2">
                    <a:lumMod val="50000"/>
                  </a:schemeClr>
                </a:solidFill>
              </a:rPr>
              <a:t>To our cohort - it has been an absolute pleasure working alongside each of you. You made these 13 weeks of intense effort truly enjoyable. Hope our paths cross again soon!</a:t>
            </a:r>
          </a:p>
          <a:p>
            <a:r>
              <a:rPr lang="en-US" dirty="0">
                <a:solidFill>
                  <a:schemeClr val="accent1">
                    <a:lumMod val="50000"/>
                  </a:schemeClr>
                </a:solidFill>
              </a:rPr>
              <a:t>To John – our deepest gratitude goes to you! You’ve shared years of knowledge in such a short period and pushed us beyond what we thought we could achieve. We leave this bootcamp feeling confident and prepared for any challenge, thanks to your countless hours of guidance and support.   You truly are an amazing tutor, and we are all very fortunate to have met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2536</TotalTime>
  <Words>2341</Words>
  <Application>Microsoft Office PowerPoint</Application>
  <PresentationFormat>Widescreen</PresentationFormat>
  <Paragraphs>292</Paragraphs>
  <Slides>24</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Calibri,Sans-Serif</vt:lpstr>
      <vt:lpstr>Franklin Gothic Book</vt:lpstr>
      <vt:lpstr>Franklin Gothic Book (Body)</vt:lpstr>
      <vt:lpstr>Franklin Gothic Demi</vt:lpstr>
      <vt:lpstr>Franklin Gothic Demi (Headings)</vt:lpstr>
      <vt:lpstr>Inter</vt:lpstr>
      <vt:lpstr>Wingdings</vt:lpstr>
      <vt:lpstr>Theme1</vt:lpstr>
      <vt:lpstr>PHOTO DEDUPLICATOR</vt:lpstr>
      <vt:lpstr>“The first rule of management is delegation. Don’t try and do everything yourself because you can’t.”         — Anthea Turner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PowerPoint Presentation</vt:lpstr>
      <vt:lpstr>PowerPoint Presentation</vt:lpstr>
      <vt:lpstr>PowerPoint Presentation</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208</cp:revision>
  <dcterms:created xsi:type="dcterms:W3CDTF">2024-06-13T17:33:42Z</dcterms:created>
  <dcterms:modified xsi:type="dcterms:W3CDTF">2024-06-19T19:41:39Z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