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2E1"/>
    <a:srgbClr val="0000FF"/>
    <a:srgbClr val="FFCCCC"/>
    <a:srgbClr val="FFFF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57" autoAdjust="0"/>
  </p:normalViewPr>
  <p:slideViewPr>
    <p:cSldViewPr snapToGrid="0">
      <p:cViewPr varScale="1">
        <p:scale>
          <a:sx n="105" d="100"/>
          <a:sy n="105" d="100"/>
        </p:scale>
        <p:origin x="15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0843-4D6D-460F-9FD1-85962112C56C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35F0-1FE8-42FE-B2C7-9BE7C817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C11-A227-4B23-8AB1-DABCD97E808B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60D2-2A42-472C-87AA-FDDCE26A6C73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CE3B-F32F-4724-A477-E346EB701DE3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3799-1E7D-4AD7-AB6A-B7D9CF24EEBC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4D2B-379F-44C4-B048-4147E663EFEB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122-7E0E-471E-8AAF-AC08ACF4D9CB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CD1A-6D57-446C-AC1E-BF4C934989AE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414D-2983-475F-BA9E-327C5B9DD7DA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892-67F9-4ADB-9AC3-FE068BC3E41C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02A5-4FA6-482A-B7F5-9D943280AE1C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5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CD1F-35A6-406B-99C7-ECF4DEFA33EE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6241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1318" y="6526243"/>
            <a:ext cx="2743199" cy="3317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0710-7760-4557-A1CF-B5801AD0C1F2}" type="datetime1">
              <a:rPr lang="en-US" altLang="ko-KR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26240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8" y="6526242"/>
            <a:ext cx="2743199" cy="3317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31200" y="1591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Palatino Linotype" panose="02040502050505030304" pitchFamily="18" charset="0"/>
              </a:rPr>
              <a:t>TDDA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13"/>
              <p:cNvSpPr/>
              <p:nvPr/>
            </p:nvSpPr>
            <p:spPr>
              <a:xfrm>
                <a:off x="1126887" y="1648895"/>
                <a:ext cx="71833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Three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types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𝐟𝐚𝐮𝐥𝐭𝐬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𝐛𝐥𝐨𝐜𝐤𝐢𝐧𝐠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pipes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𝐥𝐞𝐚𝐤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increase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𝐛𝐞𝐚𝐫𝐢𝐧𝐠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𝐟𝐫𝐢𝐜𝐭𝐢𝐨𝐧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9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87" y="1648895"/>
                <a:ext cx="718331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126886" y="2465860"/>
            <a:ext cx="10667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Simulation </a:t>
            </a: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via </a:t>
            </a:r>
            <a:r>
              <a:rPr lang="en-US" sz="1600" b="0" i="0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1kHz sampling frequency </a:t>
            </a:r>
            <a:endParaRPr lang="en-NZ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27344"/>
              </p:ext>
            </p:extLst>
          </p:nvPr>
        </p:nvGraphicFramePr>
        <p:xfrm>
          <a:off x="2039761" y="3979563"/>
          <a:ext cx="8196810" cy="2050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9362">
                  <a:extLst>
                    <a:ext uri="{9D8B030D-6E8A-4147-A177-3AD203B41FA5}">
                      <a16:colId xmlns:a16="http://schemas.microsoft.com/office/drawing/2014/main" val="3071939437"/>
                    </a:ext>
                  </a:extLst>
                </a:gridCol>
                <a:gridCol w="1639362">
                  <a:extLst>
                    <a:ext uri="{9D8B030D-6E8A-4147-A177-3AD203B41FA5}">
                      <a16:colId xmlns:a16="http://schemas.microsoft.com/office/drawing/2014/main" val="2898972555"/>
                    </a:ext>
                  </a:extLst>
                </a:gridCol>
                <a:gridCol w="1639362">
                  <a:extLst>
                    <a:ext uri="{9D8B030D-6E8A-4147-A177-3AD203B41FA5}">
                      <a16:colId xmlns:a16="http://schemas.microsoft.com/office/drawing/2014/main" val="4023598976"/>
                    </a:ext>
                  </a:extLst>
                </a:gridCol>
                <a:gridCol w="1639362">
                  <a:extLst>
                    <a:ext uri="{9D8B030D-6E8A-4147-A177-3AD203B41FA5}">
                      <a16:colId xmlns:a16="http://schemas.microsoft.com/office/drawing/2014/main" val="1423092668"/>
                    </a:ext>
                  </a:extLst>
                </a:gridCol>
                <a:gridCol w="1639362">
                  <a:extLst>
                    <a:ext uri="{9D8B030D-6E8A-4147-A177-3AD203B41FA5}">
                      <a16:colId xmlns:a16="http://schemas.microsoft.com/office/drawing/2014/main" val="3630346883"/>
                    </a:ext>
                  </a:extLst>
                </a:gridCol>
              </a:tblGrid>
              <a:tr h="240693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bearing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52604"/>
                  </a:ext>
                </a:extLst>
              </a:tr>
              <a:tr h="4212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rpm</a:t>
                      </a:r>
                      <a:r>
                        <a:rPr lang="en-US" baseline="0" dirty="0" smtClean="0"/>
                        <a:t> 750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03308"/>
                  </a:ext>
                </a:extLst>
              </a:tr>
              <a:tr h="421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rpm</a:t>
                      </a:r>
                      <a:r>
                        <a:rPr lang="en-US" baseline="0" dirty="0" smtClean="0"/>
                        <a:t> 1000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36471"/>
                  </a:ext>
                </a:extLst>
              </a:tr>
              <a:tr h="421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 rpm 1200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7643"/>
                  </a:ext>
                </a:extLst>
              </a:tr>
              <a:tr h="421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 rpm 1600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6532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95031" y="2814649"/>
            <a:ext cx="10667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600" b="1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pm</a:t>
            </a: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(revolutions per minute) values of the DC motor  calculated empirically.</a:t>
            </a:r>
          </a:p>
          <a:p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Transients included in the mean calculation so steady state speeds are actually higher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600" b="0" i="0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6620" y="3409659"/>
            <a:ext cx="10667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Each time series </a:t>
            </a: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is </a:t>
            </a: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 seconds long (2000 samples</a:t>
            </a:r>
            <a:r>
              <a:rPr lang="en-US" sz="1600" b="0" i="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first 0.8s can be cut if transient data is not desired</a:t>
            </a:r>
            <a:endParaRPr lang="en-NZ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29383" y="6030175"/>
            <a:ext cx="207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effectLst/>
              </a:rPr>
              <a:t># of time series per group</a:t>
            </a:r>
            <a:endParaRPr lang="en-NZ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3"/>
              <p:cNvSpPr/>
              <p:nvPr/>
            </p:nvSpPr>
            <p:spPr>
              <a:xfrm>
                <a:off x="1174507" y="2068809"/>
                <a:ext cx="18314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flow</m:t>
                      </m:r>
                    </m:oMath>
                  </m:oMathPara>
                </a14:m>
                <a:endPara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07" y="2068809"/>
                <a:ext cx="1831463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3"/>
              <p:cNvSpPr/>
              <p:nvPr/>
            </p:nvSpPr>
            <p:spPr>
              <a:xfrm>
                <a:off x="1095031" y="802457"/>
                <a:ext cx="91415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Dataset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built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deep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adaptation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research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riplex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eep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omain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daptation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𝐓𝐃𝐃𝐀</m:t>
                          </m:r>
                        </m:e>
                      </m:d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dataset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6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31" y="802457"/>
                <a:ext cx="9141540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3"/>
              <p:cNvSpPr/>
              <p:nvPr/>
            </p:nvSpPr>
            <p:spPr>
              <a:xfrm>
                <a:off x="1174507" y="1236292"/>
                <a:ext cx="65315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𝐏𝐡𝐲𝐬𝐢𝐜𝐚𝐥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𝐒𝐲𝐬𝐭𝐞𝐦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Triplex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ump</m:t>
                    </m:r>
                  </m:oMath>
                </a14:m>
                <a:r>
                  <a:rPr lang="en-US" sz="1400" b="1" dirty="0" smtClean="0"/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driven by DC motor (PI control scheme)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07" y="1236292"/>
                <a:ext cx="6531532" cy="338554"/>
              </a:xfrm>
              <a:prstGeom prst="rect">
                <a:avLst/>
              </a:prstGeom>
              <a:blipFill>
                <a:blip r:embed="rId6"/>
                <a:stretch>
                  <a:fillRect l="-93" t="-7273" b="-2181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5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13032</TotalTime>
  <Words>149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Michael Poli</cp:lastModifiedBy>
  <cp:revision>177</cp:revision>
  <dcterms:created xsi:type="dcterms:W3CDTF">2018-12-03T19:51:40Z</dcterms:created>
  <dcterms:modified xsi:type="dcterms:W3CDTF">2019-01-01T07:20:53Z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