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823" r:id="rId1"/>
  </p:sldMasterIdLst>
  <p:notesMasterIdLst>
    <p:notesMasterId r:id="rId12"/>
  </p:notesMasterIdLst>
  <p:sldIdLst>
    <p:sldId id="256" r:id="rId2"/>
    <p:sldId id="288" r:id="rId3"/>
    <p:sldId id="283" r:id="rId4"/>
    <p:sldId id="284" r:id="rId5"/>
    <p:sldId id="264" r:id="rId6"/>
    <p:sldId id="286" r:id="rId7"/>
    <p:sldId id="290" r:id="rId8"/>
    <p:sldId id="289" r:id="rId9"/>
    <p:sldId id="287" r:id="rId10"/>
    <p:sldId id="28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532B09-22A9-4167-85CE-352D9533CB08}">
  <a:tblStyle styleId="{AA532B09-22A9-4167-85CE-352D9533CB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3ABA-F4C1-42B2-82CE-EBC92B74B57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99323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3ABA-F4C1-42B2-82CE-EBC92B74B57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091345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3ABA-F4C1-42B2-82CE-EBC92B74B57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158636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07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8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9" name="Google Shape;549;p8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0" name="Google Shape;550;p8"/>
          <p:cNvSpPr txBox="1">
            <a:spLocks noGrp="1"/>
          </p:cNvSpPr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1" name="Google Shape;551;p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850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3ABA-F4C1-42B2-82CE-EBC92B74B57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27284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3ABA-F4C1-42B2-82CE-EBC92B74B57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57429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3ABA-F4C1-42B2-82CE-EBC92B74B57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591822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3ABA-F4C1-42B2-82CE-EBC92B74B57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30589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3ABA-F4C1-42B2-82CE-EBC92B74B57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869407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3ABA-F4C1-42B2-82CE-EBC92B74B57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077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5C233ABA-F4C1-42B2-82CE-EBC92B74B57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98184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3ABA-F4C1-42B2-82CE-EBC92B74B57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570296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5C233ABA-F4C1-42B2-82CE-EBC92B74B57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58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909176" y="689700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tx1"/>
                </a:solidFill>
              </a:rPr>
              <a:t>RAPIDS: end-to-end data science </a:t>
            </a:r>
            <a:r>
              <a:rPr lang="en-US" sz="3200" b="1" dirty="0"/>
              <a:t>on GPU</a:t>
            </a:r>
            <a:endParaRPr sz="32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F25AE4-28D9-467B-8CCD-6FBD4F667A1B}"/>
              </a:ext>
            </a:extLst>
          </p:cNvPr>
          <p:cNvSpPr/>
          <p:nvPr/>
        </p:nvSpPr>
        <p:spPr>
          <a:xfrm>
            <a:off x="7880037" y="4299911"/>
            <a:ext cx="10755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Michael </a:t>
            </a:r>
            <a:r>
              <a:rPr lang="en-US" sz="1400" dirty="0" err="1"/>
              <a:t>Poli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7267BC-2FB3-4EAE-B48A-36D93D7C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9E3A8-35F6-494F-B858-C9486D37A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19" y="903378"/>
            <a:ext cx="6614505" cy="3336743"/>
          </a:xfrm>
          <a:prstGeom prst="rect">
            <a:avLst/>
          </a:prstGeom>
        </p:spPr>
      </p:pic>
      <p:sp>
        <p:nvSpPr>
          <p:cNvPr id="6" name="Google Shape;848;p23">
            <a:extLst>
              <a:ext uri="{FF2B5EF4-FFF2-40B4-BE49-F238E27FC236}">
                <a16:creationId xmlns:a16="http://schemas.microsoft.com/office/drawing/2014/main" id="{1CBABA18-2DC9-482F-AA3F-EA0AB949A65F}"/>
              </a:ext>
            </a:extLst>
          </p:cNvPr>
          <p:cNvSpPr txBox="1">
            <a:spLocks/>
          </p:cNvSpPr>
          <p:nvPr/>
        </p:nvSpPr>
        <p:spPr>
          <a:xfrm>
            <a:off x="640405" y="212099"/>
            <a:ext cx="5518297" cy="679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b="1" dirty="0"/>
              <a:t>Example 2: Kaggle competition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570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0B249D3-0E9F-494F-BDAA-4F6FB8286E3F}"/>
              </a:ext>
            </a:extLst>
          </p:cNvPr>
          <p:cNvSpPr/>
          <p:nvPr/>
        </p:nvSpPr>
        <p:spPr>
          <a:xfrm>
            <a:off x="1509779" y="2332816"/>
            <a:ext cx="57416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These </a:t>
            </a:r>
            <a:r>
              <a:rPr lang="en-US"/>
              <a:t>libraries rely </a:t>
            </a:r>
            <a:r>
              <a:rPr lang="en-US" dirty="0"/>
              <a:t>on NVIDIA® CUDA® primitives for low-level compute optimization, while concurrently exposing GPU parallelism and high-bandwidth memory speed through user-friendly Python interfaces.</a:t>
            </a:r>
          </a:p>
          <a:p>
            <a:endParaRPr lang="en-US" dirty="0"/>
          </a:p>
        </p:txBody>
      </p:sp>
      <p:sp>
        <p:nvSpPr>
          <p:cNvPr id="4" name="Google Shape;848;p23">
            <a:extLst>
              <a:ext uri="{FF2B5EF4-FFF2-40B4-BE49-F238E27FC236}">
                <a16:creationId xmlns:a16="http://schemas.microsoft.com/office/drawing/2014/main" id="{9B44AC76-8676-485F-979D-3249827BC66A}"/>
              </a:ext>
            </a:extLst>
          </p:cNvPr>
          <p:cNvSpPr txBox="1">
            <a:spLocks/>
          </p:cNvSpPr>
          <p:nvPr/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 kern="1200" spc="-38" baseline="0">
                <a:solidFill>
                  <a:schemeClr val="lt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r>
              <a:rPr lang="en-US" sz="3200" b="1" dirty="0">
                <a:solidFill>
                  <a:schemeClr val="tx1"/>
                </a:solidFill>
              </a:rPr>
              <a:t>RAPIDS in a nutshell: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30F9B5-593B-44A9-B238-3C8F6CF3EF25}"/>
              </a:ext>
            </a:extLst>
          </p:cNvPr>
          <p:cNvSpPr/>
          <p:nvPr/>
        </p:nvSpPr>
        <p:spPr>
          <a:xfrm>
            <a:off x="1509780" y="1409486"/>
            <a:ext cx="5741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RAPIDS is a suite of open source software </a:t>
            </a:r>
            <a:r>
              <a:rPr lang="en-US" dirty="0" smtClean="0"/>
              <a:t>libraries developed with the </a:t>
            </a:r>
            <a:r>
              <a:rPr lang="en-US" dirty="0"/>
              <a:t>aim </a:t>
            </a:r>
            <a:r>
              <a:rPr lang="en-US" smtClean="0"/>
              <a:t>of enabling </a:t>
            </a:r>
            <a:r>
              <a:rPr lang="en-US" dirty="0"/>
              <a:t>execution of end-to-end data science and analytics pipelines entirely on GPUs.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C81DA-6AE6-4DF0-AE9A-89ABB03FD408}"/>
              </a:ext>
            </a:extLst>
          </p:cNvPr>
          <p:cNvSpPr/>
          <p:nvPr/>
        </p:nvSpPr>
        <p:spPr>
          <a:xfrm>
            <a:off x="6928650" y="4425697"/>
            <a:ext cx="22153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https://rapids.ai/index.html</a:t>
            </a:r>
          </a:p>
        </p:txBody>
      </p:sp>
    </p:spTree>
    <p:extLst>
      <p:ext uri="{BB962C8B-B14F-4D97-AF65-F5344CB8AC3E}">
        <p14:creationId xmlns:p14="http://schemas.microsoft.com/office/powerpoint/2010/main" val="208959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DCE2DF-C831-4F33-B5BC-DAF69EE43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080" y="581002"/>
            <a:ext cx="6535839" cy="35625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FA9197-08E6-450E-BC98-F1BCD074C818}"/>
              </a:ext>
            </a:extLst>
          </p:cNvPr>
          <p:cNvSpPr/>
          <p:nvPr/>
        </p:nvSpPr>
        <p:spPr>
          <a:xfrm>
            <a:off x="6928650" y="4425697"/>
            <a:ext cx="22153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https://rapids.ai/index.html</a:t>
            </a:r>
          </a:p>
        </p:txBody>
      </p:sp>
    </p:spTree>
    <p:extLst>
      <p:ext uri="{BB962C8B-B14F-4D97-AF65-F5344CB8AC3E}">
        <p14:creationId xmlns:p14="http://schemas.microsoft.com/office/powerpoint/2010/main" val="45227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813D30-3000-4481-922F-1BDDE56B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DB844-B1EC-4346-8103-918D99F87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298" y="410026"/>
            <a:ext cx="6339403" cy="38205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E450BF-8513-446E-A34B-C3E6A297C281}"/>
              </a:ext>
            </a:extLst>
          </p:cNvPr>
          <p:cNvSpPr/>
          <p:nvPr/>
        </p:nvSpPr>
        <p:spPr>
          <a:xfrm>
            <a:off x="6928650" y="4425697"/>
            <a:ext cx="22153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https://rapids.ai/index.html</a:t>
            </a:r>
          </a:p>
        </p:txBody>
      </p:sp>
    </p:spTree>
    <p:extLst>
      <p:ext uri="{BB962C8B-B14F-4D97-AF65-F5344CB8AC3E}">
        <p14:creationId xmlns:p14="http://schemas.microsoft.com/office/powerpoint/2010/main" val="371353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KEY FEATURES:</a:t>
            </a:r>
            <a:endParaRPr b="1" dirty="0"/>
          </a:p>
        </p:txBody>
      </p:sp>
      <p:sp>
        <p:nvSpPr>
          <p:cNvPr id="849" name="Google Shape;849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cuDF</a:t>
            </a:r>
            <a:r>
              <a:rPr lang="en-US" b="1" dirty="0"/>
              <a:t>:</a:t>
            </a:r>
            <a:endParaRPr b="1" dirty="0"/>
          </a:p>
          <a:p>
            <a:pPr marL="0" lvl="0" indent="0">
              <a:buNone/>
            </a:pPr>
            <a:r>
              <a:rPr lang="en-US" dirty="0" err="1"/>
              <a:t>DataFrame</a:t>
            </a:r>
            <a:r>
              <a:rPr lang="en-US" dirty="0"/>
              <a:t> manipulation for data preparation</a:t>
            </a:r>
          </a:p>
          <a:p>
            <a:pPr marL="0" lvl="0" indent="0">
              <a:buNone/>
            </a:pPr>
            <a:r>
              <a:rPr lang="en-US" dirty="0" err="1"/>
              <a:t>cuDF</a:t>
            </a:r>
            <a:r>
              <a:rPr lang="en-US" dirty="0"/>
              <a:t> currently has 2 APIs: C++ and a Python API that mimics Pandas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850" name="Google Shape;850;p23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cuML</a:t>
            </a:r>
            <a:r>
              <a:rPr lang="en-US" b="1" dirty="0"/>
              <a:t>:</a:t>
            </a:r>
            <a:endParaRPr b="1" dirty="0"/>
          </a:p>
          <a:p>
            <a:pPr marL="0" lvl="0" indent="0">
              <a:buNone/>
            </a:pPr>
            <a:r>
              <a:rPr lang="en-US" dirty="0"/>
              <a:t>GPU-accelerated machine learning libraries.</a:t>
            </a:r>
            <a:endParaRPr dirty="0"/>
          </a:p>
        </p:txBody>
      </p:sp>
      <p:sp>
        <p:nvSpPr>
          <p:cNvPr id="851" name="Google Shape;851;p23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Apache Arrow:</a:t>
            </a:r>
            <a:endParaRPr b="1" dirty="0"/>
          </a:p>
          <a:p>
            <a:pPr marL="0" lvl="0" indent="0">
              <a:buNone/>
            </a:pPr>
            <a:r>
              <a:rPr lang="en-US" dirty="0"/>
              <a:t>Columnar in-memory data structure that delivers efficient and fast data interchange with flexibility to support complex data models.</a:t>
            </a:r>
            <a:endParaRPr dirty="0"/>
          </a:p>
        </p:txBody>
      </p:sp>
      <p:sp>
        <p:nvSpPr>
          <p:cNvPr id="852" name="Google Shape;852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3B7760-BB39-4363-A211-364243EF8583}"/>
              </a:ext>
            </a:extLst>
          </p:cNvPr>
          <p:cNvSpPr/>
          <p:nvPr/>
        </p:nvSpPr>
        <p:spPr>
          <a:xfrm>
            <a:off x="6928650" y="4425697"/>
            <a:ext cx="22153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https://rapids.ai/index.html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5F089-0CAE-485D-8AA3-37EC1762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9" name="Google Shape;848;p23">
            <a:extLst>
              <a:ext uri="{FF2B5EF4-FFF2-40B4-BE49-F238E27FC236}">
                <a16:creationId xmlns:a16="http://schemas.microsoft.com/office/drawing/2014/main" id="{CC442060-F3F2-426C-9F07-CC5FA197AF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884487" y="440525"/>
            <a:ext cx="3375025" cy="679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Apache Arrow</a:t>
            </a:r>
            <a:endParaRPr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A82B7C-7BF6-4355-9E2E-F2A719A3A3AA}"/>
              </a:ext>
            </a:extLst>
          </p:cNvPr>
          <p:cNvSpPr/>
          <p:nvPr/>
        </p:nvSpPr>
        <p:spPr>
          <a:xfrm>
            <a:off x="1551315" y="1239927"/>
            <a:ext cx="60413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Apache Arrow is a cross-language development platform for in-memory data.</a:t>
            </a:r>
          </a:p>
          <a:p>
            <a:endParaRPr lang="en-US" dirty="0"/>
          </a:p>
          <a:p>
            <a:r>
              <a:rPr lang="en-US" dirty="0"/>
              <a:t>Standard language-independent columnar memory format for flat and hierarchical data, organized for efficient analytic operations on modern hardware.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B24F1-DDAB-490A-87F7-3CDE1D024BE3}"/>
              </a:ext>
            </a:extLst>
          </p:cNvPr>
          <p:cNvSpPr/>
          <p:nvPr/>
        </p:nvSpPr>
        <p:spPr>
          <a:xfrm>
            <a:off x="7326515" y="4462544"/>
            <a:ext cx="1817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https://arrow.apache.org/</a:t>
            </a:r>
          </a:p>
        </p:txBody>
      </p:sp>
    </p:spTree>
    <p:extLst>
      <p:ext uri="{BB962C8B-B14F-4D97-AF65-F5344CB8AC3E}">
        <p14:creationId xmlns:p14="http://schemas.microsoft.com/office/powerpoint/2010/main" val="232094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B2F739-17F7-4EC5-881C-E832360B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EF8683-BFAA-47EA-A951-DC082833D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58" y="388434"/>
            <a:ext cx="4206599" cy="20511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8E72FC-A300-4A68-BE06-34C667790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06177"/>
            <a:ext cx="4200577" cy="21333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561897-3A8B-4008-BBDE-D496073D146F}"/>
              </a:ext>
            </a:extLst>
          </p:cNvPr>
          <p:cNvSpPr/>
          <p:nvPr/>
        </p:nvSpPr>
        <p:spPr>
          <a:xfrm>
            <a:off x="2093623" y="3081707"/>
            <a:ext cx="6315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Main draw: </a:t>
            </a:r>
            <a:r>
              <a:rPr lang="en-US" b="1" dirty="0"/>
              <a:t>zero-copy</a:t>
            </a:r>
            <a:r>
              <a:rPr lang="en-US" dirty="0"/>
              <a:t> reads between interfaces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EDC050-2A7E-461C-8EF3-AF9E6517B06F}"/>
              </a:ext>
            </a:extLst>
          </p:cNvPr>
          <p:cNvSpPr/>
          <p:nvPr/>
        </p:nvSpPr>
        <p:spPr>
          <a:xfrm>
            <a:off x="7326515" y="4462544"/>
            <a:ext cx="1817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https://arrow.apache.org/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3BF3D-FB46-4671-AE09-A41375B74312}"/>
              </a:ext>
            </a:extLst>
          </p:cNvPr>
          <p:cNvSpPr/>
          <p:nvPr/>
        </p:nvSpPr>
        <p:spPr>
          <a:xfrm>
            <a:off x="1196035" y="2703966"/>
            <a:ext cx="75765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Apache Arrow is an open standard for </a:t>
            </a:r>
            <a:r>
              <a:rPr lang="en-US" dirty="0" err="1"/>
              <a:t>DataFrame</a:t>
            </a:r>
            <a:r>
              <a:rPr lang="en-US" dirty="0"/>
              <a:t>-like data manipulation</a:t>
            </a:r>
          </a:p>
        </p:txBody>
      </p:sp>
    </p:spTree>
    <p:extLst>
      <p:ext uri="{BB962C8B-B14F-4D97-AF65-F5344CB8AC3E}">
        <p14:creationId xmlns:p14="http://schemas.microsoft.com/office/powerpoint/2010/main" val="352164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8D737B-17A9-4591-B4C6-3E930999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E57E84-5E5B-42B2-96D6-46651A21D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816" y="680956"/>
            <a:ext cx="3969333" cy="31533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FE75476-9028-4AE0-9195-AF6F413714A2}"/>
              </a:ext>
            </a:extLst>
          </p:cNvPr>
          <p:cNvSpPr/>
          <p:nvPr/>
        </p:nvSpPr>
        <p:spPr>
          <a:xfrm>
            <a:off x="453578" y="680956"/>
            <a:ext cx="388731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Additional advantages: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Execution engines can take advantage of SIMD while processing </a:t>
            </a:r>
            <a:r>
              <a:rPr lang="en-US" sz="1400" dirty="0" err="1"/>
              <a:t>DataFrames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Cache misses minimized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Leverages columnar compression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Allows for the deconstruction of traditionally vertically integrated analytic database architectures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936FC2-F658-4966-A0AF-3A7CAD9B43E2}"/>
              </a:ext>
            </a:extLst>
          </p:cNvPr>
          <p:cNvSpPr/>
          <p:nvPr/>
        </p:nvSpPr>
        <p:spPr>
          <a:xfrm>
            <a:off x="2960821" y="4462544"/>
            <a:ext cx="62937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Apache Arrow: A Cross-Language Development Platform for in Memory Data | SciPy 2018 | Wes McKinney</a:t>
            </a:r>
          </a:p>
        </p:txBody>
      </p:sp>
    </p:spTree>
    <p:extLst>
      <p:ext uri="{BB962C8B-B14F-4D97-AF65-F5344CB8AC3E}">
        <p14:creationId xmlns:p14="http://schemas.microsoft.com/office/powerpoint/2010/main" val="1038160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53A30-C9FE-4175-8FFA-3E9B05BD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DD08B2-6BE1-4C99-A7CC-336F47076D3D}"/>
              </a:ext>
            </a:extLst>
          </p:cNvPr>
          <p:cNvSpPr/>
          <p:nvPr/>
        </p:nvSpPr>
        <p:spPr>
          <a:xfrm>
            <a:off x="7282015" y="4481699"/>
            <a:ext cx="18619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https://rapids.ai/start.html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71122-1B58-4375-95C3-782AFFAA0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84" y="902181"/>
            <a:ext cx="5048955" cy="1381318"/>
          </a:xfrm>
          <a:prstGeom prst="rect">
            <a:avLst/>
          </a:prstGeom>
        </p:spPr>
      </p:pic>
      <p:sp>
        <p:nvSpPr>
          <p:cNvPr id="7" name="Google Shape;848;p23">
            <a:extLst>
              <a:ext uri="{FF2B5EF4-FFF2-40B4-BE49-F238E27FC236}">
                <a16:creationId xmlns:a16="http://schemas.microsoft.com/office/drawing/2014/main" id="{A896C68A-11ED-40C4-BCCF-1DCD6163B74B}"/>
              </a:ext>
            </a:extLst>
          </p:cNvPr>
          <p:cNvSpPr txBox="1">
            <a:spLocks/>
          </p:cNvSpPr>
          <p:nvPr/>
        </p:nvSpPr>
        <p:spPr>
          <a:xfrm>
            <a:off x="680484" y="222731"/>
            <a:ext cx="3375025" cy="6794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b="1" dirty="0"/>
              <a:t>Example 1: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06254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</TotalTime>
  <Words>260</Words>
  <Application>Microsoft Office PowerPoint</Application>
  <PresentationFormat>On-screen Show (16:9)</PresentationFormat>
  <Paragraphs>45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Arial</vt:lpstr>
      <vt:lpstr>Calibri Light</vt:lpstr>
      <vt:lpstr>Retrospect</vt:lpstr>
      <vt:lpstr>RAPIDS: end-to-end data science on GPU</vt:lpstr>
      <vt:lpstr>PowerPoint Presentation</vt:lpstr>
      <vt:lpstr>PowerPoint Presentation</vt:lpstr>
      <vt:lpstr>PowerPoint Presentation</vt:lpstr>
      <vt:lpstr>KEY FEATURES:</vt:lpstr>
      <vt:lpstr>Apache Arrow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RAPIDS: end-to-end data science on GPU</dc:title>
  <dc:creator>Michael</dc:creator>
  <cp:lastModifiedBy>Windows User</cp:lastModifiedBy>
  <cp:revision>9</cp:revision>
  <dcterms:modified xsi:type="dcterms:W3CDTF">2019-03-05T00:54:28Z</dcterms:modified>
</cp:coreProperties>
</file>