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data4.xml" ContentType="application/vnd.openxmlformats-officedocument.drawingml.diagramData+xml"/>
  <Override PartName="/ppt/diagrams/data5.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colors4.xml" ContentType="application/vnd.openxmlformats-officedocument.drawingml.diagramColors+xml"/>
  <Override PartName="/ppt/diagrams/drawing4.xml" ContentType="application/vnd.ms-office.drawingml.diagramDrawing+xml"/>
  <Override PartName="/ppt/diagrams/quickStyle4.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Masters/notesMaster1.xml" ContentType="application/vnd.openxmlformats-officedocument.presentationml.notesMaster+xml"/>
  <Override PartName="/ppt/diagrams/layout4.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61" r:id="rId3"/>
    <p:sldId id="314" r:id="rId4"/>
    <p:sldId id="323" r:id="rId5"/>
    <p:sldId id="324" r:id="rId6"/>
    <p:sldId id="325" r:id="rId7"/>
    <p:sldId id="315" r:id="rId8"/>
    <p:sldId id="320" r:id="rId9"/>
    <p:sldId id="321" r:id="rId10"/>
    <p:sldId id="322" r:id="rId11"/>
    <p:sldId id="326" r:id="rId12"/>
    <p:sldId id="327" r:id="rId13"/>
    <p:sldId id="328" r:id="rId14"/>
    <p:sldId id="316" r:id="rId15"/>
    <p:sldId id="329" r:id="rId16"/>
    <p:sldId id="333" r:id="rId17"/>
    <p:sldId id="331" r:id="rId18"/>
    <p:sldId id="332" r:id="rId19"/>
    <p:sldId id="330" r:id="rId20"/>
    <p:sldId id="334" r:id="rId21"/>
    <p:sldId id="335" r:id="rId22"/>
    <p:sldId id="336" r:id="rId23"/>
    <p:sldId id="337" r:id="rId24"/>
    <p:sldId id="318" r:id="rId25"/>
    <p:sldId id="338" r:id="rId26"/>
    <p:sldId id="317" r:id="rId27"/>
    <p:sldId id="339" r:id="rId28"/>
    <p:sldId id="340" r:id="rId29"/>
    <p:sldId id="342" r:id="rId30"/>
    <p:sldId id="341" r:id="rId31"/>
    <p:sldId id="343" r:id="rId32"/>
    <p:sldId id="313" r:id="rId33"/>
    <p:sldId id="307" r:id="rId34"/>
    <p:sldId id="280" r:id="rId35"/>
  </p:sldIdLst>
  <p:sldSz cx="9144000" cy="5143500" type="screen16x9"/>
  <p:notesSz cx="6858000" cy="9144000"/>
  <p:embeddedFontLst>
    <p:embeddedFont>
      <p:font typeface="Open Sans" panose="020B0606030504020204" pitchFamily="34" charset="0"/>
      <p:regular r:id="rId37"/>
      <p:bold r:id="rId38"/>
      <p:italic r:id="rId39"/>
      <p:boldItalic r:id="rId40"/>
    </p:embeddedFont>
    <p:embeddedFont>
      <p:font typeface="Roboto Slab" panose="020B0604020202020204" charset="0"/>
      <p:regular r:id="rId41"/>
      <p:bold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8" autoAdjust="0"/>
  </p:normalViewPr>
  <p:slideViewPr>
    <p:cSldViewPr snapToGrid="0">
      <p:cViewPr varScale="1">
        <p:scale>
          <a:sx n="123" d="100"/>
          <a:sy n="123" d="100"/>
        </p:scale>
        <p:origin x="12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FF155-2B10-41B9-A02D-002E4880453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s-AR"/>
        </a:p>
      </dgm:t>
    </dgm:pt>
    <dgm:pt modelId="{7C9CEEAD-FA77-4377-88F4-C976115264C8}">
      <dgm:prSet phldrT="[Texto]"/>
      <dgm:spPr/>
      <dgm:t>
        <a:bodyPr/>
        <a:lstStyle/>
        <a:p>
          <a:r>
            <a:rPr lang="es-ES" dirty="0"/>
            <a:t>Simplificación del problema y de los bloques resultantes de cada descomposición.</a:t>
          </a:r>
          <a:endParaRPr lang="es-AR" dirty="0"/>
        </a:p>
      </dgm:t>
    </dgm:pt>
    <dgm:pt modelId="{8F2BADF7-16D9-41B7-93EA-2C75A25832B1}" type="parTrans" cxnId="{1D51DE07-8582-4ADA-9C2C-8D9C9771228C}">
      <dgm:prSet/>
      <dgm:spPr/>
      <dgm:t>
        <a:bodyPr/>
        <a:lstStyle/>
        <a:p>
          <a:endParaRPr lang="es-AR"/>
        </a:p>
      </dgm:t>
    </dgm:pt>
    <dgm:pt modelId="{4CB8679B-E6D6-412E-A20C-6BDD61F0CA48}" type="sibTrans" cxnId="{1D51DE07-8582-4ADA-9C2C-8D9C9771228C}">
      <dgm:prSet/>
      <dgm:spPr/>
      <dgm:t>
        <a:bodyPr/>
        <a:lstStyle/>
        <a:p>
          <a:endParaRPr lang="es-AR"/>
        </a:p>
      </dgm:t>
    </dgm:pt>
    <dgm:pt modelId="{16EB51CE-7CC2-46C0-8698-8969B48A8BE3}">
      <dgm:prSet phldrT="[Texto]"/>
      <dgm:spPr/>
      <dgm:t>
        <a:bodyPr/>
        <a:lstStyle/>
        <a:p>
          <a:r>
            <a:rPr lang="es-ES" dirty="0"/>
            <a:t>Las diferentes partes del problema pueden ser diseñadas/desarrolladas de modo independiente e incluso por diferentes personas.</a:t>
          </a:r>
          <a:endParaRPr lang="es-AR" dirty="0"/>
        </a:p>
      </dgm:t>
    </dgm:pt>
    <dgm:pt modelId="{2E6A9C9F-114F-4238-BCBC-116C526F3688}" type="parTrans" cxnId="{92CD1412-BC46-45BA-8716-06DA9628F8E3}">
      <dgm:prSet/>
      <dgm:spPr/>
      <dgm:t>
        <a:bodyPr/>
        <a:lstStyle/>
        <a:p>
          <a:endParaRPr lang="es-AR"/>
        </a:p>
      </dgm:t>
    </dgm:pt>
    <dgm:pt modelId="{5C7A0A6B-142D-4088-8FE3-8880630F2C2E}" type="sibTrans" cxnId="{92CD1412-BC46-45BA-8716-06DA9628F8E3}">
      <dgm:prSet/>
      <dgm:spPr/>
      <dgm:t>
        <a:bodyPr/>
        <a:lstStyle/>
        <a:p>
          <a:endParaRPr lang="es-AR"/>
        </a:p>
      </dgm:t>
    </dgm:pt>
    <dgm:pt modelId="{CE59C5AB-36E9-4CED-AB2A-AB91E387617A}">
      <dgm:prSet phldrT="[Texto]"/>
      <dgm:spPr/>
      <dgm:t>
        <a:bodyPr/>
        <a:lstStyle/>
        <a:p>
          <a:r>
            <a:rPr lang="es-ES" dirty="0"/>
            <a:t>El diseño final queda estructurado en forma de bloques o módulos, lo que hace mas sencilla su implementación y posterior mantenimiento.</a:t>
          </a:r>
          <a:endParaRPr lang="es-AR" dirty="0"/>
        </a:p>
      </dgm:t>
    </dgm:pt>
    <dgm:pt modelId="{C4099CA7-8E47-4ADE-BAF4-E62C699920DE}" type="parTrans" cxnId="{A27FB8FD-249B-46E6-A0F4-AEE481F4E637}">
      <dgm:prSet/>
      <dgm:spPr/>
      <dgm:t>
        <a:bodyPr/>
        <a:lstStyle/>
        <a:p>
          <a:endParaRPr lang="es-AR"/>
        </a:p>
      </dgm:t>
    </dgm:pt>
    <dgm:pt modelId="{07E15CEB-129D-4A57-8F2E-FCC96D9FDC69}" type="sibTrans" cxnId="{A27FB8FD-249B-46E6-A0F4-AEE481F4E637}">
      <dgm:prSet/>
      <dgm:spPr/>
      <dgm:t>
        <a:bodyPr/>
        <a:lstStyle/>
        <a:p>
          <a:endParaRPr lang="es-AR"/>
        </a:p>
      </dgm:t>
    </dgm:pt>
    <dgm:pt modelId="{A3E28EBB-54D9-49BC-9AC7-520148B2254E}" type="pres">
      <dgm:prSet presAssocID="{9C2FF155-2B10-41B9-A02D-002E48804530}" presName="diagram" presStyleCnt="0">
        <dgm:presLayoutVars>
          <dgm:dir/>
          <dgm:resizeHandles val="exact"/>
        </dgm:presLayoutVars>
      </dgm:prSet>
      <dgm:spPr/>
    </dgm:pt>
    <dgm:pt modelId="{C7482190-A480-45D7-9007-4829150535CB}" type="pres">
      <dgm:prSet presAssocID="{7C9CEEAD-FA77-4377-88F4-C976115264C8}" presName="node" presStyleLbl="node1" presStyleIdx="0" presStyleCnt="3">
        <dgm:presLayoutVars>
          <dgm:bulletEnabled val="1"/>
        </dgm:presLayoutVars>
      </dgm:prSet>
      <dgm:spPr/>
    </dgm:pt>
    <dgm:pt modelId="{23255110-36B5-4C78-AA9A-4A2D39B5C1C8}" type="pres">
      <dgm:prSet presAssocID="{4CB8679B-E6D6-412E-A20C-6BDD61F0CA48}" presName="sibTrans" presStyleCnt="0"/>
      <dgm:spPr/>
    </dgm:pt>
    <dgm:pt modelId="{E577A366-A146-4634-91E7-66A519A6FCB9}" type="pres">
      <dgm:prSet presAssocID="{16EB51CE-7CC2-46C0-8698-8969B48A8BE3}" presName="node" presStyleLbl="node1" presStyleIdx="1" presStyleCnt="3">
        <dgm:presLayoutVars>
          <dgm:bulletEnabled val="1"/>
        </dgm:presLayoutVars>
      </dgm:prSet>
      <dgm:spPr/>
    </dgm:pt>
    <dgm:pt modelId="{2E6D9B69-78EA-4AF9-B975-E58D01A9B644}" type="pres">
      <dgm:prSet presAssocID="{5C7A0A6B-142D-4088-8FE3-8880630F2C2E}" presName="sibTrans" presStyleCnt="0"/>
      <dgm:spPr/>
    </dgm:pt>
    <dgm:pt modelId="{B69CCEF4-3463-47FD-9436-633152DF394C}" type="pres">
      <dgm:prSet presAssocID="{CE59C5AB-36E9-4CED-AB2A-AB91E387617A}" presName="node" presStyleLbl="node1" presStyleIdx="2" presStyleCnt="3">
        <dgm:presLayoutVars>
          <dgm:bulletEnabled val="1"/>
        </dgm:presLayoutVars>
      </dgm:prSet>
      <dgm:spPr/>
    </dgm:pt>
  </dgm:ptLst>
  <dgm:cxnLst>
    <dgm:cxn modelId="{1D51DE07-8582-4ADA-9C2C-8D9C9771228C}" srcId="{9C2FF155-2B10-41B9-A02D-002E48804530}" destId="{7C9CEEAD-FA77-4377-88F4-C976115264C8}" srcOrd="0" destOrd="0" parTransId="{8F2BADF7-16D9-41B7-93EA-2C75A25832B1}" sibTransId="{4CB8679B-E6D6-412E-A20C-6BDD61F0CA48}"/>
    <dgm:cxn modelId="{92CD1412-BC46-45BA-8716-06DA9628F8E3}" srcId="{9C2FF155-2B10-41B9-A02D-002E48804530}" destId="{16EB51CE-7CC2-46C0-8698-8969B48A8BE3}" srcOrd="1" destOrd="0" parTransId="{2E6A9C9F-114F-4238-BCBC-116C526F3688}" sibTransId="{5C7A0A6B-142D-4088-8FE3-8880630F2C2E}"/>
    <dgm:cxn modelId="{7BF0672F-2114-476F-AA0C-2F3E060D50CE}" type="presOf" srcId="{9C2FF155-2B10-41B9-A02D-002E48804530}" destId="{A3E28EBB-54D9-49BC-9AC7-520148B2254E}" srcOrd="0" destOrd="0" presId="urn:microsoft.com/office/officeart/2005/8/layout/default"/>
    <dgm:cxn modelId="{7C75D2DE-46D9-4E0E-8C9D-250C79EB7AFD}" type="presOf" srcId="{16EB51CE-7CC2-46C0-8698-8969B48A8BE3}" destId="{E577A366-A146-4634-91E7-66A519A6FCB9}" srcOrd="0" destOrd="0" presId="urn:microsoft.com/office/officeart/2005/8/layout/default"/>
    <dgm:cxn modelId="{BF7ACBEC-BF8E-4EDC-96B0-AE4854039905}" type="presOf" srcId="{CE59C5AB-36E9-4CED-AB2A-AB91E387617A}" destId="{B69CCEF4-3463-47FD-9436-633152DF394C}" srcOrd="0" destOrd="0" presId="urn:microsoft.com/office/officeart/2005/8/layout/default"/>
    <dgm:cxn modelId="{4CEF36F5-908F-466D-9A97-63404F897C4F}" type="presOf" srcId="{7C9CEEAD-FA77-4377-88F4-C976115264C8}" destId="{C7482190-A480-45D7-9007-4829150535CB}" srcOrd="0" destOrd="0" presId="urn:microsoft.com/office/officeart/2005/8/layout/default"/>
    <dgm:cxn modelId="{A27FB8FD-249B-46E6-A0F4-AEE481F4E637}" srcId="{9C2FF155-2B10-41B9-A02D-002E48804530}" destId="{CE59C5AB-36E9-4CED-AB2A-AB91E387617A}" srcOrd="2" destOrd="0" parTransId="{C4099CA7-8E47-4ADE-BAF4-E62C699920DE}" sibTransId="{07E15CEB-129D-4A57-8F2E-FCC96D9FDC69}"/>
    <dgm:cxn modelId="{5DC09E8C-9730-4009-9511-ED7C00B13300}" type="presParOf" srcId="{A3E28EBB-54D9-49BC-9AC7-520148B2254E}" destId="{C7482190-A480-45D7-9007-4829150535CB}" srcOrd="0" destOrd="0" presId="urn:microsoft.com/office/officeart/2005/8/layout/default"/>
    <dgm:cxn modelId="{44504A18-025C-4CD7-8D9C-5807942A0099}" type="presParOf" srcId="{A3E28EBB-54D9-49BC-9AC7-520148B2254E}" destId="{23255110-36B5-4C78-AA9A-4A2D39B5C1C8}" srcOrd="1" destOrd="0" presId="urn:microsoft.com/office/officeart/2005/8/layout/default"/>
    <dgm:cxn modelId="{26E330E7-FCF2-444E-95D6-75A8E5700A74}" type="presParOf" srcId="{A3E28EBB-54D9-49BC-9AC7-520148B2254E}" destId="{E577A366-A146-4634-91E7-66A519A6FCB9}" srcOrd="2" destOrd="0" presId="urn:microsoft.com/office/officeart/2005/8/layout/default"/>
    <dgm:cxn modelId="{2D01758D-13EE-416F-98D0-E0B294ACF0C1}" type="presParOf" srcId="{A3E28EBB-54D9-49BC-9AC7-520148B2254E}" destId="{2E6D9B69-78EA-4AF9-B975-E58D01A9B644}" srcOrd="3" destOrd="0" presId="urn:microsoft.com/office/officeart/2005/8/layout/default"/>
    <dgm:cxn modelId="{3CF86F59-1396-419F-8281-C3EA7B464FA0}" type="presParOf" srcId="{A3E28EBB-54D9-49BC-9AC7-520148B2254E}" destId="{B69CCEF4-3463-47FD-9436-633152DF394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0E1A2-C32F-4143-95BA-38D0F4C6341F}" type="doc">
      <dgm:prSet loTypeId="urn:microsoft.com/office/officeart/2005/8/layout/process1" loCatId="process" qsTypeId="urn:microsoft.com/office/officeart/2005/8/quickstyle/simple1" qsCatId="simple" csTypeId="urn:microsoft.com/office/officeart/2005/8/colors/colorful1" csCatId="colorful" phldr="1"/>
      <dgm:spPr/>
    </dgm:pt>
    <dgm:pt modelId="{1B967061-A1FD-43E9-9222-DB73EB40DCB6}">
      <dgm:prSet phldrT="[Texto]" custT="1"/>
      <dgm:spPr/>
      <dgm:t>
        <a:bodyPr/>
        <a:lstStyle/>
        <a:p>
          <a:r>
            <a:rPr lang="es-ES" sz="1900" dirty="0"/>
            <a:t>Ventaja</a:t>
          </a:r>
          <a:endParaRPr lang="es-AR" sz="1900" dirty="0"/>
        </a:p>
      </dgm:t>
    </dgm:pt>
    <dgm:pt modelId="{61FC98AB-C07A-4AB7-9F26-D46B64512670}" type="parTrans" cxnId="{BA574E02-3FDB-4886-AA93-7D6B3236A54D}">
      <dgm:prSet/>
      <dgm:spPr/>
      <dgm:t>
        <a:bodyPr/>
        <a:lstStyle/>
        <a:p>
          <a:endParaRPr lang="es-AR" sz="1400"/>
        </a:p>
      </dgm:t>
    </dgm:pt>
    <dgm:pt modelId="{E61C0915-2B44-420A-9F7C-6FB6BC2A5DB1}" type="sibTrans" cxnId="{BA574E02-3FDB-4886-AA93-7D6B3236A54D}">
      <dgm:prSet custT="1"/>
      <dgm:spPr/>
      <dgm:t>
        <a:bodyPr/>
        <a:lstStyle/>
        <a:p>
          <a:endParaRPr lang="es-AR" sz="1400"/>
        </a:p>
      </dgm:t>
    </dgm:pt>
    <dgm:pt modelId="{4533FA15-96B2-4F36-B7C9-86F14724B6B5}">
      <dgm:prSet phldrT="[Texto]" custT="1"/>
      <dgm:spPr/>
      <dgm:t>
        <a:bodyPr/>
        <a:lstStyle/>
        <a:p>
          <a:r>
            <a:rPr lang="es-ES" sz="1400" dirty="0"/>
            <a:t>Aminora la dificultad de resolución y posterior mantenimiento de los problemas de diseño.</a:t>
          </a:r>
          <a:endParaRPr lang="es-AR" sz="1400" dirty="0"/>
        </a:p>
      </dgm:t>
    </dgm:pt>
    <dgm:pt modelId="{EC3F302D-ABD9-49A5-9A72-56155478F1E9}" type="parTrans" cxnId="{76A1B879-9940-42D8-B41E-16CB5FD651A2}">
      <dgm:prSet/>
      <dgm:spPr/>
      <dgm:t>
        <a:bodyPr/>
        <a:lstStyle/>
        <a:p>
          <a:endParaRPr lang="es-AR" sz="1400"/>
        </a:p>
      </dgm:t>
    </dgm:pt>
    <dgm:pt modelId="{B68354A9-22F4-494C-8E25-26323447F0EF}" type="sibTrans" cxnId="{76A1B879-9940-42D8-B41E-16CB5FD651A2}">
      <dgm:prSet/>
      <dgm:spPr/>
      <dgm:t>
        <a:bodyPr/>
        <a:lstStyle/>
        <a:p>
          <a:endParaRPr lang="es-AR" sz="1400"/>
        </a:p>
      </dgm:t>
    </dgm:pt>
    <dgm:pt modelId="{40BC97EF-008A-41C1-951A-27CDD86C1F2E}" type="pres">
      <dgm:prSet presAssocID="{8390E1A2-C32F-4143-95BA-38D0F4C6341F}" presName="Name0" presStyleCnt="0">
        <dgm:presLayoutVars>
          <dgm:dir/>
          <dgm:resizeHandles val="exact"/>
        </dgm:presLayoutVars>
      </dgm:prSet>
      <dgm:spPr/>
    </dgm:pt>
    <dgm:pt modelId="{3E712B47-C566-41DB-B0CC-557FDD2F502E}" type="pres">
      <dgm:prSet presAssocID="{1B967061-A1FD-43E9-9222-DB73EB40DCB6}" presName="node" presStyleLbl="node1" presStyleIdx="0" presStyleCnt="2">
        <dgm:presLayoutVars>
          <dgm:bulletEnabled val="1"/>
        </dgm:presLayoutVars>
      </dgm:prSet>
      <dgm:spPr/>
    </dgm:pt>
    <dgm:pt modelId="{CBE4777E-258B-424B-8C1F-84CB16F624CE}" type="pres">
      <dgm:prSet presAssocID="{E61C0915-2B44-420A-9F7C-6FB6BC2A5DB1}" presName="sibTrans" presStyleLbl="sibTrans2D1" presStyleIdx="0" presStyleCnt="1"/>
      <dgm:spPr/>
    </dgm:pt>
    <dgm:pt modelId="{1A119869-057A-4C13-90F7-024A890262BD}" type="pres">
      <dgm:prSet presAssocID="{E61C0915-2B44-420A-9F7C-6FB6BC2A5DB1}" presName="connectorText" presStyleLbl="sibTrans2D1" presStyleIdx="0" presStyleCnt="1"/>
      <dgm:spPr/>
    </dgm:pt>
    <dgm:pt modelId="{05A34DB7-A92A-4D58-90AE-5DB4DA598EED}" type="pres">
      <dgm:prSet presAssocID="{4533FA15-96B2-4F36-B7C9-86F14724B6B5}" presName="node" presStyleLbl="node1" presStyleIdx="1" presStyleCnt="2">
        <dgm:presLayoutVars>
          <dgm:bulletEnabled val="1"/>
        </dgm:presLayoutVars>
      </dgm:prSet>
      <dgm:spPr/>
    </dgm:pt>
  </dgm:ptLst>
  <dgm:cxnLst>
    <dgm:cxn modelId="{BA574E02-3FDB-4886-AA93-7D6B3236A54D}" srcId="{8390E1A2-C32F-4143-95BA-38D0F4C6341F}" destId="{1B967061-A1FD-43E9-9222-DB73EB40DCB6}" srcOrd="0" destOrd="0" parTransId="{61FC98AB-C07A-4AB7-9F26-D46B64512670}" sibTransId="{E61C0915-2B44-420A-9F7C-6FB6BC2A5DB1}"/>
    <dgm:cxn modelId="{0148E52A-66D8-4880-A126-3CDF90BFACFE}" type="presOf" srcId="{4533FA15-96B2-4F36-B7C9-86F14724B6B5}" destId="{05A34DB7-A92A-4D58-90AE-5DB4DA598EED}" srcOrd="0" destOrd="0" presId="urn:microsoft.com/office/officeart/2005/8/layout/process1"/>
    <dgm:cxn modelId="{CFDDA331-A8D7-4309-86E6-F9F170B3BD9B}" type="presOf" srcId="{8390E1A2-C32F-4143-95BA-38D0F4C6341F}" destId="{40BC97EF-008A-41C1-951A-27CDD86C1F2E}" srcOrd="0" destOrd="0" presId="urn:microsoft.com/office/officeart/2005/8/layout/process1"/>
    <dgm:cxn modelId="{76A1B879-9940-42D8-B41E-16CB5FD651A2}" srcId="{8390E1A2-C32F-4143-95BA-38D0F4C6341F}" destId="{4533FA15-96B2-4F36-B7C9-86F14724B6B5}" srcOrd="1" destOrd="0" parTransId="{EC3F302D-ABD9-49A5-9A72-56155478F1E9}" sibTransId="{B68354A9-22F4-494C-8E25-26323447F0EF}"/>
    <dgm:cxn modelId="{399120AE-7178-436E-B427-07710A6EA1A2}" type="presOf" srcId="{E61C0915-2B44-420A-9F7C-6FB6BC2A5DB1}" destId="{CBE4777E-258B-424B-8C1F-84CB16F624CE}" srcOrd="0" destOrd="0" presId="urn:microsoft.com/office/officeart/2005/8/layout/process1"/>
    <dgm:cxn modelId="{ED4DB0C1-4538-4D94-A83B-219E8827BCBB}" type="presOf" srcId="{E61C0915-2B44-420A-9F7C-6FB6BC2A5DB1}" destId="{1A119869-057A-4C13-90F7-024A890262BD}" srcOrd="1" destOrd="0" presId="urn:microsoft.com/office/officeart/2005/8/layout/process1"/>
    <dgm:cxn modelId="{AE6E78E7-25CF-4394-90B7-ECB7F8B15A61}" type="presOf" srcId="{1B967061-A1FD-43E9-9222-DB73EB40DCB6}" destId="{3E712B47-C566-41DB-B0CC-557FDD2F502E}" srcOrd="0" destOrd="0" presId="urn:microsoft.com/office/officeart/2005/8/layout/process1"/>
    <dgm:cxn modelId="{5529C9D9-1110-4D36-845C-4FD767B06AA0}" type="presParOf" srcId="{40BC97EF-008A-41C1-951A-27CDD86C1F2E}" destId="{3E712B47-C566-41DB-B0CC-557FDD2F502E}" srcOrd="0" destOrd="0" presId="urn:microsoft.com/office/officeart/2005/8/layout/process1"/>
    <dgm:cxn modelId="{37ACCB37-3AFD-4FF6-842C-0CC6242A4789}" type="presParOf" srcId="{40BC97EF-008A-41C1-951A-27CDD86C1F2E}" destId="{CBE4777E-258B-424B-8C1F-84CB16F624CE}" srcOrd="1" destOrd="0" presId="urn:microsoft.com/office/officeart/2005/8/layout/process1"/>
    <dgm:cxn modelId="{7057B9F7-1BE8-4642-9809-0CFAB7D8C43C}" type="presParOf" srcId="{CBE4777E-258B-424B-8C1F-84CB16F624CE}" destId="{1A119869-057A-4C13-90F7-024A890262BD}" srcOrd="0" destOrd="0" presId="urn:microsoft.com/office/officeart/2005/8/layout/process1"/>
    <dgm:cxn modelId="{4879740C-8DAD-4937-B9B4-89511931AB07}" type="presParOf" srcId="{40BC97EF-008A-41C1-951A-27CDD86C1F2E}" destId="{05A34DB7-A92A-4D58-90AE-5DB4DA598EE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90E1A2-C32F-4143-95BA-38D0F4C6341F}" type="doc">
      <dgm:prSet loTypeId="urn:microsoft.com/office/officeart/2005/8/layout/process1" loCatId="process" qsTypeId="urn:microsoft.com/office/officeart/2005/8/quickstyle/simple1" qsCatId="simple" csTypeId="urn:microsoft.com/office/officeart/2005/8/colors/colorful1" csCatId="colorful" phldr="1"/>
      <dgm:spPr/>
    </dgm:pt>
    <dgm:pt modelId="{1B967061-A1FD-43E9-9222-DB73EB40DCB6}">
      <dgm:prSet phldrT="[Texto]" custT="1"/>
      <dgm:spPr/>
      <dgm:t>
        <a:bodyPr/>
        <a:lstStyle/>
        <a:p>
          <a:r>
            <a:rPr lang="es-ES" sz="1900" dirty="0"/>
            <a:t>Desventaja</a:t>
          </a:r>
          <a:endParaRPr lang="es-AR" sz="1900" dirty="0"/>
        </a:p>
      </dgm:t>
    </dgm:pt>
    <dgm:pt modelId="{61FC98AB-C07A-4AB7-9F26-D46B64512670}" type="parTrans" cxnId="{BA574E02-3FDB-4886-AA93-7D6B3236A54D}">
      <dgm:prSet/>
      <dgm:spPr/>
      <dgm:t>
        <a:bodyPr/>
        <a:lstStyle/>
        <a:p>
          <a:endParaRPr lang="es-AR"/>
        </a:p>
      </dgm:t>
    </dgm:pt>
    <dgm:pt modelId="{E61C0915-2B44-420A-9F7C-6FB6BC2A5DB1}" type="sibTrans" cxnId="{BA574E02-3FDB-4886-AA93-7D6B3236A54D}">
      <dgm:prSet/>
      <dgm:spPr/>
      <dgm:t>
        <a:bodyPr/>
        <a:lstStyle/>
        <a:p>
          <a:endParaRPr lang="es-AR"/>
        </a:p>
      </dgm:t>
    </dgm:pt>
    <dgm:pt modelId="{4533FA15-96B2-4F36-B7C9-86F14724B6B5}">
      <dgm:prSet phldrT="[Texto]"/>
      <dgm:spPr/>
      <dgm:t>
        <a:bodyPr/>
        <a:lstStyle/>
        <a:p>
          <a:r>
            <a:rPr lang="es-ES" dirty="0"/>
            <a:t>A medida que se divide el problema en subproblemas y el número de módulos crece, se produce un </a:t>
          </a:r>
          <a:r>
            <a:rPr lang="es-ES" b="1" dirty="0"/>
            <a:t>incremento</a:t>
          </a:r>
          <a:r>
            <a:rPr lang="es-ES" dirty="0"/>
            <a:t> de los </a:t>
          </a:r>
          <a:r>
            <a:rPr lang="es-ES" b="1" dirty="0"/>
            <a:t>interfaces</a:t>
          </a:r>
          <a:r>
            <a:rPr lang="es-ES" dirty="0"/>
            <a:t> entre éstos con la consiguiente complejidad asociada.</a:t>
          </a:r>
          <a:endParaRPr lang="es-AR" dirty="0"/>
        </a:p>
      </dgm:t>
    </dgm:pt>
    <dgm:pt modelId="{EC3F302D-ABD9-49A5-9A72-56155478F1E9}" type="parTrans" cxnId="{76A1B879-9940-42D8-B41E-16CB5FD651A2}">
      <dgm:prSet/>
      <dgm:spPr/>
      <dgm:t>
        <a:bodyPr/>
        <a:lstStyle/>
        <a:p>
          <a:endParaRPr lang="es-AR"/>
        </a:p>
      </dgm:t>
    </dgm:pt>
    <dgm:pt modelId="{B68354A9-22F4-494C-8E25-26323447F0EF}" type="sibTrans" cxnId="{76A1B879-9940-42D8-B41E-16CB5FD651A2}">
      <dgm:prSet/>
      <dgm:spPr/>
      <dgm:t>
        <a:bodyPr/>
        <a:lstStyle/>
        <a:p>
          <a:endParaRPr lang="es-AR"/>
        </a:p>
      </dgm:t>
    </dgm:pt>
    <dgm:pt modelId="{40BC97EF-008A-41C1-951A-27CDD86C1F2E}" type="pres">
      <dgm:prSet presAssocID="{8390E1A2-C32F-4143-95BA-38D0F4C6341F}" presName="Name0" presStyleCnt="0">
        <dgm:presLayoutVars>
          <dgm:dir/>
          <dgm:resizeHandles val="exact"/>
        </dgm:presLayoutVars>
      </dgm:prSet>
      <dgm:spPr/>
    </dgm:pt>
    <dgm:pt modelId="{3E712B47-C566-41DB-B0CC-557FDD2F502E}" type="pres">
      <dgm:prSet presAssocID="{1B967061-A1FD-43E9-9222-DB73EB40DCB6}" presName="node" presStyleLbl="node1" presStyleIdx="0" presStyleCnt="2">
        <dgm:presLayoutVars>
          <dgm:bulletEnabled val="1"/>
        </dgm:presLayoutVars>
      </dgm:prSet>
      <dgm:spPr/>
    </dgm:pt>
    <dgm:pt modelId="{CBE4777E-258B-424B-8C1F-84CB16F624CE}" type="pres">
      <dgm:prSet presAssocID="{E61C0915-2B44-420A-9F7C-6FB6BC2A5DB1}" presName="sibTrans" presStyleLbl="sibTrans2D1" presStyleIdx="0" presStyleCnt="1"/>
      <dgm:spPr/>
    </dgm:pt>
    <dgm:pt modelId="{1A119869-057A-4C13-90F7-024A890262BD}" type="pres">
      <dgm:prSet presAssocID="{E61C0915-2B44-420A-9F7C-6FB6BC2A5DB1}" presName="connectorText" presStyleLbl="sibTrans2D1" presStyleIdx="0" presStyleCnt="1"/>
      <dgm:spPr/>
    </dgm:pt>
    <dgm:pt modelId="{05A34DB7-A92A-4D58-90AE-5DB4DA598EED}" type="pres">
      <dgm:prSet presAssocID="{4533FA15-96B2-4F36-B7C9-86F14724B6B5}" presName="node" presStyleLbl="node1" presStyleIdx="1" presStyleCnt="2">
        <dgm:presLayoutVars>
          <dgm:bulletEnabled val="1"/>
        </dgm:presLayoutVars>
      </dgm:prSet>
      <dgm:spPr/>
    </dgm:pt>
  </dgm:ptLst>
  <dgm:cxnLst>
    <dgm:cxn modelId="{BA574E02-3FDB-4886-AA93-7D6B3236A54D}" srcId="{8390E1A2-C32F-4143-95BA-38D0F4C6341F}" destId="{1B967061-A1FD-43E9-9222-DB73EB40DCB6}" srcOrd="0" destOrd="0" parTransId="{61FC98AB-C07A-4AB7-9F26-D46B64512670}" sibTransId="{E61C0915-2B44-420A-9F7C-6FB6BC2A5DB1}"/>
    <dgm:cxn modelId="{0148E52A-66D8-4880-A126-3CDF90BFACFE}" type="presOf" srcId="{4533FA15-96B2-4F36-B7C9-86F14724B6B5}" destId="{05A34DB7-A92A-4D58-90AE-5DB4DA598EED}" srcOrd="0" destOrd="0" presId="urn:microsoft.com/office/officeart/2005/8/layout/process1"/>
    <dgm:cxn modelId="{CFDDA331-A8D7-4309-86E6-F9F170B3BD9B}" type="presOf" srcId="{8390E1A2-C32F-4143-95BA-38D0F4C6341F}" destId="{40BC97EF-008A-41C1-951A-27CDD86C1F2E}" srcOrd="0" destOrd="0" presId="urn:microsoft.com/office/officeart/2005/8/layout/process1"/>
    <dgm:cxn modelId="{76A1B879-9940-42D8-B41E-16CB5FD651A2}" srcId="{8390E1A2-C32F-4143-95BA-38D0F4C6341F}" destId="{4533FA15-96B2-4F36-B7C9-86F14724B6B5}" srcOrd="1" destOrd="0" parTransId="{EC3F302D-ABD9-49A5-9A72-56155478F1E9}" sibTransId="{B68354A9-22F4-494C-8E25-26323447F0EF}"/>
    <dgm:cxn modelId="{399120AE-7178-436E-B427-07710A6EA1A2}" type="presOf" srcId="{E61C0915-2B44-420A-9F7C-6FB6BC2A5DB1}" destId="{CBE4777E-258B-424B-8C1F-84CB16F624CE}" srcOrd="0" destOrd="0" presId="urn:microsoft.com/office/officeart/2005/8/layout/process1"/>
    <dgm:cxn modelId="{ED4DB0C1-4538-4D94-A83B-219E8827BCBB}" type="presOf" srcId="{E61C0915-2B44-420A-9F7C-6FB6BC2A5DB1}" destId="{1A119869-057A-4C13-90F7-024A890262BD}" srcOrd="1" destOrd="0" presId="urn:microsoft.com/office/officeart/2005/8/layout/process1"/>
    <dgm:cxn modelId="{AE6E78E7-25CF-4394-90B7-ECB7F8B15A61}" type="presOf" srcId="{1B967061-A1FD-43E9-9222-DB73EB40DCB6}" destId="{3E712B47-C566-41DB-B0CC-557FDD2F502E}" srcOrd="0" destOrd="0" presId="urn:microsoft.com/office/officeart/2005/8/layout/process1"/>
    <dgm:cxn modelId="{5529C9D9-1110-4D36-845C-4FD767B06AA0}" type="presParOf" srcId="{40BC97EF-008A-41C1-951A-27CDD86C1F2E}" destId="{3E712B47-C566-41DB-B0CC-557FDD2F502E}" srcOrd="0" destOrd="0" presId="urn:microsoft.com/office/officeart/2005/8/layout/process1"/>
    <dgm:cxn modelId="{37ACCB37-3AFD-4FF6-842C-0CC6242A4789}" type="presParOf" srcId="{40BC97EF-008A-41C1-951A-27CDD86C1F2E}" destId="{CBE4777E-258B-424B-8C1F-84CB16F624CE}" srcOrd="1" destOrd="0" presId="urn:microsoft.com/office/officeart/2005/8/layout/process1"/>
    <dgm:cxn modelId="{7057B9F7-1BE8-4642-9809-0CFAB7D8C43C}" type="presParOf" srcId="{CBE4777E-258B-424B-8C1F-84CB16F624CE}" destId="{1A119869-057A-4C13-90F7-024A890262BD}" srcOrd="0" destOrd="0" presId="urn:microsoft.com/office/officeart/2005/8/layout/process1"/>
    <dgm:cxn modelId="{4879740C-8DAD-4937-B9B4-89511931AB07}" type="presParOf" srcId="{40BC97EF-008A-41C1-951A-27CDD86C1F2E}" destId="{05A34DB7-A92A-4D58-90AE-5DB4DA598EE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861C42-B42B-49DB-B9A9-C5090B2A128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AR"/>
        </a:p>
      </dgm:t>
    </dgm:pt>
    <dgm:pt modelId="{06D63EA9-58E3-4FB2-A22B-321515B87A1C}">
      <dgm:prSet phldrT="[Texto]"/>
      <dgm:spPr/>
      <dgm:t>
        <a:bodyPr/>
        <a:lstStyle/>
        <a:p>
          <a:r>
            <a:rPr lang="es-ES" dirty="0"/>
            <a:t>Por Valor</a:t>
          </a:r>
          <a:endParaRPr lang="es-AR" dirty="0"/>
        </a:p>
      </dgm:t>
    </dgm:pt>
    <dgm:pt modelId="{CF0A5FA9-150B-4183-94CA-5BE2EF8DB746}" type="parTrans" cxnId="{93E33184-AD8C-48BE-9C93-774AE9765CC4}">
      <dgm:prSet/>
      <dgm:spPr/>
      <dgm:t>
        <a:bodyPr/>
        <a:lstStyle/>
        <a:p>
          <a:endParaRPr lang="es-AR"/>
        </a:p>
      </dgm:t>
    </dgm:pt>
    <dgm:pt modelId="{5B31A5D0-067D-4802-9E58-9E69F72B2CCF}" type="sibTrans" cxnId="{93E33184-AD8C-48BE-9C93-774AE9765CC4}">
      <dgm:prSet/>
      <dgm:spPr/>
      <dgm:t>
        <a:bodyPr/>
        <a:lstStyle/>
        <a:p>
          <a:endParaRPr lang="es-AR"/>
        </a:p>
      </dgm:t>
    </dgm:pt>
    <dgm:pt modelId="{11AC4650-D80F-482B-85C1-302AB67462EE}">
      <dgm:prSet phldrT="[Texto]"/>
      <dgm:spPr/>
      <dgm:t>
        <a:bodyPr/>
        <a:lstStyle/>
        <a:p>
          <a:r>
            <a:rPr lang="es-ES" dirty="0"/>
            <a:t>Copia el valor de las variables en los respectivos parámetros. </a:t>
          </a:r>
          <a:endParaRPr lang="es-AR" dirty="0"/>
        </a:p>
      </dgm:t>
    </dgm:pt>
    <dgm:pt modelId="{C4FCB5FB-AE3E-4911-A4DC-F7040E3AF35A}" type="parTrans" cxnId="{49DFD1C6-F435-49AD-A76E-A08C977226AC}">
      <dgm:prSet/>
      <dgm:spPr/>
      <dgm:t>
        <a:bodyPr/>
        <a:lstStyle/>
        <a:p>
          <a:endParaRPr lang="es-AR"/>
        </a:p>
      </dgm:t>
    </dgm:pt>
    <dgm:pt modelId="{3F433B34-7E27-4EA4-B44A-8C723017698D}" type="sibTrans" cxnId="{49DFD1C6-F435-49AD-A76E-A08C977226AC}">
      <dgm:prSet/>
      <dgm:spPr/>
      <dgm:t>
        <a:bodyPr/>
        <a:lstStyle/>
        <a:p>
          <a:endParaRPr lang="es-AR"/>
        </a:p>
      </dgm:t>
    </dgm:pt>
    <dgm:pt modelId="{87CD5C12-13A8-44C1-A043-EA791F4E6150}">
      <dgm:prSet phldrT="[Texto]"/>
      <dgm:spPr/>
      <dgm:t>
        <a:bodyPr/>
        <a:lstStyle/>
        <a:p>
          <a:r>
            <a:rPr lang="es-ES" dirty="0"/>
            <a:t>Por Referencia</a:t>
          </a:r>
          <a:endParaRPr lang="es-AR" dirty="0"/>
        </a:p>
      </dgm:t>
    </dgm:pt>
    <dgm:pt modelId="{6127EB0E-D656-4412-AE26-96468B18046B}" type="parTrans" cxnId="{D45EB7EE-F9A6-44DB-8AED-D8A649711ADB}">
      <dgm:prSet/>
      <dgm:spPr/>
      <dgm:t>
        <a:bodyPr/>
        <a:lstStyle/>
        <a:p>
          <a:endParaRPr lang="es-AR"/>
        </a:p>
      </dgm:t>
    </dgm:pt>
    <dgm:pt modelId="{05173F8C-6397-4D2A-B7DA-D3A40242A2FB}" type="sibTrans" cxnId="{D45EB7EE-F9A6-44DB-8AED-D8A649711ADB}">
      <dgm:prSet/>
      <dgm:spPr/>
      <dgm:t>
        <a:bodyPr/>
        <a:lstStyle/>
        <a:p>
          <a:endParaRPr lang="es-AR"/>
        </a:p>
      </dgm:t>
    </dgm:pt>
    <dgm:pt modelId="{D3CD76BB-5514-4785-B3B9-E37E538F0203}">
      <dgm:prSet phldrT="[Texto]"/>
      <dgm:spPr/>
      <dgm:t>
        <a:bodyPr/>
        <a:lstStyle/>
        <a:p>
          <a:r>
            <a:rPr lang="es-ES" dirty="0"/>
            <a:t>Copia en los parámetros la dirección de memoria de las variables que se usan como argumento. </a:t>
          </a:r>
          <a:endParaRPr lang="es-AR" dirty="0"/>
        </a:p>
      </dgm:t>
    </dgm:pt>
    <dgm:pt modelId="{34A36BB4-BFDA-476A-B806-978A8932513A}" type="parTrans" cxnId="{6D2BAF60-2B14-4E73-987A-51EBBA6C51A7}">
      <dgm:prSet/>
      <dgm:spPr/>
      <dgm:t>
        <a:bodyPr/>
        <a:lstStyle/>
        <a:p>
          <a:endParaRPr lang="es-AR"/>
        </a:p>
      </dgm:t>
    </dgm:pt>
    <dgm:pt modelId="{60F2DFFC-FCAC-45A0-89D4-B069A4E27044}" type="sibTrans" cxnId="{6D2BAF60-2B14-4E73-987A-51EBBA6C51A7}">
      <dgm:prSet/>
      <dgm:spPr/>
      <dgm:t>
        <a:bodyPr/>
        <a:lstStyle/>
        <a:p>
          <a:endParaRPr lang="es-AR"/>
        </a:p>
      </dgm:t>
    </dgm:pt>
    <dgm:pt modelId="{74802585-2BA1-4BE5-A5CF-F72DF45574A1}">
      <dgm:prSet phldrT="[Texto]"/>
      <dgm:spPr/>
      <dgm:t>
        <a:bodyPr/>
        <a:lstStyle/>
        <a:p>
          <a:r>
            <a:rPr lang="es-ES" dirty="0"/>
            <a:t>Cualquier modificación del valor del parámetro, no afecta a la variable externa correspondiente.</a:t>
          </a:r>
          <a:endParaRPr lang="es-AR" dirty="0"/>
        </a:p>
      </dgm:t>
    </dgm:pt>
    <dgm:pt modelId="{CD60818E-7BF8-498B-B4E4-84C22059A01F}" type="parTrans" cxnId="{85685775-08A3-4153-8F72-E69C28B33F6B}">
      <dgm:prSet/>
      <dgm:spPr/>
      <dgm:t>
        <a:bodyPr/>
        <a:lstStyle/>
        <a:p>
          <a:endParaRPr lang="es-AR"/>
        </a:p>
      </dgm:t>
    </dgm:pt>
    <dgm:pt modelId="{A7D8A44A-5554-48A8-B180-A8AD710FBA12}" type="sibTrans" cxnId="{85685775-08A3-4153-8F72-E69C28B33F6B}">
      <dgm:prSet/>
      <dgm:spPr/>
      <dgm:t>
        <a:bodyPr/>
        <a:lstStyle/>
        <a:p>
          <a:endParaRPr lang="es-AR"/>
        </a:p>
      </dgm:t>
    </dgm:pt>
    <dgm:pt modelId="{5DE0F409-5C7D-4A5D-83B2-65165B0FC0BB}">
      <dgm:prSet phldrT="[Texto]"/>
      <dgm:spPr/>
      <dgm:t>
        <a:bodyPr/>
        <a:lstStyle/>
        <a:p>
          <a:r>
            <a:rPr lang="es-ES" dirty="0"/>
            <a:t>Esto implica que realmente hagan referencia al mismo objeto/elemento y cualquier modificación del valor en el parámetro afectará a la variable externa correspondiente.</a:t>
          </a:r>
          <a:endParaRPr lang="es-AR" dirty="0"/>
        </a:p>
      </dgm:t>
    </dgm:pt>
    <dgm:pt modelId="{1D5E0C17-88C6-4655-B293-638CAB1A5461}" type="parTrans" cxnId="{CC215534-DF7B-4F36-9891-4A5BAAC3F21F}">
      <dgm:prSet/>
      <dgm:spPr/>
      <dgm:t>
        <a:bodyPr/>
        <a:lstStyle/>
        <a:p>
          <a:endParaRPr lang="es-AR"/>
        </a:p>
      </dgm:t>
    </dgm:pt>
    <dgm:pt modelId="{7FEB594E-3662-488A-A670-329ED574EDCC}" type="sibTrans" cxnId="{CC215534-DF7B-4F36-9891-4A5BAAC3F21F}">
      <dgm:prSet/>
      <dgm:spPr/>
      <dgm:t>
        <a:bodyPr/>
        <a:lstStyle/>
        <a:p>
          <a:endParaRPr lang="es-AR"/>
        </a:p>
      </dgm:t>
    </dgm:pt>
    <dgm:pt modelId="{0D0408EB-EDB8-4037-BBAE-59CC3F86A8FA}" type="pres">
      <dgm:prSet presAssocID="{85861C42-B42B-49DB-B9A9-C5090B2A128B}" presName="Name0" presStyleCnt="0">
        <dgm:presLayoutVars>
          <dgm:dir/>
          <dgm:animLvl val="lvl"/>
          <dgm:resizeHandles val="exact"/>
        </dgm:presLayoutVars>
      </dgm:prSet>
      <dgm:spPr/>
    </dgm:pt>
    <dgm:pt modelId="{743A1298-DDAA-43F8-9A32-48AB835AE859}" type="pres">
      <dgm:prSet presAssocID="{06D63EA9-58E3-4FB2-A22B-321515B87A1C}" presName="composite" presStyleCnt="0"/>
      <dgm:spPr/>
    </dgm:pt>
    <dgm:pt modelId="{A914B342-FD53-442B-8449-6AF6E8B054C1}" type="pres">
      <dgm:prSet presAssocID="{06D63EA9-58E3-4FB2-A22B-321515B87A1C}" presName="parTx" presStyleLbl="alignNode1" presStyleIdx="0" presStyleCnt="2">
        <dgm:presLayoutVars>
          <dgm:chMax val="0"/>
          <dgm:chPref val="0"/>
          <dgm:bulletEnabled val="1"/>
        </dgm:presLayoutVars>
      </dgm:prSet>
      <dgm:spPr/>
    </dgm:pt>
    <dgm:pt modelId="{950133F7-4A99-408E-BA80-0A2169DABDEF}" type="pres">
      <dgm:prSet presAssocID="{06D63EA9-58E3-4FB2-A22B-321515B87A1C}" presName="desTx" presStyleLbl="alignAccFollowNode1" presStyleIdx="0" presStyleCnt="2">
        <dgm:presLayoutVars>
          <dgm:bulletEnabled val="1"/>
        </dgm:presLayoutVars>
      </dgm:prSet>
      <dgm:spPr/>
    </dgm:pt>
    <dgm:pt modelId="{D5A43871-296A-4DC8-A129-D27F36281B5F}" type="pres">
      <dgm:prSet presAssocID="{5B31A5D0-067D-4802-9E58-9E69F72B2CCF}" presName="space" presStyleCnt="0"/>
      <dgm:spPr/>
    </dgm:pt>
    <dgm:pt modelId="{6B166810-CCAD-4EF2-8CAC-9C0AB473486A}" type="pres">
      <dgm:prSet presAssocID="{87CD5C12-13A8-44C1-A043-EA791F4E6150}" presName="composite" presStyleCnt="0"/>
      <dgm:spPr/>
    </dgm:pt>
    <dgm:pt modelId="{0CF6C83A-90CF-4B22-AD95-4B4D423F941F}" type="pres">
      <dgm:prSet presAssocID="{87CD5C12-13A8-44C1-A043-EA791F4E6150}" presName="parTx" presStyleLbl="alignNode1" presStyleIdx="1" presStyleCnt="2">
        <dgm:presLayoutVars>
          <dgm:chMax val="0"/>
          <dgm:chPref val="0"/>
          <dgm:bulletEnabled val="1"/>
        </dgm:presLayoutVars>
      </dgm:prSet>
      <dgm:spPr/>
    </dgm:pt>
    <dgm:pt modelId="{9DAD8C06-48FD-475F-AD47-95CFB9411340}" type="pres">
      <dgm:prSet presAssocID="{87CD5C12-13A8-44C1-A043-EA791F4E6150}" presName="desTx" presStyleLbl="alignAccFollowNode1" presStyleIdx="1" presStyleCnt="2">
        <dgm:presLayoutVars>
          <dgm:bulletEnabled val="1"/>
        </dgm:presLayoutVars>
      </dgm:prSet>
      <dgm:spPr/>
    </dgm:pt>
  </dgm:ptLst>
  <dgm:cxnLst>
    <dgm:cxn modelId="{CC215534-DF7B-4F36-9891-4A5BAAC3F21F}" srcId="{87CD5C12-13A8-44C1-A043-EA791F4E6150}" destId="{5DE0F409-5C7D-4A5D-83B2-65165B0FC0BB}" srcOrd="1" destOrd="0" parTransId="{1D5E0C17-88C6-4655-B293-638CAB1A5461}" sibTransId="{7FEB594E-3662-488A-A670-329ED574EDCC}"/>
    <dgm:cxn modelId="{2A357734-C142-431A-A366-255AA778ED0C}" type="presOf" srcId="{74802585-2BA1-4BE5-A5CF-F72DF45574A1}" destId="{950133F7-4A99-408E-BA80-0A2169DABDEF}" srcOrd="0" destOrd="1" presId="urn:microsoft.com/office/officeart/2005/8/layout/hList1"/>
    <dgm:cxn modelId="{91DF2839-7597-4BDD-AC63-62FD8D1E30E1}" type="presOf" srcId="{87CD5C12-13A8-44C1-A043-EA791F4E6150}" destId="{0CF6C83A-90CF-4B22-AD95-4B4D423F941F}" srcOrd="0" destOrd="0" presId="urn:microsoft.com/office/officeart/2005/8/layout/hList1"/>
    <dgm:cxn modelId="{6D2BAF60-2B14-4E73-987A-51EBBA6C51A7}" srcId="{87CD5C12-13A8-44C1-A043-EA791F4E6150}" destId="{D3CD76BB-5514-4785-B3B9-E37E538F0203}" srcOrd="0" destOrd="0" parTransId="{34A36BB4-BFDA-476A-B806-978A8932513A}" sibTransId="{60F2DFFC-FCAC-45A0-89D4-B069A4E27044}"/>
    <dgm:cxn modelId="{E3B0D164-1851-442E-B0D7-5B1DB29A64C4}" type="presOf" srcId="{11AC4650-D80F-482B-85C1-302AB67462EE}" destId="{950133F7-4A99-408E-BA80-0A2169DABDEF}" srcOrd="0" destOrd="0" presId="urn:microsoft.com/office/officeart/2005/8/layout/hList1"/>
    <dgm:cxn modelId="{F71D1B47-DEE8-429F-AFE9-CF06CF036AF2}" type="presOf" srcId="{5DE0F409-5C7D-4A5D-83B2-65165B0FC0BB}" destId="{9DAD8C06-48FD-475F-AD47-95CFB9411340}" srcOrd="0" destOrd="1" presId="urn:microsoft.com/office/officeart/2005/8/layout/hList1"/>
    <dgm:cxn modelId="{85685775-08A3-4153-8F72-E69C28B33F6B}" srcId="{06D63EA9-58E3-4FB2-A22B-321515B87A1C}" destId="{74802585-2BA1-4BE5-A5CF-F72DF45574A1}" srcOrd="1" destOrd="0" parTransId="{CD60818E-7BF8-498B-B4E4-84C22059A01F}" sibTransId="{A7D8A44A-5554-48A8-B180-A8AD710FBA12}"/>
    <dgm:cxn modelId="{93E33184-AD8C-48BE-9C93-774AE9765CC4}" srcId="{85861C42-B42B-49DB-B9A9-C5090B2A128B}" destId="{06D63EA9-58E3-4FB2-A22B-321515B87A1C}" srcOrd="0" destOrd="0" parTransId="{CF0A5FA9-150B-4183-94CA-5BE2EF8DB746}" sibTransId="{5B31A5D0-067D-4802-9E58-9E69F72B2CCF}"/>
    <dgm:cxn modelId="{9D4D3B90-0E1D-4F42-AB86-1F9D0400B2B3}" type="presOf" srcId="{06D63EA9-58E3-4FB2-A22B-321515B87A1C}" destId="{A914B342-FD53-442B-8449-6AF6E8B054C1}" srcOrd="0" destOrd="0" presId="urn:microsoft.com/office/officeart/2005/8/layout/hList1"/>
    <dgm:cxn modelId="{485BF4BF-E89A-480E-A78F-CB6340B46038}" type="presOf" srcId="{85861C42-B42B-49DB-B9A9-C5090B2A128B}" destId="{0D0408EB-EDB8-4037-BBAE-59CC3F86A8FA}" srcOrd="0" destOrd="0" presId="urn:microsoft.com/office/officeart/2005/8/layout/hList1"/>
    <dgm:cxn modelId="{49DFD1C6-F435-49AD-A76E-A08C977226AC}" srcId="{06D63EA9-58E3-4FB2-A22B-321515B87A1C}" destId="{11AC4650-D80F-482B-85C1-302AB67462EE}" srcOrd="0" destOrd="0" parTransId="{C4FCB5FB-AE3E-4911-A4DC-F7040E3AF35A}" sibTransId="{3F433B34-7E27-4EA4-B44A-8C723017698D}"/>
    <dgm:cxn modelId="{339EABED-8B49-489C-8E26-D6B1754C3C16}" type="presOf" srcId="{D3CD76BB-5514-4785-B3B9-E37E538F0203}" destId="{9DAD8C06-48FD-475F-AD47-95CFB9411340}" srcOrd="0" destOrd="0" presId="urn:microsoft.com/office/officeart/2005/8/layout/hList1"/>
    <dgm:cxn modelId="{D45EB7EE-F9A6-44DB-8AED-D8A649711ADB}" srcId="{85861C42-B42B-49DB-B9A9-C5090B2A128B}" destId="{87CD5C12-13A8-44C1-A043-EA791F4E6150}" srcOrd="1" destOrd="0" parTransId="{6127EB0E-D656-4412-AE26-96468B18046B}" sibTransId="{05173F8C-6397-4D2A-B7DA-D3A40242A2FB}"/>
    <dgm:cxn modelId="{4FA1B000-6E30-4AFA-ABC6-FC12FA51447A}" type="presParOf" srcId="{0D0408EB-EDB8-4037-BBAE-59CC3F86A8FA}" destId="{743A1298-DDAA-43F8-9A32-48AB835AE859}" srcOrd="0" destOrd="0" presId="urn:microsoft.com/office/officeart/2005/8/layout/hList1"/>
    <dgm:cxn modelId="{F3167898-E544-4572-830A-34D4976E3C45}" type="presParOf" srcId="{743A1298-DDAA-43F8-9A32-48AB835AE859}" destId="{A914B342-FD53-442B-8449-6AF6E8B054C1}" srcOrd="0" destOrd="0" presId="urn:microsoft.com/office/officeart/2005/8/layout/hList1"/>
    <dgm:cxn modelId="{D686BCEA-79D9-497F-8063-70B6908F42B0}" type="presParOf" srcId="{743A1298-DDAA-43F8-9A32-48AB835AE859}" destId="{950133F7-4A99-408E-BA80-0A2169DABDEF}" srcOrd="1" destOrd="0" presId="urn:microsoft.com/office/officeart/2005/8/layout/hList1"/>
    <dgm:cxn modelId="{6A91892D-D99E-4082-9C13-6C675182364D}" type="presParOf" srcId="{0D0408EB-EDB8-4037-BBAE-59CC3F86A8FA}" destId="{D5A43871-296A-4DC8-A129-D27F36281B5F}" srcOrd="1" destOrd="0" presId="urn:microsoft.com/office/officeart/2005/8/layout/hList1"/>
    <dgm:cxn modelId="{8FC6B818-8882-4AFC-85C1-E04655218775}" type="presParOf" srcId="{0D0408EB-EDB8-4037-BBAE-59CC3F86A8FA}" destId="{6B166810-CCAD-4EF2-8CAC-9C0AB473486A}" srcOrd="2" destOrd="0" presId="urn:microsoft.com/office/officeart/2005/8/layout/hList1"/>
    <dgm:cxn modelId="{E7619A49-F0C1-47F1-8E5F-893FAAB1668B}" type="presParOf" srcId="{6B166810-CCAD-4EF2-8CAC-9C0AB473486A}" destId="{0CF6C83A-90CF-4B22-AD95-4B4D423F941F}" srcOrd="0" destOrd="0" presId="urn:microsoft.com/office/officeart/2005/8/layout/hList1"/>
    <dgm:cxn modelId="{8FA8DA82-52AF-4FCA-9458-9DD14331894C}" type="presParOf" srcId="{6B166810-CCAD-4EF2-8CAC-9C0AB473486A}" destId="{9DAD8C06-48FD-475F-AD47-95CFB941134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DCDFE8-C575-478F-9051-C37E6D544852}"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s-AR"/>
        </a:p>
      </dgm:t>
    </dgm:pt>
    <dgm:pt modelId="{EF413FAC-3596-41A2-9A4A-0B6DA89F58D3}">
      <dgm:prSet phldrT="[Texto]"/>
      <dgm:spPr/>
      <dgm:t>
        <a:bodyPr/>
        <a:lstStyle/>
        <a:p>
          <a:r>
            <a:rPr lang="es-ES" dirty="0"/>
            <a:t>Mutables</a:t>
          </a:r>
          <a:endParaRPr lang="es-AR" dirty="0"/>
        </a:p>
      </dgm:t>
    </dgm:pt>
    <dgm:pt modelId="{5B6DC766-6FEF-40C2-A6C3-4AB76AD8EDFF}" type="parTrans" cxnId="{3636AE46-2D3A-496D-81D7-C645ED181A72}">
      <dgm:prSet/>
      <dgm:spPr/>
      <dgm:t>
        <a:bodyPr/>
        <a:lstStyle/>
        <a:p>
          <a:endParaRPr lang="es-AR"/>
        </a:p>
      </dgm:t>
    </dgm:pt>
    <dgm:pt modelId="{635329FE-7255-4013-9C38-EB984F582C40}" type="sibTrans" cxnId="{3636AE46-2D3A-496D-81D7-C645ED181A72}">
      <dgm:prSet/>
      <dgm:spPr/>
      <dgm:t>
        <a:bodyPr/>
        <a:lstStyle/>
        <a:p>
          <a:endParaRPr lang="es-AR"/>
        </a:p>
      </dgm:t>
    </dgm:pt>
    <dgm:pt modelId="{D69BBF6D-7798-4405-B38B-DEC7852E1B3F}">
      <dgm:prSet phldrT="[Texto]"/>
      <dgm:spPr/>
      <dgm:t>
        <a:bodyPr/>
        <a:lstStyle/>
        <a:p>
          <a:r>
            <a:rPr lang="es-ES" dirty="0"/>
            <a:t>Si el parámetro mutable es modificado en la función, el cambio afecta al parámetro real correspondiente </a:t>
          </a:r>
          <a:endParaRPr lang="es-AR" dirty="0"/>
        </a:p>
      </dgm:t>
    </dgm:pt>
    <dgm:pt modelId="{0D2C73A4-B289-455F-8EC1-4E96C36FC9C1}" type="parTrans" cxnId="{A9A1E943-4E45-4666-A9AB-0A145493DE04}">
      <dgm:prSet/>
      <dgm:spPr/>
      <dgm:t>
        <a:bodyPr/>
        <a:lstStyle/>
        <a:p>
          <a:endParaRPr lang="es-AR"/>
        </a:p>
      </dgm:t>
    </dgm:pt>
    <dgm:pt modelId="{28339ED7-E760-4631-BFA6-0AF1CE0BECE7}" type="sibTrans" cxnId="{A9A1E943-4E45-4666-A9AB-0A145493DE04}">
      <dgm:prSet/>
      <dgm:spPr/>
      <dgm:t>
        <a:bodyPr/>
        <a:lstStyle/>
        <a:p>
          <a:endParaRPr lang="es-AR"/>
        </a:p>
      </dgm:t>
    </dgm:pt>
    <dgm:pt modelId="{A3AA31E5-F44B-4681-81DD-DE39EC6AD8FF}">
      <dgm:prSet phldrT="[Texto]"/>
      <dgm:spPr/>
      <dgm:t>
        <a:bodyPr/>
        <a:lstStyle/>
        <a:p>
          <a:r>
            <a:rPr lang="es-AR" dirty="0"/>
            <a:t>Listas , Conjuntos y Diccionarios</a:t>
          </a:r>
        </a:p>
      </dgm:t>
    </dgm:pt>
    <dgm:pt modelId="{D9A41FBE-B5C9-4975-9F95-7BF3C1058FE7}" type="parTrans" cxnId="{27512E14-2F49-461A-A135-2C0E324A11DB}">
      <dgm:prSet/>
      <dgm:spPr/>
      <dgm:t>
        <a:bodyPr/>
        <a:lstStyle/>
        <a:p>
          <a:endParaRPr lang="es-AR"/>
        </a:p>
      </dgm:t>
    </dgm:pt>
    <dgm:pt modelId="{A69339E2-2D00-4857-AF80-BF3246562806}" type="sibTrans" cxnId="{27512E14-2F49-461A-A135-2C0E324A11DB}">
      <dgm:prSet/>
      <dgm:spPr/>
      <dgm:t>
        <a:bodyPr/>
        <a:lstStyle/>
        <a:p>
          <a:endParaRPr lang="es-AR"/>
        </a:p>
      </dgm:t>
    </dgm:pt>
    <dgm:pt modelId="{0DF0A3F8-E00C-4D2F-9064-DC1E39E8F9AF}">
      <dgm:prSet phldrT="[Texto]"/>
      <dgm:spPr/>
      <dgm:t>
        <a:bodyPr/>
        <a:lstStyle/>
        <a:p>
          <a:r>
            <a:rPr lang="es-ES" dirty="0"/>
            <a:t>Inmutables</a:t>
          </a:r>
          <a:endParaRPr lang="es-AR" dirty="0"/>
        </a:p>
      </dgm:t>
    </dgm:pt>
    <dgm:pt modelId="{A65B6ECA-9DCC-4412-86EC-99689CC84D88}" type="parTrans" cxnId="{AAF118E9-76C3-479C-BBE4-7F222E8A5E4D}">
      <dgm:prSet/>
      <dgm:spPr/>
      <dgm:t>
        <a:bodyPr/>
        <a:lstStyle/>
        <a:p>
          <a:endParaRPr lang="es-AR"/>
        </a:p>
      </dgm:t>
    </dgm:pt>
    <dgm:pt modelId="{66390E22-1D04-4D9F-98D4-6CEC19E26335}" type="sibTrans" cxnId="{AAF118E9-76C3-479C-BBE4-7F222E8A5E4D}">
      <dgm:prSet/>
      <dgm:spPr/>
      <dgm:t>
        <a:bodyPr/>
        <a:lstStyle/>
        <a:p>
          <a:endParaRPr lang="es-AR"/>
        </a:p>
      </dgm:t>
    </dgm:pt>
    <dgm:pt modelId="{635E0D67-505C-4427-A02D-68F3CC38A88D}">
      <dgm:prSet phldrT="[Texto]"/>
      <dgm:spPr/>
      <dgm:t>
        <a:bodyPr/>
        <a:lstStyle/>
        <a:p>
          <a:r>
            <a:rPr lang="es-ES" dirty="0"/>
            <a:t>Si el parámetro inmutable es modificado en la función, el parámetro real NO Resulta afectado</a:t>
          </a:r>
          <a:endParaRPr lang="es-AR" dirty="0"/>
        </a:p>
      </dgm:t>
    </dgm:pt>
    <dgm:pt modelId="{66B41B81-5FE5-421F-B64B-D11B4A0CB601}" type="parTrans" cxnId="{5313D1DA-C2A8-4455-B9F1-A803532A1812}">
      <dgm:prSet/>
      <dgm:spPr/>
      <dgm:t>
        <a:bodyPr/>
        <a:lstStyle/>
        <a:p>
          <a:endParaRPr lang="es-AR"/>
        </a:p>
      </dgm:t>
    </dgm:pt>
    <dgm:pt modelId="{AF87C8C2-10FF-407E-86BB-6DF5F8F2F123}" type="sibTrans" cxnId="{5313D1DA-C2A8-4455-B9F1-A803532A1812}">
      <dgm:prSet/>
      <dgm:spPr/>
      <dgm:t>
        <a:bodyPr/>
        <a:lstStyle/>
        <a:p>
          <a:endParaRPr lang="es-AR"/>
        </a:p>
      </dgm:t>
    </dgm:pt>
    <dgm:pt modelId="{64095B00-C5CA-4245-B360-7DB7AD3D732A}">
      <dgm:prSet phldrT="[Texto]"/>
      <dgm:spPr/>
      <dgm:t>
        <a:bodyPr/>
        <a:lstStyle/>
        <a:p>
          <a:r>
            <a:rPr lang="es-AR" dirty="0"/>
            <a:t>Variables simples, Cadenas de Caracteres</a:t>
          </a:r>
        </a:p>
      </dgm:t>
    </dgm:pt>
    <dgm:pt modelId="{D7F0C09E-6410-4A86-8377-262BE3A641E5}" type="parTrans" cxnId="{5E9AC8F1-7CCD-4AE2-A8B4-00B2FE770FAA}">
      <dgm:prSet/>
      <dgm:spPr/>
      <dgm:t>
        <a:bodyPr/>
        <a:lstStyle/>
        <a:p>
          <a:endParaRPr lang="es-AR"/>
        </a:p>
      </dgm:t>
    </dgm:pt>
    <dgm:pt modelId="{A3A52296-CE7E-4299-86AB-866B5DFEFCBE}" type="sibTrans" cxnId="{5E9AC8F1-7CCD-4AE2-A8B4-00B2FE770FAA}">
      <dgm:prSet/>
      <dgm:spPr/>
      <dgm:t>
        <a:bodyPr/>
        <a:lstStyle/>
        <a:p>
          <a:endParaRPr lang="es-AR"/>
        </a:p>
      </dgm:t>
    </dgm:pt>
    <dgm:pt modelId="{2CD4E580-6264-47A9-B769-2E28BF6BAA2D}" type="pres">
      <dgm:prSet presAssocID="{54DCDFE8-C575-478F-9051-C37E6D544852}" presName="Name0" presStyleCnt="0">
        <dgm:presLayoutVars>
          <dgm:dir/>
          <dgm:animLvl val="lvl"/>
          <dgm:resizeHandles val="exact"/>
        </dgm:presLayoutVars>
      </dgm:prSet>
      <dgm:spPr/>
    </dgm:pt>
    <dgm:pt modelId="{3EECF3BE-41C9-4E84-8842-581F819B10B0}" type="pres">
      <dgm:prSet presAssocID="{EF413FAC-3596-41A2-9A4A-0B6DA89F58D3}" presName="composite" presStyleCnt="0"/>
      <dgm:spPr/>
    </dgm:pt>
    <dgm:pt modelId="{F935374F-69A4-49F6-93E7-6A7D795277B5}" type="pres">
      <dgm:prSet presAssocID="{EF413FAC-3596-41A2-9A4A-0B6DA89F58D3}" presName="parTx" presStyleLbl="alignNode1" presStyleIdx="0" presStyleCnt="2">
        <dgm:presLayoutVars>
          <dgm:chMax val="0"/>
          <dgm:chPref val="0"/>
          <dgm:bulletEnabled val="1"/>
        </dgm:presLayoutVars>
      </dgm:prSet>
      <dgm:spPr/>
    </dgm:pt>
    <dgm:pt modelId="{CB297EA5-1BA3-4D67-BA21-3E9C2A68448A}" type="pres">
      <dgm:prSet presAssocID="{EF413FAC-3596-41A2-9A4A-0B6DA89F58D3}" presName="desTx" presStyleLbl="alignAccFollowNode1" presStyleIdx="0" presStyleCnt="2">
        <dgm:presLayoutVars>
          <dgm:bulletEnabled val="1"/>
        </dgm:presLayoutVars>
      </dgm:prSet>
      <dgm:spPr/>
    </dgm:pt>
    <dgm:pt modelId="{04F4427F-BD81-480C-98CE-C2CF380286F1}" type="pres">
      <dgm:prSet presAssocID="{635329FE-7255-4013-9C38-EB984F582C40}" presName="space" presStyleCnt="0"/>
      <dgm:spPr/>
    </dgm:pt>
    <dgm:pt modelId="{DBDAC65D-B44D-4C27-9B3E-7B288465A96D}" type="pres">
      <dgm:prSet presAssocID="{0DF0A3F8-E00C-4D2F-9064-DC1E39E8F9AF}" presName="composite" presStyleCnt="0"/>
      <dgm:spPr/>
    </dgm:pt>
    <dgm:pt modelId="{40CBEEBB-C64F-4FB1-B71C-6196333E906C}" type="pres">
      <dgm:prSet presAssocID="{0DF0A3F8-E00C-4D2F-9064-DC1E39E8F9AF}" presName="parTx" presStyleLbl="alignNode1" presStyleIdx="1" presStyleCnt="2">
        <dgm:presLayoutVars>
          <dgm:chMax val="0"/>
          <dgm:chPref val="0"/>
          <dgm:bulletEnabled val="1"/>
        </dgm:presLayoutVars>
      </dgm:prSet>
      <dgm:spPr/>
    </dgm:pt>
    <dgm:pt modelId="{07E5302C-81BB-461E-A37F-411004F0559C}" type="pres">
      <dgm:prSet presAssocID="{0DF0A3F8-E00C-4D2F-9064-DC1E39E8F9AF}" presName="desTx" presStyleLbl="alignAccFollowNode1" presStyleIdx="1" presStyleCnt="2">
        <dgm:presLayoutVars>
          <dgm:bulletEnabled val="1"/>
        </dgm:presLayoutVars>
      </dgm:prSet>
      <dgm:spPr/>
    </dgm:pt>
  </dgm:ptLst>
  <dgm:cxnLst>
    <dgm:cxn modelId="{27512E14-2F49-461A-A135-2C0E324A11DB}" srcId="{EF413FAC-3596-41A2-9A4A-0B6DA89F58D3}" destId="{A3AA31E5-F44B-4681-81DD-DE39EC6AD8FF}" srcOrd="1" destOrd="0" parTransId="{D9A41FBE-B5C9-4975-9F95-7BF3C1058FE7}" sibTransId="{A69339E2-2D00-4857-AF80-BF3246562806}"/>
    <dgm:cxn modelId="{FE872E15-43E2-416E-BD99-834A1549B151}" type="presOf" srcId="{64095B00-C5CA-4245-B360-7DB7AD3D732A}" destId="{07E5302C-81BB-461E-A37F-411004F0559C}" srcOrd="0" destOrd="1" presId="urn:microsoft.com/office/officeart/2005/8/layout/hList1"/>
    <dgm:cxn modelId="{8E0F5024-BA6C-4FA0-8CE6-4FAE781F9F4F}" type="presOf" srcId="{A3AA31E5-F44B-4681-81DD-DE39EC6AD8FF}" destId="{CB297EA5-1BA3-4D67-BA21-3E9C2A68448A}" srcOrd="0" destOrd="1" presId="urn:microsoft.com/office/officeart/2005/8/layout/hList1"/>
    <dgm:cxn modelId="{718CDD42-72A0-46C4-A7C7-1CD5954D8712}" type="presOf" srcId="{0DF0A3F8-E00C-4D2F-9064-DC1E39E8F9AF}" destId="{40CBEEBB-C64F-4FB1-B71C-6196333E906C}" srcOrd="0" destOrd="0" presId="urn:microsoft.com/office/officeart/2005/8/layout/hList1"/>
    <dgm:cxn modelId="{A9A1E943-4E45-4666-A9AB-0A145493DE04}" srcId="{EF413FAC-3596-41A2-9A4A-0B6DA89F58D3}" destId="{D69BBF6D-7798-4405-B38B-DEC7852E1B3F}" srcOrd="0" destOrd="0" parTransId="{0D2C73A4-B289-455F-8EC1-4E96C36FC9C1}" sibTransId="{28339ED7-E760-4631-BFA6-0AF1CE0BECE7}"/>
    <dgm:cxn modelId="{3636AE46-2D3A-496D-81D7-C645ED181A72}" srcId="{54DCDFE8-C575-478F-9051-C37E6D544852}" destId="{EF413FAC-3596-41A2-9A4A-0B6DA89F58D3}" srcOrd="0" destOrd="0" parTransId="{5B6DC766-6FEF-40C2-A6C3-4AB76AD8EDFF}" sibTransId="{635329FE-7255-4013-9C38-EB984F582C40}"/>
    <dgm:cxn modelId="{619FC871-F69F-450E-8B46-168B85FB61B7}" type="presOf" srcId="{635E0D67-505C-4427-A02D-68F3CC38A88D}" destId="{07E5302C-81BB-461E-A37F-411004F0559C}" srcOrd="0" destOrd="0" presId="urn:microsoft.com/office/officeart/2005/8/layout/hList1"/>
    <dgm:cxn modelId="{B3511378-0B01-49A0-BF29-D954EB73365A}" type="presOf" srcId="{EF413FAC-3596-41A2-9A4A-0B6DA89F58D3}" destId="{F935374F-69A4-49F6-93E7-6A7D795277B5}" srcOrd="0" destOrd="0" presId="urn:microsoft.com/office/officeart/2005/8/layout/hList1"/>
    <dgm:cxn modelId="{E970FBA6-E9F1-4A87-A739-A09268B94514}" type="presOf" srcId="{D69BBF6D-7798-4405-B38B-DEC7852E1B3F}" destId="{CB297EA5-1BA3-4D67-BA21-3E9C2A68448A}" srcOrd="0" destOrd="0" presId="urn:microsoft.com/office/officeart/2005/8/layout/hList1"/>
    <dgm:cxn modelId="{50B28CD8-7317-4DFF-B5FE-01108891C4C3}" type="presOf" srcId="{54DCDFE8-C575-478F-9051-C37E6D544852}" destId="{2CD4E580-6264-47A9-B769-2E28BF6BAA2D}" srcOrd="0" destOrd="0" presId="urn:microsoft.com/office/officeart/2005/8/layout/hList1"/>
    <dgm:cxn modelId="{5313D1DA-C2A8-4455-B9F1-A803532A1812}" srcId="{0DF0A3F8-E00C-4D2F-9064-DC1E39E8F9AF}" destId="{635E0D67-505C-4427-A02D-68F3CC38A88D}" srcOrd="0" destOrd="0" parTransId="{66B41B81-5FE5-421F-B64B-D11B4A0CB601}" sibTransId="{AF87C8C2-10FF-407E-86BB-6DF5F8F2F123}"/>
    <dgm:cxn modelId="{AAF118E9-76C3-479C-BBE4-7F222E8A5E4D}" srcId="{54DCDFE8-C575-478F-9051-C37E6D544852}" destId="{0DF0A3F8-E00C-4D2F-9064-DC1E39E8F9AF}" srcOrd="1" destOrd="0" parTransId="{A65B6ECA-9DCC-4412-86EC-99689CC84D88}" sibTransId="{66390E22-1D04-4D9F-98D4-6CEC19E26335}"/>
    <dgm:cxn modelId="{5E9AC8F1-7CCD-4AE2-A8B4-00B2FE770FAA}" srcId="{0DF0A3F8-E00C-4D2F-9064-DC1E39E8F9AF}" destId="{64095B00-C5CA-4245-B360-7DB7AD3D732A}" srcOrd="1" destOrd="0" parTransId="{D7F0C09E-6410-4A86-8377-262BE3A641E5}" sibTransId="{A3A52296-CE7E-4299-86AB-866B5DFEFCBE}"/>
    <dgm:cxn modelId="{30D55541-667E-42D2-8CFE-92ECCBE9A81F}" type="presParOf" srcId="{2CD4E580-6264-47A9-B769-2E28BF6BAA2D}" destId="{3EECF3BE-41C9-4E84-8842-581F819B10B0}" srcOrd="0" destOrd="0" presId="urn:microsoft.com/office/officeart/2005/8/layout/hList1"/>
    <dgm:cxn modelId="{D70EEC54-CED6-484F-8057-9C7E3B0B4E57}" type="presParOf" srcId="{3EECF3BE-41C9-4E84-8842-581F819B10B0}" destId="{F935374F-69A4-49F6-93E7-6A7D795277B5}" srcOrd="0" destOrd="0" presId="urn:microsoft.com/office/officeart/2005/8/layout/hList1"/>
    <dgm:cxn modelId="{CE5A7B75-0A3C-47B9-8880-987AC3518040}" type="presParOf" srcId="{3EECF3BE-41C9-4E84-8842-581F819B10B0}" destId="{CB297EA5-1BA3-4D67-BA21-3E9C2A68448A}" srcOrd="1" destOrd="0" presId="urn:microsoft.com/office/officeart/2005/8/layout/hList1"/>
    <dgm:cxn modelId="{B582DC85-197B-4D29-8FEB-4312F4D500E9}" type="presParOf" srcId="{2CD4E580-6264-47A9-B769-2E28BF6BAA2D}" destId="{04F4427F-BD81-480C-98CE-C2CF380286F1}" srcOrd="1" destOrd="0" presId="urn:microsoft.com/office/officeart/2005/8/layout/hList1"/>
    <dgm:cxn modelId="{AEC18756-7CDF-4541-875F-8E5548D067EC}" type="presParOf" srcId="{2CD4E580-6264-47A9-B769-2E28BF6BAA2D}" destId="{DBDAC65D-B44D-4C27-9B3E-7B288465A96D}" srcOrd="2" destOrd="0" presId="urn:microsoft.com/office/officeart/2005/8/layout/hList1"/>
    <dgm:cxn modelId="{640A359B-DA0B-4197-8575-A1890CE98076}" type="presParOf" srcId="{DBDAC65D-B44D-4C27-9B3E-7B288465A96D}" destId="{40CBEEBB-C64F-4FB1-B71C-6196333E906C}" srcOrd="0" destOrd="0" presId="urn:microsoft.com/office/officeart/2005/8/layout/hList1"/>
    <dgm:cxn modelId="{A29FE51B-DD7F-4146-826C-51A0A2F78C7F}" type="presParOf" srcId="{DBDAC65D-B44D-4C27-9B3E-7B288465A96D}" destId="{07E5302C-81BB-461E-A37F-411004F055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82190-A480-45D7-9007-4829150535CB}">
      <dsp:nvSpPr>
        <dsp:cNvPr id="0" name=""/>
        <dsp:cNvSpPr/>
      </dsp:nvSpPr>
      <dsp:spPr>
        <a:xfrm>
          <a:off x="0" y="461693"/>
          <a:ext cx="2233531" cy="13401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Simplificación del problema y de los bloques resultantes de cada descomposición.</a:t>
          </a:r>
          <a:endParaRPr lang="es-AR" sz="1500" kern="1200" dirty="0"/>
        </a:p>
      </dsp:txBody>
      <dsp:txXfrm>
        <a:off x="0" y="461693"/>
        <a:ext cx="2233531" cy="1340119"/>
      </dsp:txXfrm>
    </dsp:sp>
    <dsp:sp modelId="{E577A366-A146-4634-91E7-66A519A6FCB9}">
      <dsp:nvSpPr>
        <dsp:cNvPr id="0" name=""/>
        <dsp:cNvSpPr/>
      </dsp:nvSpPr>
      <dsp:spPr>
        <a:xfrm>
          <a:off x="2456885" y="461693"/>
          <a:ext cx="2233531" cy="1340119"/>
        </a:xfrm>
        <a:prstGeom prst="rect">
          <a:avLst/>
        </a:prstGeom>
        <a:solidFill>
          <a:schemeClr val="accent2">
            <a:hueOff val="-297427"/>
            <a:satOff val="-40851"/>
            <a:lumOff val="7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Las diferentes partes del problema pueden ser diseñadas/desarrolladas de modo independiente e incluso por diferentes personas.</a:t>
          </a:r>
          <a:endParaRPr lang="es-AR" sz="1500" kern="1200" dirty="0"/>
        </a:p>
      </dsp:txBody>
      <dsp:txXfrm>
        <a:off x="2456885" y="461693"/>
        <a:ext cx="2233531" cy="1340119"/>
      </dsp:txXfrm>
    </dsp:sp>
    <dsp:sp modelId="{B69CCEF4-3463-47FD-9436-633152DF394C}">
      <dsp:nvSpPr>
        <dsp:cNvPr id="0" name=""/>
        <dsp:cNvSpPr/>
      </dsp:nvSpPr>
      <dsp:spPr>
        <a:xfrm>
          <a:off x="4913770" y="461693"/>
          <a:ext cx="2233531" cy="1340119"/>
        </a:xfrm>
        <a:prstGeom prst="rect">
          <a:avLst/>
        </a:prstGeom>
        <a:solidFill>
          <a:schemeClr val="accent2">
            <a:hueOff val="-594855"/>
            <a:satOff val="-81702"/>
            <a:lumOff val="141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El diseño final queda estructurado en forma de bloques o módulos, lo que hace mas sencilla su implementación y posterior mantenimiento.</a:t>
          </a:r>
          <a:endParaRPr lang="es-AR" sz="1500" kern="1200" dirty="0"/>
        </a:p>
      </dsp:txBody>
      <dsp:txXfrm>
        <a:off x="4913770" y="461693"/>
        <a:ext cx="2233531" cy="1340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12B47-C566-41DB-B0CC-557FDD2F502E}">
      <dsp:nvSpPr>
        <dsp:cNvPr id="0" name=""/>
        <dsp:cNvSpPr/>
      </dsp:nvSpPr>
      <dsp:spPr>
        <a:xfrm>
          <a:off x="1294" y="0"/>
          <a:ext cx="2760632" cy="12425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Ventaja</a:t>
          </a:r>
          <a:endParaRPr lang="es-AR" sz="1900" kern="1200" dirty="0"/>
        </a:p>
      </dsp:txBody>
      <dsp:txXfrm>
        <a:off x="37687" y="36393"/>
        <a:ext cx="2687846" cy="1169769"/>
      </dsp:txXfrm>
    </dsp:sp>
    <dsp:sp modelId="{CBE4777E-258B-424B-8C1F-84CB16F624CE}">
      <dsp:nvSpPr>
        <dsp:cNvPr id="0" name=""/>
        <dsp:cNvSpPr/>
      </dsp:nvSpPr>
      <dsp:spPr>
        <a:xfrm>
          <a:off x="3037990" y="278959"/>
          <a:ext cx="585254" cy="684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AR" sz="1400" kern="1200"/>
        </a:p>
      </dsp:txBody>
      <dsp:txXfrm>
        <a:off x="3037990" y="415886"/>
        <a:ext cx="409678" cy="410782"/>
      </dsp:txXfrm>
    </dsp:sp>
    <dsp:sp modelId="{05A34DB7-A92A-4D58-90AE-5DB4DA598EED}">
      <dsp:nvSpPr>
        <dsp:cNvPr id="0" name=""/>
        <dsp:cNvSpPr/>
      </dsp:nvSpPr>
      <dsp:spPr>
        <a:xfrm>
          <a:off x="3866179" y="0"/>
          <a:ext cx="2760632" cy="12425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Aminora la dificultad de resolución y posterior mantenimiento de los problemas de diseño.</a:t>
          </a:r>
          <a:endParaRPr lang="es-AR" sz="1400" kern="1200" dirty="0"/>
        </a:p>
      </dsp:txBody>
      <dsp:txXfrm>
        <a:off x="3902572" y="36393"/>
        <a:ext cx="2687846" cy="1169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12B47-C566-41DB-B0CC-557FDD2F502E}">
      <dsp:nvSpPr>
        <dsp:cNvPr id="0" name=""/>
        <dsp:cNvSpPr/>
      </dsp:nvSpPr>
      <dsp:spPr>
        <a:xfrm>
          <a:off x="1294" y="0"/>
          <a:ext cx="2760632" cy="152658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Desventaja</a:t>
          </a:r>
          <a:endParaRPr lang="es-AR" sz="1900" kern="1200" dirty="0"/>
        </a:p>
      </dsp:txBody>
      <dsp:txXfrm>
        <a:off x="46006" y="44712"/>
        <a:ext cx="2671208" cy="1437158"/>
      </dsp:txXfrm>
    </dsp:sp>
    <dsp:sp modelId="{CBE4777E-258B-424B-8C1F-84CB16F624CE}">
      <dsp:nvSpPr>
        <dsp:cNvPr id="0" name=""/>
        <dsp:cNvSpPr/>
      </dsp:nvSpPr>
      <dsp:spPr>
        <a:xfrm>
          <a:off x="3037990" y="420973"/>
          <a:ext cx="585254" cy="684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AR" sz="1100" kern="1200"/>
        </a:p>
      </dsp:txBody>
      <dsp:txXfrm>
        <a:off x="3037990" y="557900"/>
        <a:ext cx="409678" cy="410782"/>
      </dsp:txXfrm>
    </dsp:sp>
    <dsp:sp modelId="{05A34DB7-A92A-4D58-90AE-5DB4DA598EED}">
      <dsp:nvSpPr>
        <dsp:cNvPr id="0" name=""/>
        <dsp:cNvSpPr/>
      </dsp:nvSpPr>
      <dsp:spPr>
        <a:xfrm>
          <a:off x="3866180" y="0"/>
          <a:ext cx="2760632" cy="152658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A medida que se divide el problema en subproblemas y el número de módulos crece, se produce un </a:t>
          </a:r>
          <a:r>
            <a:rPr lang="es-ES" sz="1400" b="1" kern="1200" dirty="0"/>
            <a:t>incremento</a:t>
          </a:r>
          <a:r>
            <a:rPr lang="es-ES" sz="1400" kern="1200" dirty="0"/>
            <a:t> de los </a:t>
          </a:r>
          <a:r>
            <a:rPr lang="es-ES" sz="1400" b="1" kern="1200" dirty="0"/>
            <a:t>interfaces</a:t>
          </a:r>
          <a:r>
            <a:rPr lang="es-ES" sz="1400" kern="1200" dirty="0"/>
            <a:t> entre éstos con la consiguiente complejidad asociada.</a:t>
          </a:r>
          <a:endParaRPr lang="es-AR" sz="1400" kern="1200" dirty="0"/>
        </a:p>
      </dsp:txBody>
      <dsp:txXfrm>
        <a:off x="3910892" y="44712"/>
        <a:ext cx="2671208" cy="1437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4B342-FD53-442B-8449-6AF6E8B054C1}">
      <dsp:nvSpPr>
        <dsp:cNvPr id="0" name=""/>
        <dsp:cNvSpPr/>
      </dsp:nvSpPr>
      <dsp:spPr>
        <a:xfrm>
          <a:off x="29" y="93701"/>
          <a:ext cx="2848570" cy="4032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ES" sz="1400" kern="1200" dirty="0"/>
            <a:t>Por Valor</a:t>
          </a:r>
          <a:endParaRPr lang="es-AR" sz="1400" kern="1200" dirty="0"/>
        </a:p>
      </dsp:txBody>
      <dsp:txXfrm>
        <a:off x="29" y="93701"/>
        <a:ext cx="2848570" cy="403200"/>
      </dsp:txXfrm>
    </dsp:sp>
    <dsp:sp modelId="{950133F7-4A99-408E-BA80-0A2169DABDEF}">
      <dsp:nvSpPr>
        <dsp:cNvPr id="0" name=""/>
        <dsp:cNvSpPr/>
      </dsp:nvSpPr>
      <dsp:spPr>
        <a:xfrm>
          <a:off x="29" y="496901"/>
          <a:ext cx="2848570" cy="205960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t>Copia el valor de las variables en los respectivos parámetros. </a:t>
          </a:r>
          <a:endParaRPr lang="es-AR" sz="1400" kern="1200" dirty="0"/>
        </a:p>
        <a:p>
          <a:pPr marL="114300" lvl="1" indent="-114300" algn="l" defTabSz="622300">
            <a:lnSpc>
              <a:spcPct val="90000"/>
            </a:lnSpc>
            <a:spcBef>
              <a:spcPct val="0"/>
            </a:spcBef>
            <a:spcAft>
              <a:spcPct val="15000"/>
            </a:spcAft>
            <a:buChar char="•"/>
          </a:pPr>
          <a:r>
            <a:rPr lang="es-ES" sz="1400" kern="1200" dirty="0"/>
            <a:t>Cualquier modificación del valor del parámetro, no afecta a la variable externa correspondiente.</a:t>
          </a:r>
          <a:endParaRPr lang="es-AR" sz="1400" kern="1200" dirty="0"/>
        </a:p>
      </dsp:txBody>
      <dsp:txXfrm>
        <a:off x="29" y="496901"/>
        <a:ext cx="2848570" cy="2059607"/>
      </dsp:txXfrm>
    </dsp:sp>
    <dsp:sp modelId="{0CF6C83A-90CF-4B22-AD95-4B4D423F941F}">
      <dsp:nvSpPr>
        <dsp:cNvPr id="0" name=""/>
        <dsp:cNvSpPr/>
      </dsp:nvSpPr>
      <dsp:spPr>
        <a:xfrm>
          <a:off x="3247399" y="93701"/>
          <a:ext cx="2848570" cy="4032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s-ES" sz="1400" kern="1200" dirty="0"/>
            <a:t>Por Referencia</a:t>
          </a:r>
          <a:endParaRPr lang="es-AR" sz="1400" kern="1200" dirty="0"/>
        </a:p>
      </dsp:txBody>
      <dsp:txXfrm>
        <a:off x="3247399" y="93701"/>
        <a:ext cx="2848570" cy="403200"/>
      </dsp:txXfrm>
    </dsp:sp>
    <dsp:sp modelId="{9DAD8C06-48FD-475F-AD47-95CFB9411340}">
      <dsp:nvSpPr>
        <dsp:cNvPr id="0" name=""/>
        <dsp:cNvSpPr/>
      </dsp:nvSpPr>
      <dsp:spPr>
        <a:xfrm>
          <a:off x="3247399" y="496901"/>
          <a:ext cx="2848570" cy="205960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t>Copia en los parámetros la dirección de memoria de las variables que se usan como argumento. </a:t>
          </a:r>
          <a:endParaRPr lang="es-AR" sz="1400" kern="1200" dirty="0"/>
        </a:p>
        <a:p>
          <a:pPr marL="114300" lvl="1" indent="-114300" algn="l" defTabSz="622300">
            <a:lnSpc>
              <a:spcPct val="90000"/>
            </a:lnSpc>
            <a:spcBef>
              <a:spcPct val="0"/>
            </a:spcBef>
            <a:spcAft>
              <a:spcPct val="15000"/>
            </a:spcAft>
            <a:buChar char="•"/>
          </a:pPr>
          <a:r>
            <a:rPr lang="es-ES" sz="1400" kern="1200" dirty="0"/>
            <a:t>Esto implica que realmente hagan referencia al mismo objeto/elemento y cualquier modificación del valor en el parámetro afectará a la variable externa correspondiente.</a:t>
          </a:r>
          <a:endParaRPr lang="es-AR" sz="1400" kern="1200" dirty="0"/>
        </a:p>
      </dsp:txBody>
      <dsp:txXfrm>
        <a:off x="3247399" y="496901"/>
        <a:ext cx="2848570" cy="2059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5374F-69A4-49F6-93E7-6A7D795277B5}">
      <dsp:nvSpPr>
        <dsp:cNvPr id="0" name=""/>
        <dsp:cNvSpPr/>
      </dsp:nvSpPr>
      <dsp:spPr>
        <a:xfrm>
          <a:off x="29" y="32985"/>
          <a:ext cx="2848570" cy="3744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ES" sz="1300" kern="1200" dirty="0"/>
            <a:t>Mutables</a:t>
          </a:r>
          <a:endParaRPr lang="es-AR" sz="1300" kern="1200" dirty="0"/>
        </a:p>
      </dsp:txBody>
      <dsp:txXfrm>
        <a:off x="29" y="32985"/>
        <a:ext cx="2848570" cy="374400"/>
      </dsp:txXfrm>
    </dsp:sp>
    <dsp:sp modelId="{CB297EA5-1BA3-4D67-BA21-3E9C2A68448A}">
      <dsp:nvSpPr>
        <dsp:cNvPr id="0" name=""/>
        <dsp:cNvSpPr/>
      </dsp:nvSpPr>
      <dsp:spPr>
        <a:xfrm>
          <a:off x="29" y="407385"/>
          <a:ext cx="2848570" cy="12378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Si el parámetro mutable es modificado en la función, el cambio afecta al parámetro real correspondiente </a:t>
          </a:r>
          <a:endParaRPr lang="es-AR" sz="1300" kern="1200" dirty="0"/>
        </a:p>
        <a:p>
          <a:pPr marL="114300" lvl="1" indent="-114300" algn="l" defTabSz="577850">
            <a:lnSpc>
              <a:spcPct val="90000"/>
            </a:lnSpc>
            <a:spcBef>
              <a:spcPct val="0"/>
            </a:spcBef>
            <a:spcAft>
              <a:spcPct val="15000"/>
            </a:spcAft>
            <a:buChar char="•"/>
          </a:pPr>
          <a:r>
            <a:rPr lang="es-AR" sz="1300" kern="1200" dirty="0"/>
            <a:t>Listas , Conjuntos y Diccionarios</a:t>
          </a:r>
        </a:p>
      </dsp:txBody>
      <dsp:txXfrm>
        <a:off x="29" y="407385"/>
        <a:ext cx="2848570" cy="1237823"/>
      </dsp:txXfrm>
    </dsp:sp>
    <dsp:sp modelId="{40CBEEBB-C64F-4FB1-B71C-6196333E906C}">
      <dsp:nvSpPr>
        <dsp:cNvPr id="0" name=""/>
        <dsp:cNvSpPr/>
      </dsp:nvSpPr>
      <dsp:spPr>
        <a:xfrm>
          <a:off x="3247399" y="32985"/>
          <a:ext cx="2848570" cy="374400"/>
        </a:xfrm>
        <a:prstGeom prst="rect">
          <a:avLst/>
        </a:prstGeom>
        <a:solidFill>
          <a:schemeClr val="accent3">
            <a:hueOff val="-64600"/>
            <a:satOff val="-2636"/>
            <a:lumOff val="37647"/>
            <a:alphaOff val="0"/>
          </a:schemeClr>
        </a:solidFill>
        <a:ln w="25400" cap="flat" cmpd="sng" algn="ctr">
          <a:solidFill>
            <a:schemeClr val="accent3">
              <a:hueOff val="-64600"/>
              <a:satOff val="-2636"/>
              <a:lumOff val="37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ES" sz="1300" kern="1200" dirty="0"/>
            <a:t>Inmutables</a:t>
          </a:r>
          <a:endParaRPr lang="es-AR" sz="1300" kern="1200" dirty="0"/>
        </a:p>
      </dsp:txBody>
      <dsp:txXfrm>
        <a:off x="3247399" y="32985"/>
        <a:ext cx="2848570" cy="374400"/>
      </dsp:txXfrm>
    </dsp:sp>
    <dsp:sp modelId="{07E5302C-81BB-461E-A37F-411004F0559C}">
      <dsp:nvSpPr>
        <dsp:cNvPr id="0" name=""/>
        <dsp:cNvSpPr/>
      </dsp:nvSpPr>
      <dsp:spPr>
        <a:xfrm>
          <a:off x="3247399" y="407385"/>
          <a:ext cx="2848570" cy="1237823"/>
        </a:xfrm>
        <a:prstGeom prst="rect">
          <a:avLst/>
        </a:prstGeom>
        <a:solidFill>
          <a:schemeClr val="accent3">
            <a:tint val="40000"/>
            <a:alpha val="90000"/>
            <a:hueOff val="-204999"/>
            <a:satOff val="4690"/>
            <a:lumOff val="9902"/>
            <a:alphaOff val="0"/>
          </a:schemeClr>
        </a:solidFill>
        <a:ln w="25400" cap="flat" cmpd="sng" algn="ctr">
          <a:solidFill>
            <a:schemeClr val="accent3">
              <a:tint val="40000"/>
              <a:alpha val="90000"/>
              <a:hueOff val="-204999"/>
              <a:satOff val="4690"/>
              <a:lumOff val="9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Si el parámetro inmutable es modificado en la función, el parámetro real NO Resulta afectado</a:t>
          </a:r>
          <a:endParaRPr lang="es-AR" sz="1300" kern="1200" dirty="0"/>
        </a:p>
        <a:p>
          <a:pPr marL="114300" lvl="1" indent="-114300" algn="l" defTabSz="577850">
            <a:lnSpc>
              <a:spcPct val="90000"/>
            </a:lnSpc>
            <a:spcBef>
              <a:spcPct val="0"/>
            </a:spcBef>
            <a:spcAft>
              <a:spcPct val="15000"/>
            </a:spcAft>
            <a:buChar char="•"/>
          </a:pPr>
          <a:r>
            <a:rPr lang="es-AR" sz="1300" kern="1200" dirty="0"/>
            <a:t>Variables simples, Cadenas de Caracteres</a:t>
          </a:r>
        </a:p>
      </dsp:txBody>
      <dsp:txXfrm>
        <a:off x="3247399" y="407385"/>
        <a:ext cx="2848570" cy="12378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b="0" i="0" dirty="0">
                <a:solidFill>
                  <a:srgbClr val="7A7A7A"/>
                </a:solidFill>
                <a:effectLst/>
                <a:latin typeface="Open Sans" panose="020B0606030504020204" pitchFamily="34" charset="0"/>
              </a:rPr>
              <a:t>Muchos lenguajes de programación usan a la vez paso por valor y por referencia en función del tipo de la variable. Por ejemplo, paso por valor para los tipos simples: entero, </a:t>
            </a:r>
            <a:r>
              <a:rPr lang="es-ES" b="0" i="0" dirty="0" err="1">
                <a:solidFill>
                  <a:srgbClr val="7A7A7A"/>
                </a:solidFill>
                <a:effectLst/>
                <a:latin typeface="Open Sans" panose="020B0606030504020204" pitchFamily="34" charset="0"/>
              </a:rPr>
              <a:t>float</a:t>
            </a:r>
            <a:r>
              <a:rPr lang="es-ES" b="0" i="0" dirty="0">
                <a:solidFill>
                  <a:srgbClr val="7A7A7A"/>
                </a:solidFill>
                <a:effectLst/>
                <a:latin typeface="Open Sans" panose="020B0606030504020204" pitchFamily="34" charset="0"/>
              </a:rPr>
              <a:t>, … y paso por referencia para los objetos.</a:t>
            </a:r>
            <a:endParaRPr lang="es-AR" dirty="0"/>
          </a:p>
        </p:txBody>
      </p:sp>
    </p:spTree>
    <p:extLst>
      <p:ext uri="{BB962C8B-B14F-4D97-AF65-F5344CB8AC3E}">
        <p14:creationId xmlns:p14="http://schemas.microsoft.com/office/powerpoint/2010/main" val="1667861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AR" dirty="0"/>
          </a:p>
        </p:txBody>
      </p:sp>
    </p:spTree>
    <p:extLst>
      <p:ext uri="{BB962C8B-B14F-4D97-AF65-F5344CB8AC3E}">
        <p14:creationId xmlns:p14="http://schemas.microsoft.com/office/powerpoint/2010/main" val="4273542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AR" dirty="0"/>
          </a:p>
        </p:txBody>
      </p:sp>
    </p:spTree>
    <p:extLst>
      <p:ext uri="{BB962C8B-B14F-4D97-AF65-F5344CB8AC3E}">
        <p14:creationId xmlns:p14="http://schemas.microsoft.com/office/powerpoint/2010/main" val="3257549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AR" dirty="0"/>
          </a:p>
        </p:txBody>
      </p:sp>
    </p:spTree>
    <p:extLst>
      <p:ext uri="{BB962C8B-B14F-4D97-AF65-F5344CB8AC3E}">
        <p14:creationId xmlns:p14="http://schemas.microsoft.com/office/powerpoint/2010/main" val="1071231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42825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87833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El diseño descendente resuelve un problema efectuando descomposiciones en otros problemas más sencillos a través de distintos niveles de refinamiento. La programación modular consiste en resolver de forma independiente los subproblemas resultantes de una descomposición. La programación modular completa y amplía el diseño descendente como método de resolución de problemas y permite proteger la estructura de la información asociada a un subproblema.</a:t>
            </a:r>
            <a:endParaRPr lang="es-AR" dirty="0"/>
          </a:p>
        </p:txBody>
      </p:sp>
    </p:spTree>
    <p:extLst>
      <p:ext uri="{BB962C8B-B14F-4D97-AF65-F5344CB8AC3E}">
        <p14:creationId xmlns:p14="http://schemas.microsoft.com/office/powerpoint/2010/main" val="47048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Cada lenguaje de programación tiene sus propias funciones incorporadas, que se denominan internas o intrínsecas.</a:t>
            </a:r>
          </a:p>
          <a:p>
            <a:r>
              <a:rPr lang="es-ES" dirty="0"/>
              <a:t>En Python por ejemplo:</a:t>
            </a:r>
          </a:p>
          <a:p>
            <a:pPr lvl="1"/>
            <a:r>
              <a:rPr lang="es-ES" dirty="0" err="1"/>
              <a:t>Print</a:t>
            </a:r>
            <a:endParaRPr lang="es-ES" dirty="0"/>
          </a:p>
          <a:p>
            <a:pPr lvl="1"/>
            <a:r>
              <a:rPr lang="es-ES" dirty="0"/>
              <a:t>Len</a:t>
            </a:r>
          </a:p>
          <a:p>
            <a:pPr lvl="1"/>
            <a:r>
              <a:rPr lang="es-AR" dirty="0"/>
              <a:t>Input….</a:t>
            </a:r>
          </a:p>
        </p:txBody>
      </p:sp>
    </p:spTree>
    <p:extLst>
      <p:ext uri="{BB962C8B-B14F-4D97-AF65-F5344CB8AC3E}">
        <p14:creationId xmlns:p14="http://schemas.microsoft.com/office/powerpoint/2010/main" val="379450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26989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b="0" i="0" dirty="0">
                <a:solidFill>
                  <a:srgbClr val="7A7A7A"/>
                </a:solidFill>
                <a:effectLst/>
                <a:latin typeface="Open Sans" panose="020B0606030504020204" pitchFamily="34" charset="0"/>
              </a:rPr>
              <a:t>Para usar o invocar a una función, simplemente hay que escribir su nombre como si de una instrucción más se tratara. Eso sí, pasando los argumentos necesarios según los parámetros que defina la función.</a:t>
            </a:r>
            <a:endParaRPr lang="es-AR" dirty="0"/>
          </a:p>
        </p:txBody>
      </p:sp>
    </p:spTree>
    <p:extLst>
      <p:ext uri="{BB962C8B-B14F-4D97-AF65-F5344CB8AC3E}">
        <p14:creationId xmlns:p14="http://schemas.microsoft.com/office/powerpoint/2010/main" val="4100115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7393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dirty="0"/>
              <a:t>En Python una función siempre devuelve un valor, Python, a diferencia de otros lenguajes de programación, no tiene procedimientos. </a:t>
            </a:r>
          </a:p>
          <a:p>
            <a:pPr marL="139700" indent="0">
              <a:buNone/>
            </a:pPr>
            <a:r>
              <a:rPr lang="es-ES" dirty="0"/>
              <a:t>Internamente, devuelve por defecto el valor </a:t>
            </a:r>
            <a:r>
              <a:rPr lang="es-ES" b="1" dirty="0" err="1"/>
              <a:t>None</a:t>
            </a:r>
            <a:r>
              <a:rPr lang="es-ES" dirty="0"/>
              <a:t> cuando en una función no aparece la sentencia </a:t>
            </a:r>
            <a:r>
              <a:rPr lang="es-ES" dirty="0" err="1"/>
              <a:t>return</a:t>
            </a:r>
            <a:r>
              <a:rPr lang="es-ES" dirty="0"/>
              <a:t> o esta no devuelve nada.</a:t>
            </a:r>
            <a:endParaRPr lang="es-AR" dirty="0"/>
          </a:p>
        </p:txBody>
      </p:sp>
    </p:spTree>
    <p:extLst>
      <p:ext uri="{BB962C8B-B14F-4D97-AF65-F5344CB8AC3E}">
        <p14:creationId xmlns:p14="http://schemas.microsoft.com/office/powerpoint/2010/main" val="1514404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En cualquier lenguaje de programación de alto nivel, toda variable está definida dentro de un ámbito. Esto es, los sitios en los que la variable tiene sentido y dónde se puede utilizar.</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E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Los parámetros y variables definidos dentro de una función tienen un ámbito local, local a la propia función. Por tanto, estos parámetros y variables no pueden ser utilizados fuera de la función porque no serían reconocidos.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E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El ciclo de vida de una variable determina el tiempo en que una variable permanece en memoria. Una variable dentro de una función existe en memoria durante el tiempo en que está ejecutándose dicha función. Una vez que termina su ejecución, sus variables y parámetros desaparecen de memoria y, por tanto, no pueden ser referenciados.</a:t>
            </a:r>
          </a:p>
          <a:p>
            <a:endParaRPr lang="es-AR" dirty="0"/>
          </a:p>
        </p:txBody>
      </p:sp>
    </p:spTree>
    <p:extLst>
      <p:ext uri="{BB962C8B-B14F-4D97-AF65-F5344CB8AC3E}">
        <p14:creationId xmlns:p14="http://schemas.microsoft.com/office/powerpoint/2010/main" val="3868419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726BDC-312D-4241-BE69-06250C3166AC}" type="datetimeFigureOut">
              <a:rPr lang="es-AR" smtClean="0"/>
              <a:t>24/3/2022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AC61717-EF91-4C72-9B52-C015627A9CC9}" type="slidenum">
              <a:rPr lang="es-AR" smtClean="0"/>
              <a:t>‹Nº›</a:t>
            </a:fld>
            <a:endParaRPr lang="es-AR"/>
          </a:p>
        </p:txBody>
      </p:sp>
    </p:spTree>
    <p:extLst>
      <p:ext uri="{BB962C8B-B14F-4D97-AF65-F5344CB8AC3E}">
        <p14:creationId xmlns:p14="http://schemas.microsoft.com/office/powerpoint/2010/main" val="38512950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Programación I</a:t>
            </a:r>
            <a:endParaRPr dirty="0"/>
          </a:p>
        </p:txBody>
      </p:sp>
      <p:sp>
        <p:nvSpPr>
          <p:cNvPr id="2" name="CuadroTexto 1">
            <a:extLst>
              <a:ext uri="{FF2B5EF4-FFF2-40B4-BE49-F238E27FC236}">
                <a16:creationId xmlns:a16="http://schemas.microsoft.com/office/drawing/2014/main" id="{FA8A610B-C2CA-4148-A3DD-41956AA2F133}"/>
              </a:ext>
            </a:extLst>
          </p:cNvPr>
          <p:cNvSpPr txBox="1"/>
          <p:nvPr/>
        </p:nvSpPr>
        <p:spPr>
          <a:xfrm>
            <a:off x="1700185" y="3600420"/>
            <a:ext cx="5953125" cy="400110"/>
          </a:xfrm>
          <a:prstGeom prst="rect">
            <a:avLst/>
          </a:prstGeom>
          <a:noFill/>
        </p:spPr>
        <p:txBody>
          <a:bodyPr wrap="square" rtlCol="0">
            <a:spAutoFit/>
          </a:bodyPr>
          <a:lstStyle/>
          <a:p>
            <a:r>
              <a:rPr lang="es-AR" sz="2000" dirty="0">
                <a:solidFill>
                  <a:schemeClr val="bg1">
                    <a:lumMod val="65000"/>
                  </a:schemeClr>
                </a:solidFill>
                <a:latin typeface="Roboto Slab" panose="020B0604020202020204" charset="0"/>
                <a:ea typeface="Roboto Slab" panose="020B0604020202020204" charset="0"/>
              </a:rPr>
              <a:t>Clase 2 – Programación Modular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ACF4D-3378-4489-B4EF-D325C1F6D006}"/>
              </a:ext>
            </a:extLst>
          </p:cNvPr>
          <p:cNvSpPr>
            <a:spLocks noGrp="1"/>
          </p:cNvSpPr>
          <p:nvPr>
            <p:ph type="title"/>
          </p:nvPr>
        </p:nvSpPr>
        <p:spPr/>
        <p:txBody>
          <a:bodyPr/>
          <a:lstStyle/>
          <a:p>
            <a:r>
              <a:rPr lang="es-ES" dirty="0"/>
              <a:t>Funciones – Retorno</a:t>
            </a:r>
            <a:endParaRPr lang="es-AR" dirty="0"/>
          </a:p>
        </p:txBody>
      </p:sp>
      <p:sp>
        <p:nvSpPr>
          <p:cNvPr id="4" name="Marcador de número de diapositiva 3">
            <a:extLst>
              <a:ext uri="{FF2B5EF4-FFF2-40B4-BE49-F238E27FC236}">
                <a16:creationId xmlns:a16="http://schemas.microsoft.com/office/drawing/2014/main" id="{EDF95523-74FC-4868-9663-0F4A27D4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10</a:t>
            </a:fld>
            <a:endParaRPr lang="es-AR"/>
          </a:p>
        </p:txBody>
      </p:sp>
      <p:sp>
        <p:nvSpPr>
          <p:cNvPr id="6" name="Marcador de texto 5">
            <a:extLst>
              <a:ext uri="{FF2B5EF4-FFF2-40B4-BE49-F238E27FC236}">
                <a16:creationId xmlns:a16="http://schemas.microsoft.com/office/drawing/2014/main" id="{E80E4797-2620-46AA-880A-2F5224D655C6}"/>
              </a:ext>
            </a:extLst>
          </p:cNvPr>
          <p:cNvSpPr>
            <a:spLocks noGrp="1"/>
          </p:cNvSpPr>
          <p:nvPr>
            <p:ph type="body" idx="1"/>
          </p:nvPr>
        </p:nvSpPr>
        <p:spPr>
          <a:xfrm>
            <a:off x="786150" y="1261700"/>
            <a:ext cx="7571700" cy="807324"/>
          </a:xfrm>
        </p:spPr>
        <p:txBody>
          <a:bodyPr/>
          <a:lstStyle/>
          <a:p>
            <a:r>
              <a:rPr lang="es-ES" dirty="0"/>
              <a:t>La expresión “</a:t>
            </a:r>
            <a:r>
              <a:rPr lang="es-ES" b="1" dirty="0" err="1">
                <a:solidFill>
                  <a:srgbClr val="FFC000"/>
                </a:solidFill>
              </a:rPr>
              <a:t>return</a:t>
            </a:r>
            <a:r>
              <a:rPr lang="es-ES" dirty="0"/>
              <a:t>” hace que termine la ejecución de la función cuando aparece y el programa continúa por su flujo normal.</a:t>
            </a:r>
          </a:p>
          <a:p>
            <a:r>
              <a:rPr lang="es-ES" dirty="0"/>
              <a:t>La sentencia </a:t>
            </a:r>
            <a:r>
              <a:rPr lang="es-ES" b="1" dirty="0" err="1">
                <a:solidFill>
                  <a:srgbClr val="FFC000"/>
                </a:solidFill>
              </a:rPr>
              <a:t>return</a:t>
            </a:r>
            <a:r>
              <a:rPr lang="es-ES" dirty="0"/>
              <a:t> es opcional, puede devolver, o no, un valor y es posible que aparezca más de una vez dentro de una misma función.</a:t>
            </a:r>
          </a:p>
        </p:txBody>
      </p:sp>
    </p:spTree>
    <p:extLst>
      <p:ext uri="{BB962C8B-B14F-4D97-AF65-F5344CB8AC3E}">
        <p14:creationId xmlns:p14="http://schemas.microsoft.com/office/powerpoint/2010/main" val="389970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F64E1-9906-4068-9CC9-06AF5B608FB6}"/>
              </a:ext>
            </a:extLst>
          </p:cNvPr>
          <p:cNvSpPr>
            <a:spLocks noGrp="1"/>
          </p:cNvSpPr>
          <p:nvPr>
            <p:ph type="title"/>
          </p:nvPr>
        </p:nvSpPr>
        <p:spPr/>
        <p:txBody>
          <a:bodyPr/>
          <a:lstStyle/>
          <a:p>
            <a:r>
              <a:rPr lang="es-ES" dirty="0"/>
              <a:t>Funciones – Retorno sin Valor</a:t>
            </a:r>
            <a:endParaRPr lang="es-AR" dirty="0"/>
          </a:p>
        </p:txBody>
      </p:sp>
      <p:sp>
        <p:nvSpPr>
          <p:cNvPr id="3" name="Marcador de texto 2">
            <a:extLst>
              <a:ext uri="{FF2B5EF4-FFF2-40B4-BE49-F238E27FC236}">
                <a16:creationId xmlns:a16="http://schemas.microsoft.com/office/drawing/2014/main" id="{5E0AE103-A53C-4B68-B13A-2620E1213B10}"/>
              </a:ext>
            </a:extLst>
          </p:cNvPr>
          <p:cNvSpPr>
            <a:spLocks noGrp="1"/>
          </p:cNvSpPr>
          <p:nvPr>
            <p:ph type="body" idx="1"/>
          </p:nvPr>
        </p:nvSpPr>
        <p:spPr>
          <a:xfrm>
            <a:off x="786150" y="1261700"/>
            <a:ext cx="6583294" cy="3573600"/>
          </a:xfrm>
        </p:spPr>
        <p:txBody>
          <a:bodyPr/>
          <a:lstStyle/>
          <a:p>
            <a:r>
              <a:rPr lang="es-ES" dirty="0"/>
              <a:t>La siguiente función muestra por pantalla el cuadrado de un número solo si este es par</a:t>
            </a:r>
            <a:endParaRPr lang="es-AR" dirty="0"/>
          </a:p>
        </p:txBody>
      </p:sp>
      <p:sp>
        <p:nvSpPr>
          <p:cNvPr id="4" name="Marcador de número de diapositiva 3">
            <a:extLst>
              <a:ext uri="{FF2B5EF4-FFF2-40B4-BE49-F238E27FC236}">
                <a16:creationId xmlns:a16="http://schemas.microsoft.com/office/drawing/2014/main" id="{EFEBDB47-3328-4DB0-8437-3A367F0FCC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11</a:t>
            </a:fld>
            <a:endParaRPr lang="es-AR"/>
          </a:p>
        </p:txBody>
      </p:sp>
      <p:pic>
        <p:nvPicPr>
          <p:cNvPr id="7" name="Imagen 6">
            <a:extLst>
              <a:ext uri="{FF2B5EF4-FFF2-40B4-BE49-F238E27FC236}">
                <a16:creationId xmlns:a16="http://schemas.microsoft.com/office/drawing/2014/main" id="{42746A77-DBEE-405D-99F1-C7CEC8CC54FA}"/>
              </a:ext>
            </a:extLst>
          </p:cNvPr>
          <p:cNvPicPr>
            <a:picLocks noChangeAspect="1"/>
          </p:cNvPicPr>
          <p:nvPr/>
        </p:nvPicPr>
        <p:blipFill>
          <a:blip r:embed="rId3"/>
          <a:stretch>
            <a:fillRect/>
          </a:stretch>
        </p:blipFill>
        <p:spPr>
          <a:xfrm>
            <a:off x="1539498" y="2571750"/>
            <a:ext cx="3352800" cy="1733550"/>
          </a:xfrm>
          <a:prstGeom prst="rect">
            <a:avLst/>
          </a:prstGeom>
          <a:ln w="3175">
            <a:solidFill>
              <a:schemeClr val="tx1"/>
            </a:solidFill>
          </a:ln>
        </p:spPr>
      </p:pic>
      <p:pic>
        <p:nvPicPr>
          <p:cNvPr id="9" name="Imagen 8">
            <a:extLst>
              <a:ext uri="{FF2B5EF4-FFF2-40B4-BE49-F238E27FC236}">
                <a16:creationId xmlns:a16="http://schemas.microsoft.com/office/drawing/2014/main" id="{11C3311C-58DE-4BB4-BEAF-784E91EB51D3}"/>
              </a:ext>
            </a:extLst>
          </p:cNvPr>
          <p:cNvPicPr>
            <a:picLocks noChangeAspect="1"/>
          </p:cNvPicPr>
          <p:nvPr/>
        </p:nvPicPr>
        <p:blipFill>
          <a:blip r:embed="rId4"/>
          <a:stretch>
            <a:fillRect/>
          </a:stretch>
        </p:blipFill>
        <p:spPr>
          <a:xfrm>
            <a:off x="6573904" y="3235513"/>
            <a:ext cx="847725" cy="371475"/>
          </a:xfrm>
          <a:prstGeom prst="rect">
            <a:avLst/>
          </a:prstGeom>
          <a:ln w="3175">
            <a:solidFill>
              <a:schemeClr val="tx1"/>
            </a:solidFill>
          </a:ln>
        </p:spPr>
      </p:pic>
      <p:sp>
        <p:nvSpPr>
          <p:cNvPr id="10" name="Flecha: a la derecha 9">
            <a:extLst>
              <a:ext uri="{FF2B5EF4-FFF2-40B4-BE49-F238E27FC236}">
                <a16:creationId xmlns:a16="http://schemas.microsoft.com/office/drawing/2014/main" id="{E5EE940D-1886-40B3-9B68-2CBD3CFA9FB8}"/>
              </a:ext>
            </a:extLst>
          </p:cNvPr>
          <p:cNvSpPr/>
          <p:nvPr/>
        </p:nvSpPr>
        <p:spPr>
          <a:xfrm>
            <a:off x="5262724" y="3332136"/>
            <a:ext cx="1154624" cy="178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esquina doblada 10">
            <a:extLst>
              <a:ext uri="{FF2B5EF4-FFF2-40B4-BE49-F238E27FC236}">
                <a16:creationId xmlns:a16="http://schemas.microsoft.com/office/drawing/2014/main" id="{71511AD9-AE6B-4F0C-847E-C494BEB55181}"/>
              </a:ext>
            </a:extLst>
          </p:cNvPr>
          <p:cNvSpPr/>
          <p:nvPr/>
        </p:nvSpPr>
        <p:spPr>
          <a:xfrm rot="996861">
            <a:off x="7173781" y="307858"/>
            <a:ext cx="1642820" cy="2939896"/>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Llamamos “</a:t>
            </a:r>
            <a:r>
              <a:rPr lang="es-ES" dirty="0">
                <a:solidFill>
                  <a:schemeClr val="accent1"/>
                </a:solidFill>
              </a:rPr>
              <a:t>procedimientos</a:t>
            </a:r>
            <a:r>
              <a:rPr lang="es-ES" dirty="0"/>
              <a:t>” a las funciones que no retornan valor. </a:t>
            </a:r>
          </a:p>
          <a:p>
            <a:pPr algn="ctr"/>
            <a:r>
              <a:rPr lang="es-ES" b="1" dirty="0">
                <a:solidFill>
                  <a:schemeClr val="accent1"/>
                </a:solidFill>
              </a:rPr>
              <a:t>OJO!!!</a:t>
            </a:r>
            <a:r>
              <a:rPr lang="es-ES" b="1" dirty="0"/>
              <a:t> </a:t>
            </a:r>
            <a:r>
              <a:rPr lang="es-ES" dirty="0"/>
              <a:t>En Python no existen los procedimientos, porque siempre se devuelve un valor, sino hay retorno es “</a:t>
            </a:r>
            <a:r>
              <a:rPr lang="es-ES" dirty="0" err="1">
                <a:solidFill>
                  <a:schemeClr val="accent1"/>
                </a:solidFill>
              </a:rPr>
              <a:t>None</a:t>
            </a:r>
            <a:r>
              <a:rPr lang="es-ES" dirty="0"/>
              <a:t>”</a:t>
            </a:r>
            <a:endParaRPr lang="es-AR" dirty="0"/>
          </a:p>
        </p:txBody>
      </p:sp>
    </p:spTree>
    <p:extLst>
      <p:ext uri="{BB962C8B-B14F-4D97-AF65-F5344CB8AC3E}">
        <p14:creationId xmlns:p14="http://schemas.microsoft.com/office/powerpoint/2010/main" val="390190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F64E1-9906-4068-9CC9-06AF5B608FB6}"/>
              </a:ext>
            </a:extLst>
          </p:cNvPr>
          <p:cNvSpPr>
            <a:spLocks noGrp="1"/>
          </p:cNvSpPr>
          <p:nvPr>
            <p:ph type="title"/>
          </p:nvPr>
        </p:nvSpPr>
        <p:spPr/>
        <p:txBody>
          <a:bodyPr/>
          <a:lstStyle/>
          <a:p>
            <a:r>
              <a:rPr lang="es-ES" dirty="0"/>
              <a:t>Funciones – Retorno con Valor</a:t>
            </a:r>
            <a:endParaRPr lang="es-AR" dirty="0"/>
          </a:p>
        </p:txBody>
      </p:sp>
      <p:sp>
        <p:nvSpPr>
          <p:cNvPr id="3" name="Marcador de texto 2">
            <a:extLst>
              <a:ext uri="{FF2B5EF4-FFF2-40B4-BE49-F238E27FC236}">
                <a16:creationId xmlns:a16="http://schemas.microsoft.com/office/drawing/2014/main" id="{5E0AE103-A53C-4B68-B13A-2620E1213B10}"/>
              </a:ext>
            </a:extLst>
          </p:cNvPr>
          <p:cNvSpPr>
            <a:spLocks noGrp="1"/>
          </p:cNvSpPr>
          <p:nvPr>
            <p:ph type="body" idx="1"/>
          </p:nvPr>
        </p:nvSpPr>
        <p:spPr/>
        <p:txBody>
          <a:bodyPr/>
          <a:lstStyle/>
          <a:p>
            <a:r>
              <a:rPr lang="es-ES" dirty="0"/>
              <a:t>La siguiente función retorna el cuadrado de un número:</a:t>
            </a:r>
            <a:endParaRPr lang="es-AR" dirty="0"/>
          </a:p>
        </p:txBody>
      </p:sp>
      <p:sp>
        <p:nvSpPr>
          <p:cNvPr id="4" name="Marcador de número de diapositiva 3">
            <a:extLst>
              <a:ext uri="{FF2B5EF4-FFF2-40B4-BE49-F238E27FC236}">
                <a16:creationId xmlns:a16="http://schemas.microsoft.com/office/drawing/2014/main" id="{EFEBDB47-3328-4DB0-8437-3A367F0FCC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12</a:t>
            </a:fld>
            <a:endParaRPr lang="es-AR"/>
          </a:p>
        </p:txBody>
      </p:sp>
      <p:sp>
        <p:nvSpPr>
          <p:cNvPr id="10" name="Flecha: a la derecha 9">
            <a:extLst>
              <a:ext uri="{FF2B5EF4-FFF2-40B4-BE49-F238E27FC236}">
                <a16:creationId xmlns:a16="http://schemas.microsoft.com/office/drawing/2014/main" id="{E5EE940D-1886-40B3-9B68-2CBD3CFA9FB8}"/>
              </a:ext>
            </a:extLst>
          </p:cNvPr>
          <p:cNvSpPr/>
          <p:nvPr/>
        </p:nvSpPr>
        <p:spPr>
          <a:xfrm>
            <a:off x="5262724" y="3332136"/>
            <a:ext cx="1154624" cy="178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a:extLst>
              <a:ext uri="{FF2B5EF4-FFF2-40B4-BE49-F238E27FC236}">
                <a16:creationId xmlns:a16="http://schemas.microsoft.com/office/drawing/2014/main" id="{72E1A4AF-E461-4965-8D43-9D40CC720CE8}"/>
              </a:ext>
            </a:extLst>
          </p:cNvPr>
          <p:cNvPicPr>
            <a:picLocks noChangeAspect="1"/>
          </p:cNvPicPr>
          <p:nvPr/>
        </p:nvPicPr>
        <p:blipFill>
          <a:blip r:embed="rId2"/>
          <a:stretch>
            <a:fillRect/>
          </a:stretch>
        </p:blipFill>
        <p:spPr>
          <a:xfrm>
            <a:off x="1902740" y="2868800"/>
            <a:ext cx="2781300" cy="1104900"/>
          </a:xfrm>
          <a:prstGeom prst="rect">
            <a:avLst/>
          </a:prstGeom>
          <a:ln w="3175">
            <a:solidFill>
              <a:schemeClr val="tx1"/>
            </a:solidFill>
          </a:ln>
        </p:spPr>
      </p:pic>
      <p:pic>
        <p:nvPicPr>
          <p:cNvPr id="11" name="Imagen 10">
            <a:extLst>
              <a:ext uri="{FF2B5EF4-FFF2-40B4-BE49-F238E27FC236}">
                <a16:creationId xmlns:a16="http://schemas.microsoft.com/office/drawing/2014/main" id="{FF608A93-B7E9-4D9A-86CE-2D21BDF27DA0}"/>
              </a:ext>
            </a:extLst>
          </p:cNvPr>
          <p:cNvPicPr>
            <a:picLocks noChangeAspect="1"/>
          </p:cNvPicPr>
          <p:nvPr/>
        </p:nvPicPr>
        <p:blipFill>
          <a:blip r:embed="rId3"/>
          <a:stretch>
            <a:fillRect/>
          </a:stretch>
        </p:blipFill>
        <p:spPr>
          <a:xfrm>
            <a:off x="6955510" y="3149787"/>
            <a:ext cx="571500" cy="542925"/>
          </a:xfrm>
          <a:prstGeom prst="rect">
            <a:avLst/>
          </a:prstGeom>
          <a:ln w="3175">
            <a:solidFill>
              <a:schemeClr val="tx1"/>
            </a:solidFill>
          </a:ln>
        </p:spPr>
      </p:pic>
    </p:spTree>
    <p:extLst>
      <p:ext uri="{BB962C8B-B14F-4D97-AF65-F5344CB8AC3E}">
        <p14:creationId xmlns:p14="http://schemas.microsoft.com/office/powerpoint/2010/main" val="152654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ACE1D-4FBE-4251-9025-149B98A8A3CC}"/>
              </a:ext>
            </a:extLst>
          </p:cNvPr>
          <p:cNvSpPr>
            <a:spLocks noGrp="1"/>
          </p:cNvSpPr>
          <p:nvPr>
            <p:ph type="title"/>
          </p:nvPr>
        </p:nvSpPr>
        <p:spPr/>
        <p:txBody>
          <a:bodyPr/>
          <a:lstStyle/>
          <a:p>
            <a:r>
              <a:rPr lang="es-ES" dirty="0"/>
              <a:t>Funciones – Retornar mas de un valor</a:t>
            </a:r>
            <a:endParaRPr lang="es-AR" dirty="0"/>
          </a:p>
        </p:txBody>
      </p:sp>
      <p:sp>
        <p:nvSpPr>
          <p:cNvPr id="3" name="Marcador de texto 2">
            <a:extLst>
              <a:ext uri="{FF2B5EF4-FFF2-40B4-BE49-F238E27FC236}">
                <a16:creationId xmlns:a16="http://schemas.microsoft.com/office/drawing/2014/main" id="{C82F57DD-FD7E-46C6-9F6B-CE85C6D6E447}"/>
              </a:ext>
            </a:extLst>
          </p:cNvPr>
          <p:cNvSpPr>
            <a:spLocks noGrp="1"/>
          </p:cNvSpPr>
          <p:nvPr>
            <p:ph type="body" idx="1"/>
          </p:nvPr>
        </p:nvSpPr>
        <p:spPr/>
        <p:txBody>
          <a:bodyPr/>
          <a:lstStyle/>
          <a:p>
            <a:r>
              <a:rPr lang="es-ES" dirty="0"/>
              <a:t>En Python podemos devolver más de un valor en una función, por defecto, con </a:t>
            </a:r>
            <a:r>
              <a:rPr lang="es-ES" b="1" dirty="0" err="1">
                <a:solidFill>
                  <a:srgbClr val="FFC000"/>
                </a:solidFill>
              </a:rPr>
              <a:t>return</a:t>
            </a:r>
            <a:r>
              <a:rPr lang="es-ES" dirty="0"/>
              <a:t> se puede devolver una tupla de valores.</a:t>
            </a:r>
            <a:endParaRPr lang="es-AR" dirty="0"/>
          </a:p>
        </p:txBody>
      </p:sp>
      <p:sp>
        <p:nvSpPr>
          <p:cNvPr id="4" name="Marcador de número de diapositiva 3">
            <a:extLst>
              <a:ext uri="{FF2B5EF4-FFF2-40B4-BE49-F238E27FC236}">
                <a16:creationId xmlns:a16="http://schemas.microsoft.com/office/drawing/2014/main" id="{5B2ECD71-49D4-4C31-8010-BF75B7D06C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13</a:t>
            </a:fld>
            <a:endParaRPr lang="es-AR"/>
          </a:p>
        </p:txBody>
      </p:sp>
      <p:pic>
        <p:nvPicPr>
          <p:cNvPr id="6" name="Imagen 5">
            <a:extLst>
              <a:ext uri="{FF2B5EF4-FFF2-40B4-BE49-F238E27FC236}">
                <a16:creationId xmlns:a16="http://schemas.microsoft.com/office/drawing/2014/main" id="{EA57ED39-5A26-4CE9-95FB-31A1D28DE248}"/>
              </a:ext>
            </a:extLst>
          </p:cNvPr>
          <p:cNvPicPr>
            <a:picLocks noChangeAspect="1"/>
          </p:cNvPicPr>
          <p:nvPr/>
        </p:nvPicPr>
        <p:blipFill>
          <a:blip r:embed="rId2"/>
          <a:stretch>
            <a:fillRect/>
          </a:stretch>
        </p:blipFill>
        <p:spPr>
          <a:xfrm>
            <a:off x="1419111" y="2660864"/>
            <a:ext cx="3848100" cy="1514475"/>
          </a:xfrm>
          <a:prstGeom prst="rect">
            <a:avLst/>
          </a:prstGeom>
          <a:ln w="3175">
            <a:solidFill>
              <a:schemeClr val="tx1"/>
            </a:solidFill>
          </a:ln>
        </p:spPr>
      </p:pic>
      <p:pic>
        <p:nvPicPr>
          <p:cNvPr id="9" name="Imagen 8">
            <a:extLst>
              <a:ext uri="{FF2B5EF4-FFF2-40B4-BE49-F238E27FC236}">
                <a16:creationId xmlns:a16="http://schemas.microsoft.com/office/drawing/2014/main" id="{D3C5D37B-F809-42CB-9B4F-EFD6A53C01DD}"/>
              </a:ext>
            </a:extLst>
          </p:cNvPr>
          <p:cNvPicPr>
            <a:picLocks noChangeAspect="1"/>
          </p:cNvPicPr>
          <p:nvPr/>
        </p:nvPicPr>
        <p:blipFill>
          <a:blip r:embed="rId3"/>
          <a:stretch>
            <a:fillRect/>
          </a:stretch>
        </p:blipFill>
        <p:spPr>
          <a:xfrm>
            <a:off x="6925111" y="3151400"/>
            <a:ext cx="590550" cy="533400"/>
          </a:xfrm>
          <a:prstGeom prst="rect">
            <a:avLst/>
          </a:prstGeom>
          <a:ln w="3175">
            <a:solidFill>
              <a:schemeClr val="tx1"/>
            </a:solidFill>
          </a:ln>
        </p:spPr>
      </p:pic>
      <p:sp>
        <p:nvSpPr>
          <p:cNvPr id="10" name="Flecha: a la derecha 9">
            <a:extLst>
              <a:ext uri="{FF2B5EF4-FFF2-40B4-BE49-F238E27FC236}">
                <a16:creationId xmlns:a16="http://schemas.microsoft.com/office/drawing/2014/main" id="{64C9CFEE-C5BC-4CA2-B2B2-EC46FEA45471}"/>
              </a:ext>
            </a:extLst>
          </p:cNvPr>
          <p:cNvSpPr/>
          <p:nvPr/>
        </p:nvSpPr>
        <p:spPr>
          <a:xfrm>
            <a:off x="5518849" y="3328985"/>
            <a:ext cx="1154624" cy="178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92087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823DD-3B06-4961-A466-F0D09C36B505}"/>
              </a:ext>
            </a:extLst>
          </p:cNvPr>
          <p:cNvSpPr>
            <a:spLocks noGrp="1"/>
          </p:cNvSpPr>
          <p:nvPr>
            <p:ph type="title"/>
          </p:nvPr>
        </p:nvSpPr>
        <p:spPr/>
        <p:txBody>
          <a:bodyPr/>
          <a:lstStyle/>
          <a:p>
            <a:r>
              <a:rPr lang="es-ES" dirty="0"/>
              <a:t>Funciones Parámetros y Variables</a:t>
            </a:r>
            <a:endParaRPr lang="es-AR" dirty="0"/>
          </a:p>
        </p:txBody>
      </p:sp>
      <p:sp>
        <p:nvSpPr>
          <p:cNvPr id="3" name="Marcador de texto 2">
            <a:extLst>
              <a:ext uri="{FF2B5EF4-FFF2-40B4-BE49-F238E27FC236}">
                <a16:creationId xmlns:a16="http://schemas.microsoft.com/office/drawing/2014/main" id="{92B2A5AF-6371-407D-BBC8-E74E2549C701}"/>
              </a:ext>
            </a:extLst>
          </p:cNvPr>
          <p:cNvSpPr>
            <a:spLocks noGrp="1"/>
          </p:cNvSpPr>
          <p:nvPr>
            <p:ph type="body" idx="1"/>
          </p:nvPr>
        </p:nvSpPr>
        <p:spPr>
          <a:xfrm>
            <a:off x="786150" y="1075720"/>
            <a:ext cx="7571700" cy="2039439"/>
          </a:xfrm>
        </p:spPr>
        <p:txBody>
          <a:bodyPr/>
          <a:lstStyle/>
          <a:p>
            <a:r>
              <a:rPr lang="es-ES" dirty="0"/>
              <a:t>Una función puede definir, opcionalmente, una secuencia de parámetros con los que invocarla.</a:t>
            </a:r>
          </a:p>
          <a:p>
            <a:r>
              <a:rPr lang="es-ES" dirty="0"/>
              <a:t>Tanto los parámetros como toda variable creada dentro de una función se considera local, es decir, </a:t>
            </a:r>
            <a:r>
              <a:rPr lang="es-ES" b="1" dirty="0"/>
              <a:t>No</a:t>
            </a:r>
            <a:r>
              <a:rPr lang="es-ES" dirty="0"/>
              <a:t> existe fuera de ella (</a:t>
            </a:r>
            <a:r>
              <a:rPr lang="es-ES" b="1" dirty="0">
                <a:solidFill>
                  <a:srgbClr val="FFC000"/>
                </a:solidFill>
              </a:rPr>
              <a:t>Ámbito local</a:t>
            </a:r>
            <a:r>
              <a:rPr lang="es-ES" dirty="0"/>
              <a:t>)</a:t>
            </a:r>
          </a:p>
          <a:p>
            <a:r>
              <a:rPr lang="es-ES" dirty="0"/>
              <a:t>El tiempo que una variable esta en la memoria determina el </a:t>
            </a:r>
            <a:r>
              <a:rPr lang="es-ES" b="1" dirty="0">
                <a:solidFill>
                  <a:srgbClr val="FFC000"/>
                </a:solidFill>
              </a:rPr>
              <a:t>Ciclo de Vida</a:t>
            </a:r>
            <a:r>
              <a:rPr lang="es-ES" dirty="0"/>
              <a:t> de la Misma. </a:t>
            </a:r>
          </a:p>
          <a:p>
            <a:r>
              <a:rPr lang="es-ES" dirty="0"/>
              <a:t>Una variable local o parámetro existe en memoria mientras este ejecutándose la función.</a:t>
            </a:r>
          </a:p>
          <a:p>
            <a:endParaRPr lang="es-ES" dirty="0"/>
          </a:p>
          <a:p>
            <a:endParaRPr lang="es-ES" dirty="0"/>
          </a:p>
          <a:p>
            <a:endParaRPr lang="es-ES" dirty="0"/>
          </a:p>
        </p:txBody>
      </p:sp>
      <p:sp>
        <p:nvSpPr>
          <p:cNvPr id="4" name="Marcador de número de diapositiva 3">
            <a:extLst>
              <a:ext uri="{FF2B5EF4-FFF2-40B4-BE49-F238E27FC236}">
                <a16:creationId xmlns:a16="http://schemas.microsoft.com/office/drawing/2014/main" id="{16411F5E-678C-4AB3-B324-A7A94801A1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14</a:t>
            </a:fld>
            <a:endParaRPr lang="es-AR"/>
          </a:p>
        </p:txBody>
      </p:sp>
    </p:spTree>
    <p:extLst>
      <p:ext uri="{BB962C8B-B14F-4D97-AF65-F5344CB8AC3E}">
        <p14:creationId xmlns:p14="http://schemas.microsoft.com/office/powerpoint/2010/main" val="356379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54E81-2453-4D9A-85B0-A7248CEBF6D8}"/>
              </a:ext>
            </a:extLst>
          </p:cNvPr>
          <p:cNvSpPr>
            <a:spLocks noGrp="1"/>
          </p:cNvSpPr>
          <p:nvPr>
            <p:ph type="title"/>
          </p:nvPr>
        </p:nvSpPr>
        <p:spPr/>
        <p:txBody>
          <a:bodyPr/>
          <a:lstStyle/>
          <a:p>
            <a:r>
              <a:rPr lang="es-ES" dirty="0"/>
              <a:t>Parámetros Por Valor y Referencia</a:t>
            </a:r>
            <a:endParaRPr lang="es-AR" dirty="0"/>
          </a:p>
        </p:txBody>
      </p:sp>
      <p:sp>
        <p:nvSpPr>
          <p:cNvPr id="4" name="Marcador de número de diapositiva 3">
            <a:extLst>
              <a:ext uri="{FF2B5EF4-FFF2-40B4-BE49-F238E27FC236}">
                <a16:creationId xmlns:a16="http://schemas.microsoft.com/office/drawing/2014/main" id="{8C12955A-D559-4B05-8ABA-6F9341685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15</a:t>
            </a:fld>
            <a:endParaRPr lang="es-AR"/>
          </a:p>
        </p:txBody>
      </p:sp>
      <p:graphicFrame>
        <p:nvGraphicFramePr>
          <p:cNvPr id="5" name="Diagrama 4">
            <a:extLst>
              <a:ext uri="{FF2B5EF4-FFF2-40B4-BE49-F238E27FC236}">
                <a16:creationId xmlns:a16="http://schemas.microsoft.com/office/drawing/2014/main" id="{1900BBD4-9418-4057-991B-4C78730C2DBD}"/>
              </a:ext>
            </a:extLst>
          </p:cNvPr>
          <p:cNvGraphicFramePr/>
          <p:nvPr>
            <p:extLst>
              <p:ext uri="{D42A27DB-BD31-4B8C-83A1-F6EECF244321}">
                <p14:modId xmlns:p14="http://schemas.microsoft.com/office/powerpoint/2010/main" val="2339736601"/>
              </p:ext>
            </p:extLst>
          </p:nvPr>
        </p:nvGraphicFramePr>
        <p:xfrm>
          <a:off x="1524000" y="1991531"/>
          <a:ext cx="6096000" cy="2650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texto 2">
            <a:extLst>
              <a:ext uri="{FF2B5EF4-FFF2-40B4-BE49-F238E27FC236}">
                <a16:creationId xmlns:a16="http://schemas.microsoft.com/office/drawing/2014/main" id="{4E2EC513-2613-4CD8-B88C-9F9E95582237}"/>
              </a:ext>
            </a:extLst>
          </p:cNvPr>
          <p:cNvSpPr>
            <a:spLocks noGrp="1"/>
          </p:cNvSpPr>
          <p:nvPr>
            <p:ph type="body" idx="1"/>
          </p:nvPr>
        </p:nvSpPr>
        <p:spPr>
          <a:xfrm>
            <a:off x="786150" y="1010720"/>
            <a:ext cx="6668535" cy="1135795"/>
          </a:xfrm>
        </p:spPr>
        <p:txBody>
          <a:bodyPr/>
          <a:lstStyle/>
          <a:p>
            <a:r>
              <a:rPr lang="es-ES" dirty="0"/>
              <a:t>Los lenguajes de programación utilizan dos formas para el pasaje de parámetros</a:t>
            </a:r>
            <a:endParaRPr lang="es-AR" dirty="0"/>
          </a:p>
        </p:txBody>
      </p:sp>
      <p:sp>
        <p:nvSpPr>
          <p:cNvPr id="7" name="Rectángulo: esquina doblada 6">
            <a:extLst>
              <a:ext uri="{FF2B5EF4-FFF2-40B4-BE49-F238E27FC236}">
                <a16:creationId xmlns:a16="http://schemas.microsoft.com/office/drawing/2014/main" id="{918872B0-287D-4761-8F90-15724E44C9F7}"/>
              </a:ext>
            </a:extLst>
          </p:cNvPr>
          <p:cNvSpPr/>
          <p:nvPr/>
        </p:nvSpPr>
        <p:spPr>
          <a:xfrm rot="1202423">
            <a:off x="7212375" y="374256"/>
            <a:ext cx="1642820" cy="1975828"/>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0" i="0" dirty="0">
                <a:solidFill>
                  <a:schemeClr val="tx1"/>
                </a:solidFill>
                <a:effectLst/>
                <a:latin typeface="Open Sans" panose="020B0606030504020204" pitchFamily="34" charset="0"/>
              </a:rPr>
              <a:t>En Python se pasa por valor la referencia del objeto. Si el objeto es inmutable (no se modifica), si es mutable (como una lista, se modifica)</a:t>
            </a:r>
            <a:endParaRPr lang="es-AR" sz="1200" dirty="0">
              <a:solidFill>
                <a:schemeClr val="tx1"/>
              </a:solidFill>
            </a:endParaRPr>
          </a:p>
        </p:txBody>
      </p:sp>
      <p:sp>
        <p:nvSpPr>
          <p:cNvPr id="8" name="Flecha: a la derecha 7">
            <a:extLst>
              <a:ext uri="{FF2B5EF4-FFF2-40B4-BE49-F238E27FC236}">
                <a16:creationId xmlns:a16="http://schemas.microsoft.com/office/drawing/2014/main" id="{41F0DFD5-7E5F-473A-B027-E392EE279B5B}"/>
              </a:ext>
            </a:extLst>
          </p:cNvPr>
          <p:cNvSpPr/>
          <p:nvPr/>
        </p:nvSpPr>
        <p:spPr>
          <a:xfrm>
            <a:off x="8149977" y="2118909"/>
            <a:ext cx="298731" cy="2402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1556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54E18-36FF-400D-8A84-86221DEF4352}"/>
              </a:ext>
            </a:extLst>
          </p:cNvPr>
          <p:cNvSpPr>
            <a:spLocks noGrp="1"/>
          </p:cNvSpPr>
          <p:nvPr>
            <p:ph type="title"/>
          </p:nvPr>
        </p:nvSpPr>
        <p:spPr/>
        <p:txBody>
          <a:bodyPr/>
          <a:lstStyle/>
          <a:p>
            <a:r>
              <a:rPr lang="es-ES" dirty="0"/>
              <a:t>Parámetros Mutables e Inmutables</a:t>
            </a:r>
            <a:endParaRPr lang="es-AR" dirty="0"/>
          </a:p>
        </p:txBody>
      </p:sp>
      <p:sp>
        <p:nvSpPr>
          <p:cNvPr id="4" name="Marcador de número de diapositiva 3">
            <a:extLst>
              <a:ext uri="{FF2B5EF4-FFF2-40B4-BE49-F238E27FC236}">
                <a16:creationId xmlns:a16="http://schemas.microsoft.com/office/drawing/2014/main" id="{8FEFC3B7-1A61-4801-9761-F40B00AFE5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16</a:t>
            </a:fld>
            <a:endParaRPr lang="es-AR"/>
          </a:p>
        </p:txBody>
      </p:sp>
      <p:graphicFrame>
        <p:nvGraphicFramePr>
          <p:cNvPr id="5" name="Diagrama 4">
            <a:extLst>
              <a:ext uri="{FF2B5EF4-FFF2-40B4-BE49-F238E27FC236}">
                <a16:creationId xmlns:a16="http://schemas.microsoft.com/office/drawing/2014/main" id="{78D715C1-8B65-4D26-BC2C-ED081C3B98A3}"/>
              </a:ext>
            </a:extLst>
          </p:cNvPr>
          <p:cNvGraphicFramePr/>
          <p:nvPr>
            <p:extLst>
              <p:ext uri="{D42A27DB-BD31-4B8C-83A1-F6EECF244321}">
                <p14:modId xmlns:p14="http://schemas.microsoft.com/office/powerpoint/2010/main" val="4172330484"/>
              </p:ext>
            </p:extLst>
          </p:nvPr>
        </p:nvGraphicFramePr>
        <p:xfrm>
          <a:off x="1524000" y="1088859"/>
          <a:ext cx="6096000" cy="167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a:extLst>
              <a:ext uri="{FF2B5EF4-FFF2-40B4-BE49-F238E27FC236}">
                <a16:creationId xmlns:a16="http://schemas.microsoft.com/office/drawing/2014/main" id="{3D561212-16DF-48D6-984A-75BB2A754CEC}"/>
              </a:ext>
            </a:extLst>
          </p:cNvPr>
          <p:cNvPicPr>
            <a:picLocks noChangeAspect="1"/>
          </p:cNvPicPr>
          <p:nvPr/>
        </p:nvPicPr>
        <p:blipFill>
          <a:blip r:embed="rId7"/>
          <a:stretch>
            <a:fillRect/>
          </a:stretch>
        </p:blipFill>
        <p:spPr>
          <a:xfrm>
            <a:off x="1524000" y="2967476"/>
            <a:ext cx="2618630" cy="2024897"/>
          </a:xfrm>
          <a:prstGeom prst="rect">
            <a:avLst/>
          </a:prstGeom>
          <a:ln w="3175">
            <a:solidFill>
              <a:schemeClr val="tx1"/>
            </a:solidFill>
          </a:ln>
        </p:spPr>
      </p:pic>
      <p:pic>
        <p:nvPicPr>
          <p:cNvPr id="9" name="Imagen 8">
            <a:extLst>
              <a:ext uri="{FF2B5EF4-FFF2-40B4-BE49-F238E27FC236}">
                <a16:creationId xmlns:a16="http://schemas.microsoft.com/office/drawing/2014/main" id="{5BE3B7C1-9220-49D9-B22D-665B0F6D5EF3}"/>
              </a:ext>
            </a:extLst>
          </p:cNvPr>
          <p:cNvPicPr>
            <a:picLocks noChangeAspect="1"/>
          </p:cNvPicPr>
          <p:nvPr/>
        </p:nvPicPr>
        <p:blipFill>
          <a:blip r:embed="rId8"/>
          <a:stretch>
            <a:fillRect/>
          </a:stretch>
        </p:blipFill>
        <p:spPr>
          <a:xfrm>
            <a:off x="4794636" y="2971123"/>
            <a:ext cx="3347748" cy="1083518"/>
          </a:xfrm>
          <a:prstGeom prst="rect">
            <a:avLst/>
          </a:prstGeom>
          <a:ln w="3175">
            <a:solidFill>
              <a:schemeClr val="tx1"/>
            </a:solidFill>
          </a:ln>
        </p:spPr>
      </p:pic>
      <p:sp>
        <p:nvSpPr>
          <p:cNvPr id="10" name="CuadroTexto 9">
            <a:extLst>
              <a:ext uri="{FF2B5EF4-FFF2-40B4-BE49-F238E27FC236}">
                <a16:creationId xmlns:a16="http://schemas.microsoft.com/office/drawing/2014/main" id="{C47A6A15-9EC1-4B6F-AA6C-617CB6015FB4}"/>
              </a:ext>
            </a:extLst>
          </p:cNvPr>
          <p:cNvSpPr txBox="1"/>
          <p:nvPr/>
        </p:nvSpPr>
        <p:spPr>
          <a:xfrm>
            <a:off x="4794636" y="4312160"/>
            <a:ext cx="2321781" cy="52322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i="1" dirty="0"/>
              <a:t>¿Qué muestran por pantalla los ejemplos?</a:t>
            </a:r>
            <a:endParaRPr lang="es-AR" i="1" dirty="0"/>
          </a:p>
        </p:txBody>
      </p:sp>
    </p:spTree>
    <p:extLst>
      <p:ext uri="{BB962C8B-B14F-4D97-AF65-F5344CB8AC3E}">
        <p14:creationId xmlns:p14="http://schemas.microsoft.com/office/powerpoint/2010/main" val="221379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54E81-2453-4D9A-85B0-A7248CEBF6D8}"/>
              </a:ext>
            </a:extLst>
          </p:cNvPr>
          <p:cNvSpPr>
            <a:spLocks noGrp="1"/>
          </p:cNvSpPr>
          <p:nvPr>
            <p:ph type="title"/>
          </p:nvPr>
        </p:nvSpPr>
        <p:spPr/>
        <p:txBody>
          <a:bodyPr/>
          <a:lstStyle/>
          <a:p>
            <a:r>
              <a:rPr lang="es-ES" dirty="0"/>
              <a:t>Parámetros Formales</a:t>
            </a:r>
            <a:endParaRPr lang="es-AR" dirty="0"/>
          </a:p>
        </p:txBody>
      </p:sp>
      <p:sp>
        <p:nvSpPr>
          <p:cNvPr id="4" name="Marcador de número de diapositiva 3">
            <a:extLst>
              <a:ext uri="{FF2B5EF4-FFF2-40B4-BE49-F238E27FC236}">
                <a16:creationId xmlns:a16="http://schemas.microsoft.com/office/drawing/2014/main" id="{8C12955A-D559-4B05-8ABA-6F9341685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17</a:t>
            </a:fld>
            <a:endParaRPr lang="es-AR"/>
          </a:p>
        </p:txBody>
      </p:sp>
      <p:sp>
        <p:nvSpPr>
          <p:cNvPr id="6" name="Marcador de texto 2">
            <a:extLst>
              <a:ext uri="{FF2B5EF4-FFF2-40B4-BE49-F238E27FC236}">
                <a16:creationId xmlns:a16="http://schemas.microsoft.com/office/drawing/2014/main" id="{4E2EC513-2613-4CD8-B88C-9F9E95582237}"/>
              </a:ext>
            </a:extLst>
          </p:cNvPr>
          <p:cNvSpPr>
            <a:spLocks noGrp="1"/>
          </p:cNvSpPr>
          <p:nvPr>
            <p:ph type="body" idx="1"/>
          </p:nvPr>
        </p:nvSpPr>
        <p:spPr>
          <a:xfrm>
            <a:off x="786150" y="1010720"/>
            <a:ext cx="7675925" cy="1135795"/>
          </a:xfrm>
        </p:spPr>
        <p:txBody>
          <a:bodyPr/>
          <a:lstStyle/>
          <a:p>
            <a:r>
              <a:rPr lang="es-ES" dirty="0"/>
              <a:t>Son los definidos en la declaración de la función.</a:t>
            </a:r>
          </a:p>
          <a:p>
            <a:r>
              <a:rPr lang="es-ES" dirty="0"/>
              <a:t>Pueden coincidir en cantidad y orden.</a:t>
            </a:r>
          </a:p>
          <a:p>
            <a:r>
              <a:rPr lang="es-ES" dirty="0"/>
              <a:t>Python permite ciertas flexibilidades, como por ejemplo valores por omisión</a:t>
            </a:r>
          </a:p>
          <a:p>
            <a:pPr marL="533400" lvl="1" indent="0">
              <a:buNone/>
            </a:pPr>
            <a:endParaRPr lang="es-AR" dirty="0"/>
          </a:p>
        </p:txBody>
      </p:sp>
      <p:pic>
        <p:nvPicPr>
          <p:cNvPr id="5" name="Imagen 4">
            <a:extLst>
              <a:ext uri="{FF2B5EF4-FFF2-40B4-BE49-F238E27FC236}">
                <a16:creationId xmlns:a16="http://schemas.microsoft.com/office/drawing/2014/main" id="{EC7F7B4C-8135-4F6E-A1B4-D34F1D1EDF73}"/>
              </a:ext>
            </a:extLst>
          </p:cNvPr>
          <p:cNvPicPr>
            <a:picLocks noChangeAspect="1"/>
          </p:cNvPicPr>
          <p:nvPr/>
        </p:nvPicPr>
        <p:blipFill>
          <a:blip r:embed="rId3"/>
          <a:stretch>
            <a:fillRect/>
          </a:stretch>
        </p:blipFill>
        <p:spPr>
          <a:xfrm>
            <a:off x="2421896" y="2996986"/>
            <a:ext cx="4300207" cy="862094"/>
          </a:xfrm>
          <a:prstGeom prst="rect">
            <a:avLst/>
          </a:prstGeom>
          <a:ln w="3175">
            <a:solidFill>
              <a:schemeClr val="tx1"/>
            </a:solidFill>
          </a:ln>
        </p:spPr>
      </p:pic>
      <p:pic>
        <p:nvPicPr>
          <p:cNvPr id="9" name="Imagen 8">
            <a:extLst>
              <a:ext uri="{FF2B5EF4-FFF2-40B4-BE49-F238E27FC236}">
                <a16:creationId xmlns:a16="http://schemas.microsoft.com/office/drawing/2014/main" id="{5CF5BDD8-07E3-47B7-AD21-7407F7746F22}"/>
              </a:ext>
            </a:extLst>
          </p:cNvPr>
          <p:cNvPicPr>
            <a:picLocks noChangeAspect="1"/>
          </p:cNvPicPr>
          <p:nvPr/>
        </p:nvPicPr>
        <p:blipFill>
          <a:blip r:embed="rId4"/>
          <a:stretch>
            <a:fillRect/>
          </a:stretch>
        </p:blipFill>
        <p:spPr>
          <a:xfrm>
            <a:off x="2089447" y="4157006"/>
            <a:ext cx="2017605" cy="355177"/>
          </a:xfrm>
          <a:prstGeom prst="rect">
            <a:avLst/>
          </a:prstGeom>
          <a:ln w="3175">
            <a:solidFill>
              <a:schemeClr val="tx1"/>
            </a:solidFill>
          </a:ln>
        </p:spPr>
      </p:pic>
      <p:pic>
        <p:nvPicPr>
          <p:cNvPr id="13" name="Imagen 12">
            <a:extLst>
              <a:ext uri="{FF2B5EF4-FFF2-40B4-BE49-F238E27FC236}">
                <a16:creationId xmlns:a16="http://schemas.microsoft.com/office/drawing/2014/main" id="{2CB57ABF-E6A7-493D-AFB3-EBBF874AD2FE}"/>
              </a:ext>
            </a:extLst>
          </p:cNvPr>
          <p:cNvPicPr>
            <a:picLocks noChangeAspect="1"/>
          </p:cNvPicPr>
          <p:nvPr/>
        </p:nvPicPr>
        <p:blipFill>
          <a:blip r:embed="rId5"/>
          <a:stretch>
            <a:fillRect/>
          </a:stretch>
        </p:blipFill>
        <p:spPr>
          <a:xfrm>
            <a:off x="5036949" y="4213614"/>
            <a:ext cx="1722894" cy="298569"/>
          </a:xfrm>
          <a:prstGeom prst="rect">
            <a:avLst/>
          </a:prstGeom>
          <a:ln w="3175">
            <a:solidFill>
              <a:schemeClr val="tx1"/>
            </a:solidFill>
          </a:ln>
        </p:spPr>
      </p:pic>
      <p:cxnSp>
        <p:nvCxnSpPr>
          <p:cNvPr id="15" name="Conector: angular 14">
            <a:extLst>
              <a:ext uri="{FF2B5EF4-FFF2-40B4-BE49-F238E27FC236}">
                <a16:creationId xmlns:a16="http://schemas.microsoft.com/office/drawing/2014/main" id="{7B5C44A6-0D59-4D67-9532-3767C70C53B0}"/>
              </a:ext>
            </a:extLst>
          </p:cNvPr>
          <p:cNvCxnSpPr>
            <a:stCxn id="5" idx="2"/>
            <a:endCxn id="9" idx="0"/>
          </p:cNvCxnSpPr>
          <p:nvPr/>
        </p:nvCxnSpPr>
        <p:spPr>
          <a:xfrm rot="5400000">
            <a:off x="3686162" y="3271168"/>
            <a:ext cx="297926" cy="14737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45DC607E-2A44-486B-9196-2112075A7B4A}"/>
              </a:ext>
            </a:extLst>
          </p:cNvPr>
          <p:cNvCxnSpPr>
            <a:stCxn id="5" idx="2"/>
            <a:endCxn id="13" idx="0"/>
          </p:cNvCxnSpPr>
          <p:nvPr/>
        </p:nvCxnSpPr>
        <p:spPr>
          <a:xfrm rot="16200000" flipH="1">
            <a:off x="5057931" y="3373149"/>
            <a:ext cx="354534" cy="1326396"/>
          </a:xfrm>
          <a:prstGeom prst="bentConnector3">
            <a:avLst>
              <a:gd name="adj1" fmla="val 4125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1F812578-3DE4-4448-95D7-91656492E09C}"/>
              </a:ext>
            </a:extLst>
          </p:cNvPr>
          <p:cNvSpPr txBox="1"/>
          <p:nvPr/>
        </p:nvSpPr>
        <p:spPr>
          <a:xfrm>
            <a:off x="3058091" y="4656220"/>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3.0</a:t>
            </a:r>
            <a:endParaRPr lang="es-AR" dirty="0"/>
          </a:p>
        </p:txBody>
      </p:sp>
      <p:sp>
        <p:nvSpPr>
          <p:cNvPr id="20" name="CuadroTexto 19">
            <a:extLst>
              <a:ext uri="{FF2B5EF4-FFF2-40B4-BE49-F238E27FC236}">
                <a16:creationId xmlns:a16="http://schemas.microsoft.com/office/drawing/2014/main" id="{5783363E-9E6F-4750-9452-D178D08C830B}"/>
              </a:ext>
            </a:extLst>
          </p:cNvPr>
          <p:cNvSpPr txBox="1"/>
          <p:nvPr/>
        </p:nvSpPr>
        <p:spPr>
          <a:xfrm>
            <a:off x="5731237" y="4681491"/>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8.0</a:t>
            </a:r>
            <a:endParaRPr lang="es-AR" dirty="0"/>
          </a:p>
        </p:txBody>
      </p:sp>
      <p:sp>
        <p:nvSpPr>
          <p:cNvPr id="21" name="CuadroTexto 20">
            <a:extLst>
              <a:ext uri="{FF2B5EF4-FFF2-40B4-BE49-F238E27FC236}">
                <a16:creationId xmlns:a16="http://schemas.microsoft.com/office/drawing/2014/main" id="{155A0154-11A7-4785-9C2B-90BB4E3D15AF}"/>
              </a:ext>
            </a:extLst>
          </p:cNvPr>
          <p:cNvSpPr txBox="1"/>
          <p:nvPr/>
        </p:nvSpPr>
        <p:spPr>
          <a:xfrm>
            <a:off x="7097184" y="3528514"/>
            <a:ext cx="1887963" cy="1015663"/>
          </a:xfrm>
          <a:prstGeom prst="rect">
            <a:avLst/>
          </a:prstGeom>
          <a:noFill/>
        </p:spPr>
        <p:txBody>
          <a:bodyPr wrap="square" rtlCol="0">
            <a:spAutoFit/>
          </a:bodyPr>
          <a:lstStyle/>
          <a:p>
            <a:r>
              <a:rPr lang="es-ES" sz="1200" i="1" dirty="0"/>
              <a:t>Sino invocamos con valores a la función, toma los valores por omisión definidos en la función.</a:t>
            </a:r>
            <a:endParaRPr lang="es-AR" sz="1200" i="1" dirty="0"/>
          </a:p>
        </p:txBody>
      </p:sp>
    </p:spTree>
    <p:extLst>
      <p:ext uri="{BB962C8B-B14F-4D97-AF65-F5344CB8AC3E}">
        <p14:creationId xmlns:p14="http://schemas.microsoft.com/office/powerpoint/2010/main" val="268727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54E81-2453-4D9A-85B0-A7248CEBF6D8}"/>
              </a:ext>
            </a:extLst>
          </p:cNvPr>
          <p:cNvSpPr>
            <a:spLocks noGrp="1"/>
          </p:cNvSpPr>
          <p:nvPr>
            <p:ph type="title"/>
          </p:nvPr>
        </p:nvSpPr>
        <p:spPr/>
        <p:txBody>
          <a:bodyPr/>
          <a:lstStyle/>
          <a:p>
            <a:r>
              <a:rPr lang="es-ES" dirty="0"/>
              <a:t>Parámetros Formales</a:t>
            </a:r>
            <a:endParaRPr lang="es-AR" dirty="0"/>
          </a:p>
        </p:txBody>
      </p:sp>
      <p:sp>
        <p:nvSpPr>
          <p:cNvPr id="4" name="Marcador de número de diapositiva 3">
            <a:extLst>
              <a:ext uri="{FF2B5EF4-FFF2-40B4-BE49-F238E27FC236}">
                <a16:creationId xmlns:a16="http://schemas.microsoft.com/office/drawing/2014/main" id="{8C12955A-D559-4B05-8ABA-6F9341685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18</a:t>
            </a:fld>
            <a:endParaRPr lang="es-AR"/>
          </a:p>
        </p:txBody>
      </p:sp>
      <p:sp>
        <p:nvSpPr>
          <p:cNvPr id="6" name="Marcador de texto 2">
            <a:extLst>
              <a:ext uri="{FF2B5EF4-FFF2-40B4-BE49-F238E27FC236}">
                <a16:creationId xmlns:a16="http://schemas.microsoft.com/office/drawing/2014/main" id="{4E2EC513-2613-4CD8-B88C-9F9E95582237}"/>
              </a:ext>
            </a:extLst>
          </p:cNvPr>
          <p:cNvSpPr>
            <a:spLocks noGrp="1"/>
          </p:cNvSpPr>
          <p:nvPr>
            <p:ph type="body" idx="1"/>
          </p:nvPr>
        </p:nvSpPr>
        <p:spPr>
          <a:xfrm>
            <a:off x="786150" y="1010720"/>
            <a:ext cx="7675925" cy="1135795"/>
          </a:xfrm>
        </p:spPr>
        <p:txBody>
          <a:bodyPr/>
          <a:lstStyle/>
          <a:p>
            <a:r>
              <a:rPr lang="es-ES" dirty="0"/>
              <a:t>Otra de las flexibilidades del lenguaje es indicar es invocar a la función con el nombre de los parámetros, no importa el orden en este caso.</a:t>
            </a:r>
          </a:p>
          <a:p>
            <a:pPr marL="533400" lvl="1" indent="0">
              <a:buNone/>
            </a:pPr>
            <a:endParaRPr lang="es-AR" dirty="0"/>
          </a:p>
        </p:txBody>
      </p:sp>
      <p:pic>
        <p:nvPicPr>
          <p:cNvPr id="5" name="Imagen 4">
            <a:extLst>
              <a:ext uri="{FF2B5EF4-FFF2-40B4-BE49-F238E27FC236}">
                <a16:creationId xmlns:a16="http://schemas.microsoft.com/office/drawing/2014/main" id="{EC7F7B4C-8135-4F6E-A1B4-D34F1D1EDF73}"/>
              </a:ext>
            </a:extLst>
          </p:cNvPr>
          <p:cNvPicPr>
            <a:picLocks noChangeAspect="1"/>
          </p:cNvPicPr>
          <p:nvPr/>
        </p:nvPicPr>
        <p:blipFill>
          <a:blip r:embed="rId3"/>
          <a:stretch>
            <a:fillRect/>
          </a:stretch>
        </p:blipFill>
        <p:spPr>
          <a:xfrm>
            <a:off x="2421896" y="2565939"/>
            <a:ext cx="4300207" cy="862094"/>
          </a:xfrm>
          <a:prstGeom prst="rect">
            <a:avLst/>
          </a:prstGeom>
          <a:ln w="3175">
            <a:solidFill>
              <a:schemeClr val="tx1"/>
            </a:solidFill>
          </a:ln>
        </p:spPr>
      </p:pic>
      <p:pic>
        <p:nvPicPr>
          <p:cNvPr id="9" name="Imagen 8">
            <a:extLst>
              <a:ext uri="{FF2B5EF4-FFF2-40B4-BE49-F238E27FC236}">
                <a16:creationId xmlns:a16="http://schemas.microsoft.com/office/drawing/2014/main" id="{5CF5BDD8-07E3-47B7-AD21-7407F7746F22}"/>
              </a:ext>
            </a:extLst>
          </p:cNvPr>
          <p:cNvPicPr>
            <a:picLocks noChangeAspect="1"/>
          </p:cNvPicPr>
          <p:nvPr/>
        </p:nvPicPr>
        <p:blipFill>
          <a:blip r:embed="rId4"/>
          <a:stretch>
            <a:fillRect/>
          </a:stretch>
        </p:blipFill>
        <p:spPr>
          <a:xfrm>
            <a:off x="320898" y="4132780"/>
            <a:ext cx="2017605" cy="355177"/>
          </a:xfrm>
          <a:prstGeom prst="rect">
            <a:avLst/>
          </a:prstGeom>
          <a:ln w="3175">
            <a:solidFill>
              <a:schemeClr val="tx1"/>
            </a:solidFill>
          </a:ln>
        </p:spPr>
      </p:pic>
      <p:pic>
        <p:nvPicPr>
          <p:cNvPr id="13" name="Imagen 12">
            <a:extLst>
              <a:ext uri="{FF2B5EF4-FFF2-40B4-BE49-F238E27FC236}">
                <a16:creationId xmlns:a16="http://schemas.microsoft.com/office/drawing/2014/main" id="{2CB57ABF-E6A7-493D-AFB3-EBBF874AD2FE}"/>
              </a:ext>
            </a:extLst>
          </p:cNvPr>
          <p:cNvPicPr>
            <a:picLocks noChangeAspect="1"/>
          </p:cNvPicPr>
          <p:nvPr/>
        </p:nvPicPr>
        <p:blipFill>
          <a:blip r:embed="rId5"/>
          <a:stretch>
            <a:fillRect/>
          </a:stretch>
        </p:blipFill>
        <p:spPr>
          <a:xfrm>
            <a:off x="2508433" y="4161083"/>
            <a:ext cx="1888637" cy="327291"/>
          </a:xfrm>
          <a:prstGeom prst="rect">
            <a:avLst/>
          </a:prstGeom>
          <a:ln w="3175">
            <a:solidFill>
              <a:schemeClr val="tx1"/>
            </a:solidFill>
          </a:ln>
        </p:spPr>
      </p:pic>
      <p:cxnSp>
        <p:nvCxnSpPr>
          <p:cNvPr id="15" name="Conector: angular 14">
            <a:extLst>
              <a:ext uri="{FF2B5EF4-FFF2-40B4-BE49-F238E27FC236}">
                <a16:creationId xmlns:a16="http://schemas.microsoft.com/office/drawing/2014/main" id="{7B5C44A6-0D59-4D67-9532-3767C70C53B0}"/>
              </a:ext>
            </a:extLst>
          </p:cNvPr>
          <p:cNvCxnSpPr>
            <a:stCxn id="5" idx="2"/>
            <a:endCxn id="9" idx="0"/>
          </p:cNvCxnSpPr>
          <p:nvPr/>
        </p:nvCxnSpPr>
        <p:spPr>
          <a:xfrm rot="5400000">
            <a:off x="2598478" y="2159257"/>
            <a:ext cx="704747" cy="32422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45DC607E-2A44-486B-9196-2112075A7B4A}"/>
              </a:ext>
            </a:extLst>
          </p:cNvPr>
          <p:cNvCxnSpPr>
            <a:cxnSpLocks/>
            <a:stCxn id="5" idx="2"/>
            <a:endCxn id="13" idx="0"/>
          </p:cNvCxnSpPr>
          <p:nvPr/>
        </p:nvCxnSpPr>
        <p:spPr>
          <a:xfrm rot="5400000">
            <a:off x="3645851" y="3234934"/>
            <a:ext cx="733050" cy="111924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1F812578-3DE4-4448-95D7-91656492E09C}"/>
              </a:ext>
            </a:extLst>
          </p:cNvPr>
          <p:cNvSpPr txBox="1"/>
          <p:nvPr/>
        </p:nvSpPr>
        <p:spPr>
          <a:xfrm>
            <a:off x="1054362" y="4671712"/>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3.0</a:t>
            </a:r>
            <a:endParaRPr lang="es-AR" dirty="0"/>
          </a:p>
        </p:txBody>
      </p:sp>
      <p:sp>
        <p:nvSpPr>
          <p:cNvPr id="20" name="CuadroTexto 19">
            <a:extLst>
              <a:ext uri="{FF2B5EF4-FFF2-40B4-BE49-F238E27FC236}">
                <a16:creationId xmlns:a16="http://schemas.microsoft.com/office/drawing/2014/main" id="{5783363E-9E6F-4750-9452-D178D08C830B}"/>
              </a:ext>
            </a:extLst>
          </p:cNvPr>
          <p:cNvSpPr txBox="1"/>
          <p:nvPr/>
        </p:nvSpPr>
        <p:spPr>
          <a:xfrm>
            <a:off x="3236185" y="4638874"/>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8.0</a:t>
            </a:r>
            <a:endParaRPr lang="es-AR" dirty="0"/>
          </a:p>
        </p:txBody>
      </p:sp>
      <p:pic>
        <p:nvPicPr>
          <p:cNvPr id="10" name="Imagen 9">
            <a:extLst>
              <a:ext uri="{FF2B5EF4-FFF2-40B4-BE49-F238E27FC236}">
                <a16:creationId xmlns:a16="http://schemas.microsoft.com/office/drawing/2014/main" id="{EE7416C9-816B-464B-9D0E-848DB5842D85}"/>
              </a:ext>
            </a:extLst>
          </p:cNvPr>
          <p:cNvPicPr>
            <a:picLocks noChangeAspect="1"/>
          </p:cNvPicPr>
          <p:nvPr/>
        </p:nvPicPr>
        <p:blipFill>
          <a:blip r:embed="rId6"/>
          <a:stretch>
            <a:fillRect/>
          </a:stretch>
        </p:blipFill>
        <p:spPr>
          <a:xfrm>
            <a:off x="4506145" y="4170137"/>
            <a:ext cx="2607200" cy="317820"/>
          </a:xfrm>
          <a:prstGeom prst="rect">
            <a:avLst/>
          </a:prstGeom>
          <a:ln w="3175">
            <a:solidFill>
              <a:schemeClr val="tx1"/>
            </a:solidFill>
          </a:ln>
        </p:spPr>
      </p:pic>
      <p:pic>
        <p:nvPicPr>
          <p:cNvPr id="18" name="Imagen 17">
            <a:extLst>
              <a:ext uri="{FF2B5EF4-FFF2-40B4-BE49-F238E27FC236}">
                <a16:creationId xmlns:a16="http://schemas.microsoft.com/office/drawing/2014/main" id="{CCDCE322-1CA7-4405-8C09-AE6302E332A9}"/>
              </a:ext>
            </a:extLst>
          </p:cNvPr>
          <p:cNvPicPr>
            <a:picLocks noChangeAspect="1"/>
          </p:cNvPicPr>
          <p:nvPr/>
        </p:nvPicPr>
        <p:blipFill>
          <a:blip r:embed="rId7"/>
          <a:stretch>
            <a:fillRect/>
          </a:stretch>
        </p:blipFill>
        <p:spPr>
          <a:xfrm>
            <a:off x="6528267" y="3555793"/>
            <a:ext cx="2424817" cy="291664"/>
          </a:xfrm>
          <a:prstGeom prst="rect">
            <a:avLst/>
          </a:prstGeom>
          <a:ln w="3175">
            <a:solidFill>
              <a:schemeClr val="tx1"/>
            </a:solidFill>
          </a:ln>
        </p:spPr>
      </p:pic>
      <p:cxnSp>
        <p:nvCxnSpPr>
          <p:cNvPr id="22" name="Conector: angular 21">
            <a:extLst>
              <a:ext uri="{FF2B5EF4-FFF2-40B4-BE49-F238E27FC236}">
                <a16:creationId xmlns:a16="http://schemas.microsoft.com/office/drawing/2014/main" id="{BCBFCE71-5EB0-4274-8BFF-5FDC01200BA2}"/>
              </a:ext>
            </a:extLst>
          </p:cNvPr>
          <p:cNvCxnSpPr>
            <a:cxnSpLocks/>
            <a:stCxn id="5" idx="2"/>
            <a:endCxn id="10" idx="0"/>
          </p:cNvCxnSpPr>
          <p:nvPr/>
        </p:nvCxnSpPr>
        <p:spPr>
          <a:xfrm rot="16200000" flipH="1">
            <a:off x="4819820" y="3180212"/>
            <a:ext cx="742104" cy="123774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82D740CE-7747-4DFC-98AE-AE10FD5C0481}"/>
              </a:ext>
            </a:extLst>
          </p:cNvPr>
          <p:cNvCxnSpPr>
            <a:cxnSpLocks/>
            <a:stCxn id="5" idx="3"/>
            <a:endCxn id="18" idx="0"/>
          </p:cNvCxnSpPr>
          <p:nvPr/>
        </p:nvCxnSpPr>
        <p:spPr>
          <a:xfrm>
            <a:off x="6722103" y="2996986"/>
            <a:ext cx="1018573" cy="55880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742F0D46-60B8-48CD-8AEE-7E56CD64FAF4}"/>
              </a:ext>
            </a:extLst>
          </p:cNvPr>
          <p:cNvSpPr txBox="1"/>
          <p:nvPr/>
        </p:nvSpPr>
        <p:spPr>
          <a:xfrm>
            <a:off x="5678560" y="4594638"/>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4.0</a:t>
            </a:r>
            <a:endParaRPr lang="es-AR" dirty="0"/>
          </a:p>
        </p:txBody>
      </p:sp>
      <p:sp>
        <p:nvSpPr>
          <p:cNvPr id="30" name="CuadroTexto 29">
            <a:extLst>
              <a:ext uri="{FF2B5EF4-FFF2-40B4-BE49-F238E27FC236}">
                <a16:creationId xmlns:a16="http://schemas.microsoft.com/office/drawing/2014/main" id="{1E7C87CA-7ED7-4014-AEA6-84A2A1898900}"/>
              </a:ext>
            </a:extLst>
          </p:cNvPr>
          <p:cNvSpPr txBox="1"/>
          <p:nvPr/>
        </p:nvSpPr>
        <p:spPr>
          <a:xfrm>
            <a:off x="7597732" y="3876388"/>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7.0</a:t>
            </a:r>
            <a:endParaRPr lang="es-AR" dirty="0"/>
          </a:p>
        </p:txBody>
      </p:sp>
      <p:pic>
        <p:nvPicPr>
          <p:cNvPr id="32" name="Imagen 31">
            <a:extLst>
              <a:ext uri="{FF2B5EF4-FFF2-40B4-BE49-F238E27FC236}">
                <a16:creationId xmlns:a16="http://schemas.microsoft.com/office/drawing/2014/main" id="{6D6C33EF-6598-403A-93CF-C42C4C99B4D0}"/>
              </a:ext>
            </a:extLst>
          </p:cNvPr>
          <p:cNvPicPr>
            <a:picLocks noChangeAspect="1"/>
          </p:cNvPicPr>
          <p:nvPr/>
        </p:nvPicPr>
        <p:blipFill>
          <a:blip r:embed="rId8"/>
          <a:stretch>
            <a:fillRect/>
          </a:stretch>
        </p:blipFill>
        <p:spPr>
          <a:xfrm>
            <a:off x="305146" y="3205087"/>
            <a:ext cx="1909861" cy="262138"/>
          </a:xfrm>
          <a:prstGeom prst="rect">
            <a:avLst/>
          </a:prstGeom>
          <a:ln w="3175">
            <a:solidFill>
              <a:schemeClr val="tx1"/>
            </a:solidFill>
          </a:ln>
        </p:spPr>
      </p:pic>
      <p:cxnSp>
        <p:nvCxnSpPr>
          <p:cNvPr id="33" name="Conector: angular 32">
            <a:extLst>
              <a:ext uri="{FF2B5EF4-FFF2-40B4-BE49-F238E27FC236}">
                <a16:creationId xmlns:a16="http://schemas.microsoft.com/office/drawing/2014/main" id="{FD46A477-6718-427D-A089-944F6DBFE2F2}"/>
              </a:ext>
            </a:extLst>
          </p:cNvPr>
          <p:cNvCxnSpPr>
            <a:cxnSpLocks/>
            <a:stCxn id="5" idx="1"/>
            <a:endCxn id="32" idx="0"/>
          </p:cNvCxnSpPr>
          <p:nvPr/>
        </p:nvCxnSpPr>
        <p:spPr>
          <a:xfrm rot="10800000" flipV="1">
            <a:off x="1260078" y="2996985"/>
            <a:ext cx="1161819" cy="20810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B6CA5BEE-2C1D-425A-B996-7E8188AC3923}"/>
              </a:ext>
            </a:extLst>
          </p:cNvPr>
          <p:cNvSpPr txBox="1"/>
          <p:nvPr/>
        </p:nvSpPr>
        <p:spPr>
          <a:xfrm>
            <a:off x="417344" y="3568611"/>
            <a:ext cx="433132"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5.0</a:t>
            </a:r>
            <a:endParaRPr lang="es-AR" dirty="0"/>
          </a:p>
        </p:txBody>
      </p:sp>
    </p:spTree>
    <p:extLst>
      <p:ext uri="{BB962C8B-B14F-4D97-AF65-F5344CB8AC3E}">
        <p14:creationId xmlns:p14="http://schemas.microsoft.com/office/powerpoint/2010/main" val="202461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54E81-2453-4D9A-85B0-A7248CEBF6D8}"/>
              </a:ext>
            </a:extLst>
          </p:cNvPr>
          <p:cNvSpPr>
            <a:spLocks noGrp="1"/>
          </p:cNvSpPr>
          <p:nvPr>
            <p:ph type="title"/>
          </p:nvPr>
        </p:nvSpPr>
        <p:spPr/>
        <p:txBody>
          <a:bodyPr/>
          <a:lstStyle/>
          <a:p>
            <a:r>
              <a:rPr lang="es-ES" dirty="0"/>
              <a:t>Variables Globales</a:t>
            </a:r>
            <a:endParaRPr lang="es-AR" dirty="0"/>
          </a:p>
        </p:txBody>
      </p:sp>
      <p:sp>
        <p:nvSpPr>
          <p:cNvPr id="4" name="Marcador de número de diapositiva 3">
            <a:extLst>
              <a:ext uri="{FF2B5EF4-FFF2-40B4-BE49-F238E27FC236}">
                <a16:creationId xmlns:a16="http://schemas.microsoft.com/office/drawing/2014/main" id="{8C12955A-D559-4B05-8ABA-6F9341685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19</a:t>
            </a:fld>
            <a:endParaRPr lang="es-AR"/>
          </a:p>
        </p:txBody>
      </p:sp>
      <p:sp>
        <p:nvSpPr>
          <p:cNvPr id="6" name="Marcador de texto 2">
            <a:extLst>
              <a:ext uri="{FF2B5EF4-FFF2-40B4-BE49-F238E27FC236}">
                <a16:creationId xmlns:a16="http://schemas.microsoft.com/office/drawing/2014/main" id="{4E2EC513-2613-4CD8-B88C-9F9E95582237}"/>
              </a:ext>
            </a:extLst>
          </p:cNvPr>
          <p:cNvSpPr>
            <a:spLocks noGrp="1"/>
          </p:cNvSpPr>
          <p:nvPr>
            <p:ph type="body" idx="1"/>
          </p:nvPr>
        </p:nvSpPr>
        <p:spPr>
          <a:xfrm>
            <a:off x="786150" y="1010720"/>
            <a:ext cx="7675925" cy="1135795"/>
          </a:xfrm>
        </p:spPr>
        <p:txBody>
          <a:bodyPr/>
          <a:lstStyle/>
          <a:p>
            <a:r>
              <a:rPr lang="es-ES" dirty="0"/>
              <a:t>Las variables definidas fuera de una función tienen un ámbito conocido como </a:t>
            </a:r>
            <a:r>
              <a:rPr lang="es-ES" b="1" dirty="0">
                <a:solidFill>
                  <a:srgbClr val="FFC000"/>
                </a:solidFill>
              </a:rPr>
              <a:t>Ámbito Global</a:t>
            </a:r>
            <a:r>
              <a:rPr lang="es-ES" dirty="0"/>
              <a:t> y son visibles dentro de las funciones, dónde solo se puede consultar su valor.</a:t>
            </a:r>
            <a:endParaRPr lang="es-AR" dirty="0"/>
          </a:p>
        </p:txBody>
      </p:sp>
      <p:pic>
        <p:nvPicPr>
          <p:cNvPr id="8" name="Imagen 7">
            <a:extLst>
              <a:ext uri="{FF2B5EF4-FFF2-40B4-BE49-F238E27FC236}">
                <a16:creationId xmlns:a16="http://schemas.microsoft.com/office/drawing/2014/main" id="{54350597-889C-49DE-95AB-5025635308CB}"/>
              </a:ext>
            </a:extLst>
          </p:cNvPr>
          <p:cNvPicPr>
            <a:picLocks noChangeAspect="1"/>
          </p:cNvPicPr>
          <p:nvPr/>
        </p:nvPicPr>
        <p:blipFill>
          <a:blip r:embed="rId3"/>
          <a:stretch>
            <a:fillRect/>
          </a:stretch>
        </p:blipFill>
        <p:spPr>
          <a:xfrm>
            <a:off x="1707235" y="2957272"/>
            <a:ext cx="2800350" cy="1495425"/>
          </a:xfrm>
          <a:prstGeom prst="rect">
            <a:avLst/>
          </a:prstGeom>
          <a:ln w="3175">
            <a:solidFill>
              <a:schemeClr val="tx1"/>
            </a:solidFill>
          </a:ln>
        </p:spPr>
      </p:pic>
      <p:pic>
        <p:nvPicPr>
          <p:cNvPr id="10" name="Imagen 9">
            <a:extLst>
              <a:ext uri="{FF2B5EF4-FFF2-40B4-BE49-F238E27FC236}">
                <a16:creationId xmlns:a16="http://schemas.microsoft.com/office/drawing/2014/main" id="{DCBD035B-3477-4B2C-8EC7-EA37D6ACAB11}"/>
              </a:ext>
            </a:extLst>
          </p:cNvPr>
          <p:cNvPicPr>
            <a:picLocks noChangeAspect="1"/>
          </p:cNvPicPr>
          <p:nvPr/>
        </p:nvPicPr>
        <p:blipFill>
          <a:blip r:embed="rId4"/>
          <a:stretch>
            <a:fillRect/>
          </a:stretch>
        </p:blipFill>
        <p:spPr>
          <a:xfrm>
            <a:off x="5919873" y="3511010"/>
            <a:ext cx="866775" cy="381000"/>
          </a:xfrm>
          <a:prstGeom prst="rect">
            <a:avLst/>
          </a:prstGeom>
        </p:spPr>
      </p:pic>
      <p:sp>
        <p:nvSpPr>
          <p:cNvPr id="11" name="Flecha: a la derecha 10">
            <a:extLst>
              <a:ext uri="{FF2B5EF4-FFF2-40B4-BE49-F238E27FC236}">
                <a16:creationId xmlns:a16="http://schemas.microsoft.com/office/drawing/2014/main" id="{3D50FF35-4116-4843-B2CA-3A098C6D6359}"/>
              </a:ext>
            </a:extLst>
          </p:cNvPr>
          <p:cNvSpPr/>
          <p:nvPr/>
        </p:nvSpPr>
        <p:spPr>
          <a:xfrm>
            <a:off x="4636417" y="3612395"/>
            <a:ext cx="1154624" cy="1782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F375C143-1669-458F-9C1A-493C1E42400B}"/>
              </a:ext>
            </a:extLst>
          </p:cNvPr>
          <p:cNvSpPr txBox="1"/>
          <p:nvPr/>
        </p:nvSpPr>
        <p:spPr>
          <a:xfrm>
            <a:off x="1022888" y="4570670"/>
            <a:ext cx="7334962" cy="523220"/>
          </a:xfrm>
          <a:prstGeom prst="rect">
            <a:avLst/>
          </a:prstGeom>
          <a:noFill/>
        </p:spPr>
        <p:txBody>
          <a:bodyPr wrap="square">
            <a:spAutoFit/>
          </a:bodyPr>
          <a:lstStyle/>
          <a:p>
            <a:r>
              <a:rPr lang="es-AR" i="1" dirty="0">
                <a:latin typeface="Source Sans Pro" panose="020B0503030403020204" pitchFamily="34" charset="0"/>
                <a:ea typeface="Source Sans Pro" panose="020B0503030403020204" pitchFamily="34" charset="0"/>
              </a:rPr>
              <a:t>Para modificar dentro de una función una variable definida fuera de la misma, hay que usar la palabra reservada </a:t>
            </a:r>
            <a:r>
              <a:rPr lang="es-AR" b="1" i="1" dirty="0">
                <a:solidFill>
                  <a:srgbClr val="FFC000"/>
                </a:solidFill>
                <a:latin typeface="Source Sans Pro" panose="020B0503030403020204" pitchFamily="34" charset="0"/>
                <a:ea typeface="Source Sans Pro" panose="020B0503030403020204" pitchFamily="34" charset="0"/>
              </a:rPr>
              <a:t>global</a:t>
            </a:r>
            <a:r>
              <a:rPr lang="es-AR" i="1" dirty="0">
                <a:latin typeface="Source Sans Pro" panose="020B0503030403020204" pitchFamily="34" charset="0"/>
                <a:ea typeface="Source Sans Pro" panose="020B0503030403020204" pitchFamily="34" charset="0"/>
              </a:rPr>
              <a:t> para declarar la variable dentro de la función.</a:t>
            </a:r>
          </a:p>
        </p:txBody>
      </p:sp>
    </p:spTree>
    <p:extLst>
      <p:ext uri="{BB962C8B-B14F-4D97-AF65-F5344CB8AC3E}">
        <p14:creationId xmlns:p14="http://schemas.microsoft.com/office/powerpoint/2010/main" val="259643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Contenido</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s-ES" dirty="0"/>
              <a:t>Concepto de Programación Modular</a:t>
            </a:r>
          </a:p>
          <a:p>
            <a:pPr marL="457200" lvl="0" indent="-381000" algn="l" rtl="0">
              <a:spcBef>
                <a:spcPts val="600"/>
              </a:spcBef>
              <a:spcAft>
                <a:spcPts val="0"/>
              </a:spcAft>
              <a:buSzPts val="2400"/>
              <a:buChar char="◎"/>
            </a:pPr>
            <a:r>
              <a:rPr lang="es-ES" dirty="0"/>
              <a:t>Funciones</a:t>
            </a:r>
          </a:p>
          <a:p>
            <a:pPr marL="457200" lvl="0" indent="-381000" algn="l" rtl="0">
              <a:spcBef>
                <a:spcPts val="0"/>
              </a:spcBef>
              <a:spcAft>
                <a:spcPts val="0"/>
              </a:spcAft>
              <a:buSzPts val="2400"/>
              <a:buChar char="◎"/>
            </a:pPr>
            <a:r>
              <a:rPr lang="es-ES" dirty="0"/>
              <a:t>Funciones – Parámetros  / Variables</a:t>
            </a:r>
          </a:p>
          <a:p>
            <a:pPr marL="457200" lvl="0" indent="-381000" algn="l" rtl="0">
              <a:spcBef>
                <a:spcPts val="0"/>
              </a:spcBef>
              <a:spcAft>
                <a:spcPts val="0"/>
              </a:spcAft>
              <a:buSzPts val="2400"/>
              <a:buChar char="◎"/>
            </a:pPr>
            <a:r>
              <a:rPr lang="es-ES" dirty="0"/>
              <a:t>Módulos en Python</a:t>
            </a:r>
          </a:p>
          <a:p>
            <a:pPr marL="457200" lvl="0" indent="-381000" algn="l" rtl="0">
              <a:spcBef>
                <a:spcPts val="0"/>
              </a:spcBef>
              <a:spcAft>
                <a:spcPts val="0"/>
              </a:spcAft>
              <a:buSzPts val="2400"/>
              <a:buChar char="◎"/>
            </a:pPr>
            <a:r>
              <a:rPr lang="es-ES" dirty="0"/>
              <a:t>Actividades</a:t>
            </a:r>
          </a:p>
          <a:p>
            <a:pPr marL="457200" lvl="0" indent="-381000" algn="l" rtl="0">
              <a:spcBef>
                <a:spcPts val="0"/>
              </a:spcBef>
              <a:spcAft>
                <a:spcPts val="0"/>
              </a:spcAft>
              <a:buSzPts val="2400"/>
              <a:buChar char="◎"/>
            </a:pPr>
            <a:r>
              <a:rPr lang="es-ES" dirty="0"/>
              <a:t>Bibliografía</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82FD-94AB-4E33-B54C-59D3B55D5D09}"/>
              </a:ext>
            </a:extLst>
          </p:cNvPr>
          <p:cNvSpPr>
            <a:spLocks noGrp="1"/>
          </p:cNvSpPr>
          <p:nvPr>
            <p:ph type="title"/>
          </p:nvPr>
        </p:nvSpPr>
        <p:spPr/>
        <p:txBody>
          <a:bodyPr/>
          <a:lstStyle/>
          <a:p>
            <a:r>
              <a:rPr lang="es-ES" dirty="0"/>
              <a:t>Funciones - Ejemplos</a:t>
            </a:r>
            <a:endParaRPr lang="es-AR" dirty="0"/>
          </a:p>
        </p:txBody>
      </p:sp>
      <p:sp>
        <p:nvSpPr>
          <p:cNvPr id="3" name="Marcador de texto 2">
            <a:extLst>
              <a:ext uri="{FF2B5EF4-FFF2-40B4-BE49-F238E27FC236}">
                <a16:creationId xmlns:a16="http://schemas.microsoft.com/office/drawing/2014/main" id="{2C0974E0-6D27-443D-9D7E-669333877DDD}"/>
              </a:ext>
            </a:extLst>
          </p:cNvPr>
          <p:cNvSpPr>
            <a:spLocks noGrp="1"/>
          </p:cNvSpPr>
          <p:nvPr>
            <p:ph type="body" idx="1"/>
          </p:nvPr>
        </p:nvSpPr>
        <p:spPr>
          <a:xfrm>
            <a:off x="786150" y="1261700"/>
            <a:ext cx="7571700" cy="1039798"/>
          </a:xfrm>
        </p:spPr>
        <p:txBody>
          <a:bodyPr/>
          <a:lstStyle/>
          <a:p>
            <a:r>
              <a:rPr lang="es-ES" dirty="0"/>
              <a:t>Crear una lista con N elementos al azar de dos dígitos. La función recibe cuántos elementos a crear.</a:t>
            </a:r>
            <a:endParaRPr lang="es-AR" dirty="0"/>
          </a:p>
        </p:txBody>
      </p:sp>
      <p:sp>
        <p:nvSpPr>
          <p:cNvPr id="4" name="Marcador de número de diapositiva 3">
            <a:extLst>
              <a:ext uri="{FF2B5EF4-FFF2-40B4-BE49-F238E27FC236}">
                <a16:creationId xmlns:a16="http://schemas.microsoft.com/office/drawing/2014/main" id="{33A10268-254A-4AFD-AB8B-A95104FC1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20</a:t>
            </a:fld>
            <a:endParaRPr lang="es-AR"/>
          </a:p>
        </p:txBody>
      </p:sp>
      <p:pic>
        <p:nvPicPr>
          <p:cNvPr id="12" name="Imagen 11">
            <a:extLst>
              <a:ext uri="{FF2B5EF4-FFF2-40B4-BE49-F238E27FC236}">
                <a16:creationId xmlns:a16="http://schemas.microsoft.com/office/drawing/2014/main" id="{1AAFE54C-FD19-4A3D-9611-869262A309F7}"/>
              </a:ext>
            </a:extLst>
          </p:cNvPr>
          <p:cNvPicPr>
            <a:picLocks noChangeAspect="1"/>
          </p:cNvPicPr>
          <p:nvPr/>
        </p:nvPicPr>
        <p:blipFill>
          <a:blip r:embed="rId2"/>
          <a:stretch>
            <a:fillRect/>
          </a:stretch>
        </p:blipFill>
        <p:spPr>
          <a:xfrm>
            <a:off x="1157695" y="2233976"/>
            <a:ext cx="4162825" cy="1870855"/>
          </a:xfrm>
          <a:prstGeom prst="rect">
            <a:avLst/>
          </a:prstGeom>
          <a:ln w="3175">
            <a:solidFill>
              <a:schemeClr val="tx1"/>
            </a:solidFill>
          </a:ln>
        </p:spPr>
      </p:pic>
      <p:sp>
        <p:nvSpPr>
          <p:cNvPr id="13" name="CuadroTexto 12">
            <a:extLst>
              <a:ext uri="{FF2B5EF4-FFF2-40B4-BE49-F238E27FC236}">
                <a16:creationId xmlns:a16="http://schemas.microsoft.com/office/drawing/2014/main" id="{19AD152F-2750-4A74-9101-02D46CBAE169}"/>
              </a:ext>
            </a:extLst>
          </p:cNvPr>
          <p:cNvSpPr txBox="1"/>
          <p:nvPr/>
        </p:nvSpPr>
        <p:spPr>
          <a:xfrm>
            <a:off x="5750047" y="2571750"/>
            <a:ext cx="981359"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Definimos</a:t>
            </a:r>
            <a:endParaRPr lang="es-AR" dirty="0"/>
          </a:p>
        </p:txBody>
      </p:sp>
      <p:sp>
        <p:nvSpPr>
          <p:cNvPr id="14" name="CuadroTexto 13">
            <a:extLst>
              <a:ext uri="{FF2B5EF4-FFF2-40B4-BE49-F238E27FC236}">
                <a16:creationId xmlns:a16="http://schemas.microsoft.com/office/drawing/2014/main" id="{EBAA8F2A-E03F-44FC-B522-BB5C1C308F93}"/>
              </a:ext>
            </a:extLst>
          </p:cNvPr>
          <p:cNvSpPr txBox="1"/>
          <p:nvPr/>
        </p:nvSpPr>
        <p:spPr>
          <a:xfrm>
            <a:off x="5788897" y="3727911"/>
            <a:ext cx="1050288"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Invocamos</a:t>
            </a:r>
            <a:endParaRPr lang="es-AR" dirty="0"/>
          </a:p>
        </p:txBody>
      </p:sp>
      <p:sp>
        <p:nvSpPr>
          <p:cNvPr id="15" name="Flecha: hacia abajo 14">
            <a:extLst>
              <a:ext uri="{FF2B5EF4-FFF2-40B4-BE49-F238E27FC236}">
                <a16:creationId xmlns:a16="http://schemas.microsoft.com/office/drawing/2014/main" id="{2EE8A9B4-EC98-4C20-9E4C-5F1776CA4F30}"/>
              </a:ext>
            </a:extLst>
          </p:cNvPr>
          <p:cNvSpPr/>
          <p:nvPr/>
        </p:nvSpPr>
        <p:spPr>
          <a:xfrm>
            <a:off x="6240726" y="4104831"/>
            <a:ext cx="175572" cy="2269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Flecha: hacia abajo 15">
            <a:extLst>
              <a:ext uri="{FF2B5EF4-FFF2-40B4-BE49-F238E27FC236}">
                <a16:creationId xmlns:a16="http://schemas.microsoft.com/office/drawing/2014/main" id="{51029858-3803-4126-B51B-9417BE19A98C}"/>
              </a:ext>
            </a:extLst>
          </p:cNvPr>
          <p:cNvSpPr/>
          <p:nvPr/>
        </p:nvSpPr>
        <p:spPr>
          <a:xfrm rot="5400000">
            <a:off x="5379136" y="2604720"/>
            <a:ext cx="175572" cy="2269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uadroTexto 17">
            <a:extLst>
              <a:ext uri="{FF2B5EF4-FFF2-40B4-BE49-F238E27FC236}">
                <a16:creationId xmlns:a16="http://schemas.microsoft.com/office/drawing/2014/main" id="{8C43A7D2-8F21-4B0D-893F-C62D0D5E8801}"/>
              </a:ext>
            </a:extLst>
          </p:cNvPr>
          <p:cNvSpPr txBox="1"/>
          <p:nvPr/>
        </p:nvSpPr>
        <p:spPr>
          <a:xfrm>
            <a:off x="5750047" y="3036983"/>
            <a:ext cx="3174399" cy="646331"/>
          </a:xfrm>
          <a:prstGeom prst="rect">
            <a:avLst/>
          </a:prstGeom>
          <a:noFill/>
        </p:spPr>
        <p:txBody>
          <a:bodyPr wrap="square">
            <a:spAutoFit/>
          </a:bodyPr>
          <a:lstStyle/>
          <a:p>
            <a:r>
              <a:rPr lang="es-ES" sz="1200" i="1" dirty="0"/>
              <a:t>Si la función retorna la lista, al momento de llamar a la función se debe asignar a una variable </a:t>
            </a:r>
            <a:endParaRPr lang="es-AR" sz="1200" i="1" dirty="0"/>
          </a:p>
        </p:txBody>
      </p:sp>
      <p:pic>
        <p:nvPicPr>
          <p:cNvPr id="20" name="Imagen 19">
            <a:extLst>
              <a:ext uri="{FF2B5EF4-FFF2-40B4-BE49-F238E27FC236}">
                <a16:creationId xmlns:a16="http://schemas.microsoft.com/office/drawing/2014/main" id="{FC53C98F-C6D0-4C8B-B886-312955D21C85}"/>
              </a:ext>
            </a:extLst>
          </p:cNvPr>
          <p:cNvPicPr>
            <a:picLocks noChangeAspect="1"/>
          </p:cNvPicPr>
          <p:nvPr/>
        </p:nvPicPr>
        <p:blipFill>
          <a:blip r:embed="rId3"/>
          <a:stretch>
            <a:fillRect/>
          </a:stretch>
        </p:blipFill>
        <p:spPr>
          <a:xfrm>
            <a:off x="3992601" y="4327761"/>
            <a:ext cx="4411783" cy="747209"/>
          </a:xfrm>
          <a:prstGeom prst="rect">
            <a:avLst/>
          </a:prstGeom>
          <a:ln w="3175">
            <a:solidFill>
              <a:schemeClr val="tx1"/>
            </a:solidFill>
          </a:ln>
        </p:spPr>
      </p:pic>
    </p:spTree>
    <p:extLst>
      <p:ext uri="{BB962C8B-B14F-4D97-AF65-F5344CB8AC3E}">
        <p14:creationId xmlns:p14="http://schemas.microsoft.com/office/powerpoint/2010/main" val="2090796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9031B4F-8B7E-4341-910E-EF172EB4FA6F}"/>
              </a:ext>
            </a:extLst>
          </p:cNvPr>
          <p:cNvPicPr>
            <a:picLocks noChangeAspect="1"/>
          </p:cNvPicPr>
          <p:nvPr/>
        </p:nvPicPr>
        <p:blipFill>
          <a:blip r:embed="rId2"/>
          <a:stretch>
            <a:fillRect/>
          </a:stretch>
        </p:blipFill>
        <p:spPr>
          <a:xfrm>
            <a:off x="4380996" y="4218303"/>
            <a:ext cx="4070603" cy="875398"/>
          </a:xfrm>
          <a:prstGeom prst="rect">
            <a:avLst/>
          </a:prstGeom>
          <a:ln w="3175">
            <a:solidFill>
              <a:schemeClr val="tx1"/>
            </a:solidFill>
          </a:ln>
        </p:spPr>
      </p:pic>
      <p:sp>
        <p:nvSpPr>
          <p:cNvPr id="15" name="Flecha: hacia abajo 14">
            <a:extLst>
              <a:ext uri="{FF2B5EF4-FFF2-40B4-BE49-F238E27FC236}">
                <a16:creationId xmlns:a16="http://schemas.microsoft.com/office/drawing/2014/main" id="{2EE8A9B4-EC98-4C20-9E4C-5F1776CA4F30}"/>
              </a:ext>
            </a:extLst>
          </p:cNvPr>
          <p:cNvSpPr/>
          <p:nvPr/>
        </p:nvSpPr>
        <p:spPr>
          <a:xfrm>
            <a:off x="6240726" y="4080285"/>
            <a:ext cx="175572" cy="2269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1FC382FD-94AB-4E33-B54C-59D3B55D5D09}"/>
              </a:ext>
            </a:extLst>
          </p:cNvPr>
          <p:cNvSpPr>
            <a:spLocks noGrp="1"/>
          </p:cNvSpPr>
          <p:nvPr>
            <p:ph type="title"/>
          </p:nvPr>
        </p:nvSpPr>
        <p:spPr/>
        <p:txBody>
          <a:bodyPr/>
          <a:lstStyle/>
          <a:p>
            <a:r>
              <a:rPr lang="es-ES" dirty="0"/>
              <a:t>Funciones - Ejemplos</a:t>
            </a:r>
            <a:endParaRPr lang="es-AR" dirty="0"/>
          </a:p>
        </p:txBody>
      </p:sp>
      <p:sp>
        <p:nvSpPr>
          <p:cNvPr id="3" name="Marcador de texto 2">
            <a:extLst>
              <a:ext uri="{FF2B5EF4-FFF2-40B4-BE49-F238E27FC236}">
                <a16:creationId xmlns:a16="http://schemas.microsoft.com/office/drawing/2014/main" id="{2C0974E0-6D27-443D-9D7E-669333877DDD}"/>
              </a:ext>
            </a:extLst>
          </p:cNvPr>
          <p:cNvSpPr>
            <a:spLocks noGrp="1"/>
          </p:cNvSpPr>
          <p:nvPr>
            <p:ph type="body" idx="1"/>
          </p:nvPr>
        </p:nvSpPr>
        <p:spPr>
          <a:xfrm>
            <a:off x="786150" y="1261700"/>
            <a:ext cx="7571700" cy="1039798"/>
          </a:xfrm>
        </p:spPr>
        <p:txBody>
          <a:bodyPr/>
          <a:lstStyle/>
          <a:p>
            <a:r>
              <a:rPr lang="es-ES" dirty="0"/>
              <a:t>Crear una lista con N elementos al azar de valores entre inicio y fin inclusive.</a:t>
            </a:r>
            <a:endParaRPr lang="es-AR" dirty="0"/>
          </a:p>
        </p:txBody>
      </p:sp>
      <p:sp>
        <p:nvSpPr>
          <p:cNvPr id="4" name="Marcador de número de diapositiva 3">
            <a:extLst>
              <a:ext uri="{FF2B5EF4-FFF2-40B4-BE49-F238E27FC236}">
                <a16:creationId xmlns:a16="http://schemas.microsoft.com/office/drawing/2014/main" id="{33A10268-254A-4AFD-AB8B-A95104FC1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a:p>
        </p:txBody>
      </p:sp>
      <p:sp>
        <p:nvSpPr>
          <p:cNvPr id="13" name="CuadroTexto 12">
            <a:extLst>
              <a:ext uri="{FF2B5EF4-FFF2-40B4-BE49-F238E27FC236}">
                <a16:creationId xmlns:a16="http://schemas.microsoft.com/office/drawing/2014/main" id="{19AD152F-2750-4A74-9101-02D46CBAE169}"/>
              </a:ext>
            </a:extLst>
          </p:cNvPr>
          <p:cNvSpPr txBox="1"/>
          <p:nvPr/>
        </p:nvSpPr>
        <p:spPr>
          <a:xfrm>
            <a:off x="5750046" y="2330224"/>
            <a:ext cx="981359"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Definimos</a:t>
            </a:r>
            <a:endParaRPr lang="es-AR" dirty="0"/>
          </a:p>
        </p:txBody>
      </p:sp>
      <p:sp>
        <p:nvSpPr>
          <p:cNvPr id="14" name="CuadroTexto 13">
            <a:extLst>
              <a:ext uri="{FF2B5EF4-FFF2-40B4-BE49-F238E27FC236}">
                <a16:creationId xmlns:a16="http://schemas.microsoft.com/office/drawing/2014/main" id="{EBAA8F2A-E03F-44FC-B522-BB5C1C308F93}"/>
              </a:ext>
            </a:extLst>
          </p:cNvPr>
          <p:cNvSpPr txBox="1"/>
          <p:nvPr/>
        </p:nvSpPr>
        <p:spPr>
          <a:xfrm>
            <a:off x="5788897" y="3727911"/>
            <a:ext cx="1050288"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s-ES" dirty="0"/>
              <a:t>Invocamos</a:t>
            </a:r>
            <a:endParaRPr lang="es-AR" dirty="0"/>
          </a:p>
        </p:txBody>
      </p:sp>
      <p:sp>
        <p:nvSpPr>
          <p:cNvPr id="16" name="Flecha: hacia abajo 15">
            <a:extLst>
              <a:ext uri="{FF2B5EF4-FFF2-40B4-BE49-F238E27FC236}">
                <a16:creationId xmlns:a16="http://schemas.microsoft.com/office/drawing/2014/main" id="{51029858-3803-4126-B51B-9417BE19A98C}"/>
              </a:ext>
            </a:extLst>
          </p:cNvPr>
          <p:cNvSpPr/>
          <p:nvPr/>
        </p:nvSpPr>
        <p:spPr>
          <a:xfrm rot="5400000">
            <a:off x="5350488" y="2378626"/>
            <a:ext cx="175572" cy="22694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uadroTexto 17">
            <a:extLst>
              <a:ext uri="{FF2B5EF4-FFF2-40B4-BE49-F238E27FC236}">
                <a16:creationId xmlns:a16="http://schemas.microsoft.com/office/drawing/2014/main" id="{8C43A7D2-8F21-4B0D-893F-C62D0D5E8801}"/>
              </a:ext>
            </a:extLst>
          </p:cNvPr>
          <p:cNvSpPr txBox="1"/>
          <p:nvPr/>
        </p:nvSpPr>
        <p:spPr>
          <a:xfrm>
            <a:off x="5750046" y="2776019"/>
            <a:ext cx="3174399" cy="830997"/>
          </a:xfrm>
          <a:prstGeom prst="rect">
            <a:avLst/>
          </a:prstGeom>
          <a:noFill/>
        </p:spPr>
        <p:txBody>
          <a:bodyPr wrap="square">
            <a:spAutoFit/>
          </a:bodyPr>
          <a:lstStyle/>
          <a:p>
            <a:r>
              <a:rPr lang="es-ES" sz="1200" i="1" dirty="0"/>
              <a:t>La función espera que se envíe la cantidad a crear, y desde que valor hasta que valor, luego retorna la lista.</a:t>
            </a:r>
          </a:p>
          <a:p>
            <a:r>
              <a:rPr lang="es-ES" sz="1200" i="1" dirty="0"/>
              <a:t>Ejemplo de programa principal.</a:t>
            </a:r>
            <a:endParaRPr lang="es-AR" sz="1200" i="1" dirty="0"/>
          </a:p>
        </p:txBody>
      </p:sp>
      <p:pic>
        <p:nvPicPr>
          <p:cNvPr id="6" name="Imagen 5">
            <a:extLst>
              <a:ext uri="{FF2B5EF4-FFF2-40B4-BE49-F238E27FC236}">
                <a16:creationId xmlns:a16="http://schemas.microsoft.com/office/drawing/2014/main" id="{12D2BB01-F5C9-48C8-A3AA-EC8E612D64C2}"/>
              </a:ext>
            </a:extLst>
          </p:cNvPr>
          <p:cNvPicPr>
            <a:picLocks noChangeAspect="1"/>
          </p:cNvPicPr>
          <p:nvPr/>
        </p:nvPicPr>
        <p:blipFill>
          <a:blip r:embed="rId3"/>
          <a:stretch>
            <a:fillRect/>
          </a:stretch>
        </p:blipFill>
        <p:spPr>
          <a:xfrm>
            <a:off x="654377" y="2301498"/>
            <a:ext cx="4699072" cy="1321614"/>
          </a:xfrm>
          <a:prstGeom prst="rect">
            <a:avLst/>
          </a:prstGeom>
          <a:ln w="3175">
            <a:solidFill>
              <a:schemeClr val="tx1"/>
            </a:solidFill>
          </a:ln>
        </p:spPr>
      </p:pic>
    </p:spTree>
    <p:extLst>
      <p:ext uri="{BB962C8B-B14F-4D97-AF65-F5344CB8AC3E}">
        <p14:creationId xmlns:p14="http://schemas.microsoft.com/office/powerpoint/2010/main" val="75887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ADFEC-8DC1-4D40-87EC-873C8F53D31E}"/>
              </a:ext>
            </a:extLst>
          </p:cNvPr>
          <p:cNvSpPr>
            <a:spLocks noGrp="1"/>
          </p:cNvSpPr>
          <p:nvPr>
            <p:ph type="title"/>
          </p:nvPr>
        </p:nvSpPr>
        <p:spPr/>
        <p:txBody>
          <a:bodyPr/>
          <a:lstStyle/>
          <a:p>
            <a:r>
              <a:rPr lang="es-ES" dirty="0"/>
              <a:t>Funciones – Ejemplos</a:t>
            </a:r>
            <a:endParaRPr lang="es-AR" dirty="0"/>
          </a:p>
        </p:txBody>
      </p:sp>
      <p:sp>
        <p:nvSpPr>
          <p:cNvPr id="3" name="Marcador de texto 2">
            <a:extLst>
              <a:ext uri="{FF2B5EF4-FFF2-40B4-BE49-F238E27FC236}">
                <a16:creationId xmlns:a16="http://schemas.microsoft.com/office/drawing/2014/main" id="{DAFEEC01-0591-4CC8-8E41-3C9C950871BD}"/>
              </a:ext>
            </a:extLst>
          </p:cNvPr>
          <p:cNvSpPr>
            <a:spLocks noGrp="1"/>
          </p:cNvSpPr>
          <p:nvPr>
            <p:ph type="body" idx="1"/>
          </p:nvPr>
        </p:nvSpPr>
        <p:spPr/>
        <p:txBody>
          <a:bodyPr/>
          <a:lstStyle/>
          <a:p>
            <a:r>
              <a:rPr lang="es-AR" dirty="0"/>
              <a:t>Mostrar una lista por pantalla separando cada elemento con un espacio.</a:t>
            </a:r>
          </a:p>
        </p:txBody>
      </p:sp>
      <p:sp>
        <p:nvSpPr>
          <p:cNvPr id="4" name="Marcador de número de diapositiva 3">
            <a:extLst>
              <a:ext uri="{FF2B5EF4-FFF2-40B4-BE49-F238E27FC236}">
                <a16:creationId xmlns:a16="http://schemas.microsoft.com/office/drawing/2014/main" id="{673A1D8B-1BEC-4210-B073-D639D95DA3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22</a:t>
            </a:fld>
            <a:endParaRPr lang="es-AR"/>
          </a:p>
        </p:txBody>
      </p:sp>
      <p:pic>
        <p:nvPicPr>
          <p:cNvPr id="6" name="Imagen 5">
            <a:extLst>
              <a:ext uri="{FF2B5EF4-FFF2-40B4-BE49-F238E27FC236}">
                <a16:creationId xmlns:a16="http://schemas.microsoft.com/office/drawing/2014/main" id="{6DF788A3-E5F2-4C78-8E46-2D9FCAC758B5}"/>
              </a:ext>
            </a:extLst>
          </p:cNvPr>
          <p:cNvPicPr>
            <a:picLocks noChangeAspect="1"/>
          </p:cNvPicPr>
          <p:nvPr/>
        </p:nvPicPr>
        <p:blipFill>
          <a:blip r:embed="rId2"/>
          <a:stretch>
            <a:fillRect/>
          </a:stretch>
        </p:blipFill>
        <p:spPr>
          <a:xfrm>
            <a:off x="976393" y="2250761"/>
            <a:ext cx="4912964" cy="1288646"/>
          </a:xfrm>
          <a:prstGeom prst="rect">
            <a:avLst/>
          </a:prstGeom>
          <a:ln w="3175">
            <a:solidFill>
              <a:schemeClr val="tx1"/>
            </a:solidFill>
          </a:ln>
        </p:spPr>
      </p:pic>
      <p:sp>
        <p:nvSpPr>
          <p:cNvPr id="7" name="CuadroTexto 6">
            <a:extLst>
              <a:ext uri="{FF2B5EF4-FFF2-40B4-BE49-F238E27FC236}">
                <a16:creationId xmlns:a16="http://schemas.microsoft.com/office/drawing/2014/main" id="{46A560AF-1E7C-40DF-9D50-09CE31864652}"/>
              </a:ext>
            </a:extLst>
          </p:cNvPr>
          <p:cNvSpPr txBox="1"/>
          <p:nvPr/>
        </p:nvSpPr>
        <p:spPr>
          <a:xfrm>
            <a:off x="976393" y="3664133"/>
            <a:ext cx="2216258" cy="5232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dirty="0"/>
              <a:t>La función no retorna valor (por defecto </a:t>
            </a:r>
            <a:r>
              <a:rPr lang="es-ES" b="1" dirty="0" err="1"/>
              <a:t>None</a:t>
            </a:r>
            <a:r>
              <a:rPr lang="es-ES" dirty="0"/>
              <a:t>)</a:t>
            </a:r>
            <a:endParaRPr lang="es-AR" dirty="0"/>
          </a:p>
        </p:txBody>
      </p:sp>
      <p:sp>
        <p:nvSpPr>
          <p:cNvPr id="9" name="CuadroTexto 8">
            <a:extLst>
              <a:ext uri="{FF2B5EF4-FFF2-40B4-BE49-F238E27FC236}">
                <a16:creationId xmlns:a16="http://schemas.microsoft.com/office/drawing/2014/main" id="{9A724125-D7CA-448F-9723-F303F3A97E90}"/>
              </a:ext>
            </a:extLst>
          </p:cNvPr>
          <p:cNvSpPr txBox="1"/>
          <p:nvPr/>
        </p:nvSpPr>
        <p:spPr>
          <a:xfrm>
            <a:off x="6079600" y="2713205"/>
            <a:ext cx="2873484" cy="646331"/>
          </a:xfrm>
          <a:prstGeom prst="rect">
            <a:avLst/>
          </a:prstGeom>
          <a:noFill/>
        </p:spPr>
        <p:txBody>
          <a:bodyPr wrap="square">
            <a:spAutoFit/>
          </a:bodyPr>
          <a:lstStyle/>
          <a:p>
            <a:r>
              <a:rPr lang="es-ES" sz="1200" i="1" dirty="0"/>
              <a:t>Si la función no retorna ningún valor, al momento de llamar a la función NO se debe asignar a una variable </a:t>
            </a:r>
            <a:endParaRPr lang="es-AR" sz="1200" i="1" dirty="0"/>
          </a:p>
        </p:txBody>
      </p:sp>
      <p:pic>
        <p:nvPicPr>
          <p:cNvPr id="11" name="Imagen 10">
            <a:extLst>
              <a:ext uri="{FF2B5EF4-FFF2-40B4-BE49-F238E27FC236}">
                <a16:creationId xmlns:a16="http://schemas.microsoft.com/office/drawing/2014/main" id="{6995755B-503E-4ECB-B4F5-BACF4430C5A6}"/>
              </a:ext>
            </a:extLst>
          </p:cNvPr>
          <p:cNvPicPr>
            <a:picLocks noChangeAspect="1"/>
          </p:cNvPicPr>
          <p:nvPr/>
        </p:nvPicPr>
        <p:blipFill>
          <a:blip r:embed="rId3"/>
          <a:stretch>
            <a:fillRect/>
          </a:stretch>
        </p:blipFill>
        <p:spPr>
          <a:xfrm>
            <a:off x="3487172" y="3881800"/>
            <a:ext cx="5501898" cy="1113977"/>
          </a:xfrm>
          <a:prstGeom prst="rect">
            <a:avLst/>
          </a:prstGeom>
          <a:ln w="3175">
            <a:solidFill>
              <a:schemeClr val="tx1"/>
            </a:solidFill>
          </a:ln>
        </p:spPr>
      </p:pic>
      <p:sp>
        <p:nvSpPr>
          <p:cNvPr id="12" name="Flecha: hacia abajo 11">
            <a:extLst>
              <a:ext uri="{FF2B5EF4-FFF2-40B4-BE49-F238E27FC236}">
                <a16:creationId xmlns:a16="http://schemas.microsoft.com/office/drawing/2014/main" id="{B970A766-D650-4173-8D06-AC5422914601}"/>
              </a:ext>
            </a:extLst>
          </p:cNvPr>
          <p:cNvSpPr/>
          <p:nvPr/>
        </p:nvSpPr>
        <p:spPr>
          <a:xfrm>
            <a:off x="7307451" y="3535536"/>
            <a:ext cx="402956" cy="31880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3769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78B67-EBF5-47E5-B086-877CFEE73FFA}"/>
              </a:ext>
            </a:extLst>
          </p:cNvPr>
          <p:cNvSpPr>
            <a:spLocks noGrp="1"/>
          </p:cNvSpPr>
          <p:nvPr>
            <p:ph type="title"/>
          </p:nvPr>
        </p:nvSpPr>
        <p:spPr/>
        <p:txBody>
          <a:bodyPr/>
          <a:lstStyle/>
          <a:p>
            <a:r>
              <a:rPr lang="es-ES" dirty="0"/>
              <a:t>Funciones - Ejercicios</a:t>
            </a:r>
            <a:endParaRPr lang="es-AR" dirty="0"/>
          </a:p>
        </p:txBody>
      </p:sp>
      <p:sp>
        <p:nvSpPr>
          <p:cNvPr id="3" name="Marcador de texto 2">
            <a:extLst>
              <a:ext uri="{FF2B5EF4-FFF2-40B4-BE49-F238E27FC236}">
                <a16:creationId xmlns:a16="http://schemas.microsoft.com/office/drawing/2014/main" id="{A9397550-07CD-4F80-BF3B-5C4E77A6E9D2}"/>
              </a:ext>
            </a:extLst>
          </p:cNvPr>
          <p:cNvSpPr>
            <a:spLocks noGrp="1"/>
          </p:cNvSpPr>
          <p:nvPr>
            <p:ph type="body" idx="1"/>
          </p:nvPr>
        </p:nvSpPr>
        <p:spPr/>
        <p:txBody>
          <a:bodyPr/>
          <a:lstStyle/>
          <a:p>
            <a:r>
              <a:rPr lang="es-ES" dirty="0"/>
              <a:t>Eliminar un valor de la lista</a:t>
            </a:r>
          </a:p>
          <a:p>
            <a:r>
              <a:rPr lang="es-ES" dirty="0"/>
              <a:t>Modificar los elementos de una lista. Duplicar todos sus valores.</a:t>
            </a:r>
          </a:p>
          <a:p>
            <a:r>
              <a:rPr lang="es-ES" dirty="0"/>
              <a:t>Crear una función que solicite el ingreso de una fecha con formato día, mes y año. Retornar esos valores. Crear un programa que solicite el nombre al usuario y su fecha de nacimiento invocando la función creada. Mostrar por pantalla.</a:t>
            </a:r>
            <a:endParaRPr lang="es-AR" dirty="0"/>
          </a:p>
        </p:txBody>
      </p:sp>
      <p:sp>
        <p:nvSpPr>
          <p:cNvPr id="4" name="Marcador de número de diapositiva 3">
            <a:extLst>
              <a:ext uri="{FF2B5EF4-FFF2-40B4-BE49-F238E27FC236}">
                <a16:creationId xmlns:a16="http://schemas.microsoft.com/office/drawing/2014/main" id="{DB9B9C84-3A23-4E50-8860-9791685E4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23</a:t>
            </a:fld>
            <a:endParaRPr lang="es-AR"/>
          </a:p>
        </p:txBody>
      </p:sp>
    </p:spTree>
    <p:extLst>
      <p:ext uri="{BB962C8B-B14F-4D97-AF65-F5344CB8AC3E}">
        <p14:creationId xmlns:p14="http://schemas.microsoft.com/office/powerpoint/2010/main" val="387540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EBC81-6844-4F2F-AE4D-9001EA68B794}"/>
              </a:ext>
            </a:extLst>
          </p:cNvPr>
          <p:cNvSpPr>
            <a:spLocks noGrp="1"/>
          </p:cNvSpPr>
          <p:nvPr>
            <p:ph type="title"/>
          </p:nvPr>
        </p:nvSpPr>
        <p:spPr/>
        <p:txBody>
          <a:bodyPr/>
          <a:lstStyle/>
          <a:p>
            <a:r>
              <a:rPr lang="es-ES" dirty="0"/>
              <a:t>Funciones - Recordar</a:t>
            </a:r>
            <a:endParaRPr lang="es-AR" dirty="0"/>
          </a:p>
        </p:txBody>
      </p:sp>
      <p:sp>
        <p:nvSpPr>
          <p:cNvPr id="3" name="Marcador de texto 2">
            <a:extLst>
              <a:ext uri="{FF2B5EF4-FFF2-40B4-BE49-F238E27FC236}">
                <a16:creationId xmlns:a16="http://schemas.microsoft.com/office/drawing/2014/main" id="{982CB369-7294-49B2-8235-80624938101F}"/>
              </a:ext>
            </a:extLst>
          </p:cNvPr>
          <p:cNvSpPr>
            <a:spLocks noGrp="1"/>
          </p:cNvSpPr>
          <p:nvPr>
            <p:ph type="body" idx="1"/>
          </p:nvPr>
        </p:nvSpPr>
        <p:spPr/>
        <p:txBody>
          <a:bodyPr/>
          <a:lstStyle/>
          <a:p>
            <a:r>
              <a:rPr lang="es-ES" dirty="0"/>
              <a:t>Jamás debe salirse de una función desde el interior de un ciclo. </a:t>
            </a:r>
          </a:p>
          <a:p>
            <a:r>
              <a:rPr lang="es-ES" dirty="0"/>
              <a:t>Cada función debe realizar un solo objetivo. </a:t>
            </a:r>
          </a:p>
          <a:p>
            <a:r>
              <a:rPr lang="es-ES" dirty="0"/>
              <a:t>No deben leerse ni imprimirse valores dentro de una función que realice otra tarea. </a:t>
            </a:r>
            <a:endParaRPr lang="es-AR" dirty="0"/>
          </a:p>
        </p:txBody>
      </p:sp>
      <p:sp>
        <p:nvSpPr>
          <p:cNvPr id="4" name="Marcador de número de diapositiva 3">
            <a:extLst>
              <a:ext uri="{FF2B5EF4-FFF2-40B4-BE49-F238E27FC236}">
                <a16:creationId xmlns:a16="http://schemas.microsoft.com/office/drawing/2014/main" id="{616C730D-DD27-45AE-8B58-A759A46966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24</a:t>
            </a:fld>
            <a:endParaRPr lang="es-AR"/>
          </a:p>
        </p:txBody>
      </p:sp>
    </p:spTree>
    <p:extLst>
      <p:ext uri="{BB962C8B-B14F-4D97-AF65-F5344CB8AC3E}">
        <p14:creationId xmlns:p14="http://schemas.microsoft.com/office/powerpoint/2010/main" val="2510445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EBC81-6844-4F2F-AE4D-9001EA68B794}"/>
              </a:ext>
            </a:extLst>
          </p:cNvPr>
          <p:cNvSpPr>
            <a:spLocks noGrp="1"/>
          </p:cNvSpPr>
          <p:nvPr>
            <p:ph type="title"/>
          </p:nvPr>
        </p:nvSpPr>
        <p:spPr/>
        <p:txBody>
          <a:bodyPr/>
          <a:lstStyle/>
          <a:p>
            <a:r>
              <a:rPr lang="es-ES" dirty="0"/>
              <a:t>Funciones – Recordamos!!!</a:t>
            </a:r>
            <a:endParaRPr lang="es-AR" dirty="0"/>
          </a:p>
        </p:txBody>
      </p:sp>
      <p:sp>
        <p:nvSpPr>
          <p:cNvPr id="3" name="Marcador de texto 2">
            <a:extLst>
              <a:ext uri="{FF2B5EF4-FFF2-40B4-BE49-F238E27FC236}">
                <a16:creationId xmlns:a16="http://schemas.microsoft.com/office/drawing/2014/main" id="{982CB369-7294-49B2-8235-80624938101F}"/>
              </a:ext>
            </a:extLst>
          </p:cNvPr>
          <p:cNvSpPr>
            <a:spLocks noGrp="1"/>
          </p:cNvSpPr>
          <p:nvPr>
            <p:ph type="body" idx="1"/>
          </p:nvPr>
        </p:nvSpPr>
        <p:spPr/>
        <p:txBody>
          <a:bodyPr/>
          <a:lstStyle/>
          <a:p>
            <a:r>
              <a:rPr lang="es-ES" dirty="0"/>
              <a:t>Jamás debe salirse de una función desde el interior de un ciclo. </a:t>
            </a:r>
          </a:p>
          <a:p>
            <a:r>
              <a:rPr lang="es-ES" dirty="0"/>
              <a:t>Cada función debe realizar un solo objetivo. </a:t>
            </a:r>
          </a:p>
          <a:p>
            <a:r>
              <a:rPr lang="es-ES" dirty="0"/>
              <a:t>No deben leerse ni imprimirse valores dentro de una función que realice otra tarea. </a:t>
            </a:r>
            <a:endParaRPr lang="es-AR" dirty="0"/>
          </a:p>
        </p:txBody>
      </p:sp>
      <p:sp>
        <p:nvSpPr>
          <p:cNvPr id="4" name="Marcador de número de diapositiva 3">
            <a:extLst>
              <a:ext uri="{FF2B5EF4-FFF2-40B4-BE49-F238E27FC236}">
                <a16:creationId xmlns:a16="http://schemas.microsoft.com/office/drawing/2014/main" id="{616C730D-DD27-45AE-8B58-A759A46966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25</a:t>
            </a:fld>
            <a:endParaRPr lang="es-AR"/>
          </a:p>
        </p:txBody>
      </p:sp>
    </p:spTree>
    <p:extLst>
      <p:ext uri="{BB962C8B-B14F-4D97-AF65-F5344CB8AC3E}">
        <p14:creationId xmlns:p14="http://schemas.microsoft.com/office/powerpoint/2010/main" val="303658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D4F36-DCDC-4A91-AE33-3DED4269AD45}"/>
              </a:ext>
            </a:extLst>
          </p:cNvPr>
          <p:cNvSpPr>
            <a:spLocks noGrp="1"/>
          </p:cNvSpPr>
          <p:nvPr>
            <p:ph type="title"/>
          </p:nvPr>
        </p:nvSpPr>
        <p:spPr/>
        <p:txBody>
          <a:bodyPr/>
          <a:lstStyle/>
          <a:p>
            <a:r>
              <a:rPr lang="es-ES" dirty="0"/>
              <a:t>Módulos en Python</a:t>
            </a:r>
            <a:endParaRPr lang="es-AR" dirty="0"/>
          </a:p>
        </p:txBody>
      </p:sp>
      <p:sp>
        <p:nvSpPr>
          <p:cNvPr id="4" name="Marcador de número de diapositiva 3">
            <a:extLst>
              <a:ext uri="{FF2B5EF4-FFF2-40B4-BE49-F238E27FC236}">
                <a16:creationId xmlns:a16="http://schemas.microsoft.com/office/drawing/2014/main" id="{AEBBE655-F663-44BA-AC5D-BB24D67D9E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26</a:t>
            </a:fld>
            <a:endParaRPr lang="es-AR"/>
          </a:p>
        </p:txBody>
      </p:sp>
      <p:sp>
        <p:nvSpPr>
          <p:cNvPr id="5" name="Marcador de texto 2">
            <a:extLst>
              <a:ext uri="{FF2B5EF4-FFF2-40B4-BE49-F238E27FC236}">
                <a16:creationId xmlns:a16="http://schemas.microsoft.com/office/drawing/2014/main" id="{1B5D7C5B-D4F5-419E-B0F4-BD73E5B191AE}"/>
              </a:ext>
            </a:extLst>
          </p:cNvPr>
          <p:cNvSpPr>
            <a:spLocks noGrp="1"/>
          </p:cNvSpPr>
          <p:nvPr>
            <p:ph type="body" idx="1"/>
          </p:nvPr>
        </p:nvSpPr>
        <p:spPr>
          <a:xfrm>
            <a:off x="786150" y="1261700"/>
            <a:ext cx="7571700" cy="3573600"/>
          </a:xfrm>
        </p:spPr>
        <p:txBody>
          <a:bodyPr/>
          <a:lstStyle/>
          <a:p>
            <a:r>
              <a:rPr lang="es-ES" dirty="0"/>
              <a:t>Un módulo es un conjunto de funciones.</a:t>
            </a:r>
          </a:p>
          <a:p>
            <a:r>
              <a:rPr lang="es-ES" dirty="0"/>
              <a:t>Un paquete es un conjunto de módulos.</a:t>
            </a:r>
          </a:p>
          <a:p>
            <a:r>
              <a:rPr lang="es-ES" dirty="0"/>
              <a:t>Equivale a las bibliotecas de otros lenguajes.</a:t>
            </a:r>
          </a:p>
          <a:p>
            <a:r>
              <a:rPr lang="es-ES" dirty="0"/>
              <a:t>En Python, un módulo no es más que un fichero que contiene instrucciones y definiciones (variables, funciones, clases, …). </a:t>
            </a:r>
          </a:p>
          <a:p>
            <a:pPr lvl="1"/>
            <a:r>
              <a:rPr lang="es-ES" dirty="0"/>
              <a:t>El fichero debe tener extensión .</a:t>
            </a:r>
            <a:r>
              <a:rPr lang="es-ES" dirty="0" err="1"/>
              <a:t>py</a:t>
            </a:r>
            <a:r>
              <a:rPr lang="es-ES" dirty="0"/>
              <a:t> y su nombre se corresponde con el nombre del módulo.</a:t>
            </a:r>
            <a:endParaRPr lang="es-AR" dirty="0"/>
          </a:p>
        </p:txBody>
      </p:sp>
      <p:pic>
        <p:nvPicPr>
          <p:cNvPr id="6" name="Picture 2" descr="Paquetes y módulos en python - Stack Overflow en español">
            <a:extLst>
              <a:ext uri="{FF2B5EF4-FFF2-40B4-BE49-F238E27FC236}">
                <a16:creationId xmlns:a16="http://schemas.microsoft.com/office/drawing/2014/main" id="{DD1C76BF-36F8-4B11-9E48-976837BC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89662">
            <a:off x="6716980" y="294912"/>
            <a:ext cx="21336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82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204D-C6F7-46C1-8016-66D6937EB720}"/>
              </a:ext>
            </a:extLst>
          </p:cNvPr>
          <p:cNvSpPr>
            <a:spLocks noGrp="1"/>
          </p:cNvSpPr>
          <p:nvPr>
            <p:ph type="title"/>
          </p:nvPr>
        </p:nvSpPr>
        <p:spPr/>
        <p:txBody>
          <a:bodyPr/>
          <a:lstStyle/>
          <a:p>
            <a:r>
              <a:rPr lang="es-ES" dirty="0"/>
              <a:t>Módulos en Python</a:t>
            </a:r>
            <a:endParaRPr lang="es-AR" dirty="0"/>
          </a:p>
        </p:txBody>
      </p:sp>
      <p:sp>
        <p:nvSpPr>
          <p:cNvPr id="3" name="Marcador de texto 2">
            <a:extLst>
              <a:ext uri="{FF2B5EF4-FFF2-40B4-BE49-F238E27FC236}">
                <a16:creationId xmlns:a16="http://schemas.microsoft.com/office/drawing/2014/main" id="{EC8EE6D8-2965-4E39-B989-97A1CB48F02C}"/>
              </a:ext>
            </a:extLst>
          </p:cNvPr>
          <p:cNvSpPr>
            <a:spLocks noGrp="1"/>
          </p:cNvSpPr>
          <p:nvPr>
            <p:ph type="body" idx="1"/>
          </p:nvPr>
        </p:nvSpPr>
        <p:spPr/>
        <p:txBody>
          <a:bodyPr/>
          <a:lstStyle/>
          <a:p>
            <a:r>
              <a:rPr lang="es-ES" dirty="0"/>
              <a:t>Los módulos tienen un doble propósito:</a:t>
            </a:r>
          </a:p>
          <a:p>
            <a:pPr lvl="1"/>
            <a:r>
              <a:rPr lang="es-ES" dirty="0"/>
              <a:t>Dividir un programa con muchas líneas de código en partes más pequeñas.</a:t>
            </a:r>
          </a:p>
          <a:p>
            <a:pPr lvl="1"/>
            <a:r>
              <a:rPr lang="es-ES" dirty="0"/>
              <a:t>Extraer un conjunto de definiciones que utilizas frecuentemente en tus programas para ser reutilizadas. Esto evita, por ejemplo, tener que estar copiando funciones de un programa a otro.</a:t>
            </a:r>
          </a:p>
          <a:p>
            <a:endParaRPr lang="es-AR" dirty="0"/>
          </a:p>
        </p:txBody>
      </p:sp>
      <p:sp>
        <p:nvSpPr>
          <p:cNvPr id="4" name="Marcador de número de diapositiva 3">
            <a:extLst>
              <a:ext uri="{FF2B5EF4-FFF2-40B4-BE49-F238E27FC236}">
                <a16:creationId xmlns:a16="http://schemas.microsoft.com/office/drawing/2014/main" id="{E4355915-3BD9-44EC-9BAB-776FA1BDD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27</a:t>
            </a:fld>
            <a:endParaRPr lang="es-AR"/>
          </a:p>
        </p:txBody>
      </p:sp>
    </p:spTree>
    <p:extLst>
      <p:ext uri="{BB962C8B-B14F-4D97-AF65-F5344CB8AC3E}">
        <p14:creationId xmlns:p14="http://schemas.microsoft.com/office/powerpoint/2010/main" val="267483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204D-C6F7-46C1-8016-66D6937EB720}"/>
              </a:ext>
            </a:extLst>
          </p:cNvPr>
          <p:cNvSpPr>
            <a:spLocks noGrp="1"/>
          </p:cNvSpPr>
          <p:nvPr>
            <p:ph type="title"/>
          </p:nvPr>
        </p:nvSpPr>
        <p:spPr/>
        <p:txBody>
          <a:bodyPr/>
          <a:lstStyle/>
          <a:p>
            <a:r>
              <a:rPr lang="es-ES" dirty="0"/>
              <a:t>Módulos en Python – Importar un Modulo</a:t>
            </a:r>
            <a:endParaRPr lang="es-AR" dirty="0"/>
          </a:p>
        </p:txBody>
      </p:sp>
      <p:sp>
        <p:nvSpPr>
          <p:cNvPr id="3" name="Marcador de texto 2">
            <a:extLst>
              <a:ext uri="{FF2B5EF4-FFF2-40B4-BE49-F238E27FC236}">
                <a16:creationId xmlns:a16="http://schemas.microsoft.com/office/drawing/2014/main" id="{EC8EE6D8-2965-4E39-B989-97A1CB48F02C}"/>
              </a:ext>
            </a:extLst>
          </p:cNvPr>
          <p:cNvSpPr>
            <a:spLocks noGrp="1"/>
          </p:cNvSpPr>
          <p:nvPr>
            <p:ph type="body" idx="1"/>
          </p:nvPr>
        </p:nvSpPr>
        <p:spPr/>
        <p:txBody>
          <a:bodyPr/>
          <a:lstStyle/>
          <a:p>
            <a:r>
              <a:rPr lang="es-ES" dirty="0"/>
              <a:t>Para usar las definiciones de un módulo en el intérprete o en otro módulo, primero hay que importarlo. Para ello, se usa la palabra reservada </a:t>
            </a:r>
            <a:r>
              <a:rPr lang="es-ES" b="1" dirty="0" err="1">
                <a:solidFill>
                  <a:srgbClr val="FFC000"/>
                </a:solidFill>
              </a:rPr>
              <a:t>import</a:t>
            </a:r>
            <a:r>
              <a:rPr lang="es-ES" dirty="0"/>
              <a:t>. </a:t>
            </a:r>
          </a:p>
          <a:p>
            <a:r>
              <a:rPr lang="es-ES" dirty="0"/>
              <a:t>Una vez que un módulo ha sido importado, se puede acceder a sus definiciones a través del operador punto </a:t>
            </a:r>
            <a:r>
              <a:rPr lang="es-ES" b="1" dirty="0">
                <a:solidFill>
                  <a:srgbClr val="FFC000"/>
                </a:solidFill>
              </a:rPr>
              <a:t>.</a:t>
            </a:r>
            <a:r>
              <a:rPr lang="es-ES" dirty="0"/>
              <a:t>.</a:t>
            </a:r>
          </a:p>
          <a:p>
            <a:endParaRPr lang="es-ES" dirty="0"/>
          </a:p>
          <a:p>
            <a:endParaRPr lang="es-AR" dirty="0"/>
          </a:p>
        </p:txBody>
      </p:sp>
      <p:sp>
        <p:nvSpPr>
          <p:cNvPr id="4" name="Marcador de número de diapositiva 3">
            <a:extLst>
              <a:ext uri="{FF2B5EF4-FFF2-40B4-BE49-F238E27FC236}">
                <a16:creationId xmlns:a16="http://schemas.microsoft.com/office/drawing/2014/main" id="{E4355915-3BD9-44EC-9BAB-776FA1BDD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28</a:t>
            </a:fld>
            <a:endParaRPr lang="es-AR"/>
          </a:p>
        </p:txBody>
      </p:sp>
    </p:spTree>
    <p:extLst>
      <p:ext uri="{BB962C8B-B14F-4D97-AF65-F5344CB8AC3E}">
        <p14:creationId xmlns:p14="http://schemas.microsoft.com/office/powerpoint/2010/main" val="20718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204D-C6F7-46C1-8016-66D6937EB720}"/>
              </a:ext>
            </a:extLst>
          </p:cNvPr>
          <p:cNvSpPr>
            <a:spLocks noGrp="1"/>
          </p:cNvSpPr>
          <p:nvPr>
            <p:ph type="title"/>
          </p:nvPr>
        </p:nvSpPr>
        <p:spPr/>
        <p:txBody>
          <a:bodyPr/>
          <a:lstStyle/>
          <a:p>
            <a:r>
              <a:rPr lang="es-ES" dirty="0"/>
              <a:t>Módulos en Python – Importar un Modulo</a:t>
            </a:r>
            <a:endParaRPr lang="es-AR" dirty="0"/>
          </a:p>
        </p:txBody>
      </p:sp>
      <p:sp>
        <p:nvSpPr>
          <p:cNvPr id="3" name="Marcador de texto 2">
            <a:extLst>
              <a:ext uri="{FF2B5EF4-FFF2-40B4-BE49-F238E27FC236}">
                <a16:creationId xmlns:a16="http://schemas.microsoft.com/office/drawing/2014/main" id="{EC8EE6D8-2965-4E39-B989-97A1CB48F02C}"/>
              </a:ext>
            </a:extLst>
          </p:cNvPr>
          <p:cNvSpPr>
            <a:spLocks noGrp="1"/>
          </p:cNvSpPr>
          <p:nvPr>
            <p:ph type="body" idx="1"/>
          </p:nvPr>
        </p:nvSpPr>
        <p:spPr>
          <a:xfrm>
            <a:off x="786150" y="1261700"/>
            <a:ext cx="7571700" cy="3325798"/>
          </a:xfrm>
        </p:spPr>
        <p:txBody>
          <a:bodyPr/>
          <a:lstStyle/>
          <a:p>
            <a:r>
              <a:rPr lang="es-ES" dirty="0"/>
              <a:t>Podemos importar uno o varios nombres de un módulo: </a:t>
            </a:r>
          </a:p>
          <a:p>
            <a:pPr lvl="1"/>
            <a:r>
              <a:rPr lang="es-ES" sz="1800" b="1" dirty="0" err="1">
                <a:solidFill>
                  <a:schemeClr val="accent1"/>
                </a:solidFill>
              </a:rPr>
              <a:t>from</a:t>
            </a:r>
            <a:r>
              <a:rPr lang="es-ES" sz="1800" b="1" dirty="0">
                <a:solidFill>
                  <a:schemeClr val="accent1"/>
                </a:solidFill>
              </a:rPr>
              <a:t> … </a:t>
            </a:r>
            <a:r>
              <a:rPr lang="es-ES" sz="1800" b="1" dirty="0" err="1">
                <a:solidFill>
                  <a:schemeClr val="accent1"/>
                </a:solidFill>
              </a:rPr>
              <a:t>import</a:t>
            </a:r>
            <a:r>
              <a:rPr lang="es-ES" sz="1800" b="1" dirty="0">
                <a:solidFill>
                  <a:schemeClr val="accent1"/>
                </a:solidFill>
              </a:rPr>
              <a:t> … </a:t>
            </a:r>
            <a:r>
              <a:rPr lang="es-ES" sz="1800" dirty="0"/>
              <a:t>: Esto nos permite acceder directamente a los nombres definidos en el módulo sin tener que utilizar el operador .</a:t>
            </a:r>
          </a:p>
          <a:p>
            <a:pPr lvl="1"/>
            <a:r>
              <a:rPr lang="es-AR" sz="1800" b="1" dirty="0" err="1">
                <a:solidFill>
                  <a:schemeClr val="accent1"/>
                </a:solidFill>
              </a:rPr>
              <a:t>from</a:t>
            </a:r>
            <a:r>
              <a:rPr lang="es-AR" sz="1800" b="1" dirty="0">
                <a:solidFill>
                  <a:schemeClr val="accent1"/>
                </a:solidFill>
              </a:rPr>
              <a:t> … </a:t>
            </a:r>
            <a:r>
              <a:rPr lang="es-AR" sz="1800" b="1" dirty="0" err="1">
                <a:solidFill>
                  <a:schemeClr val="accent1"/>
                </a:solidFill>
              </a:rPr>
              <a:t>import</a:t>
            </a:r>
            <a:r>
              <a:rPr lang="es-AR" sz="1800" b="1" dirty="0">
                <a:solidFill>
                  <a:schemeClr val="accent1"/>
                </a:solidFill>
              </a:rPr>
              <a:t> *</a:t>
            </a:r>
            <a:r>
              <a:rPr lang="es-AR" sz="1800" b="1" dirty="0">
                <a:solidFill>
                  <a:schemeClr val="tx1"/>
                </a:solidFill>
              </a:rPr>
              <a:t>: </a:t>
            </a:r>
            <a:r>
              <a:rPr lang="es-ES" sz="1800" dirty="0"/>
              <a:t>Es similar al caso anterior, solo que importa todas las definiciones del módulo a excepción de los nombres que comienzan por </a:t>
            </a:r>
            <a:r>
              <a:rPr lang="es-ES" sz="1800" dirty="0" err="1"/>
              <a:t>guión</a:t>
            </a:r>
            <a:r>
              <a:rPr lang="es-ES" sz="1800" dirty="0"/>
              <a:t> bajo _.</a:t>
            </a:r>
          </a:p>
          <a:p>
            <a:pPr lvl="1"/>
            <a:r>
              <a:rPr lang="es-AR" sz="1800" b="1" dirty="0" err="1">
                <a:solidFill>
                  <a:schemeClr val="accent1"/>
                </a:solidFill>
              </a:rPr>
              <a:t>from</a:t>
            </a:r>
            <a:r>
              <a:rPr lang="es-AR" sz="1800" b="1" dirty="0">
                <a:solidFill>
                  <a:schemeClr val="accent1"/>
                </a:solidFill>
              </a:rPr>
              <a:t> … </a:t>
            </a:r>
            <a:r>
              <a:rPr lang="es-AR" sz="1800" b="1" dirty="0" err="1">
                <a:solidFill>
                  <a:schemeClr val="accent1"/>
                </a:solidFill>
              </a:rPr>
              <a:t>import</a:t>
            </a:r>
            <a:r>
              <a:rPr lang="es-AR" sz="1800" b="1" dirty="0">
                <a:solidFill>
                  <a:schemeClr val="accent1"/>
                </a:solidFill>
              </a:rPr>
              <a:t> as</a:t>
            </a:r>
            <a:r>
              <a:rPr lang="es-AR" sz="2000" dirty="0"/>
              <a:t>: </a:t>
            </a:r>
            <a:r>
              <a:rPr lang="es-ES" sz="2000" dirty="0"/>
              <a:t>podemos redefinir el nombre con el que una definición será usada dentro de un módulo utilizando la palabra reservada </a:t>
            </a:r>
            <a:r>
              <a:rPr lang="es-ES" sz="2000" b="1" dirty="0">
                <a:solidFill>
                  <a:srgbClr val="FFC000"/>
                </a:solidFill>
              </a:rPr>
              <a:t>as</a:t>
            </a:r>
            <a:r>
              <a:rPr lang="es-ES" sz="2000" dirty="0"/>
              <a:t>.</a:t>
            </a:r>
            <a:endParaRPr lang="es-AR" sz="2000" dirty="0"/>
          </a:p>
          <a:p>
            <a:endParaRPr lang="es-AR" b="1" i="0" dirty="0">
              <a:solidFill>
                <a:srgbClr val="474747"/>
              </a:solidFill>
              <a:effectLst/>
              <a:latin typeface="Open Sans" panose="020B0606030504020204" pitchFamily="34" charset="0"/>
            </a:endParaRPr>
          </a:p>
          <a:p>
            <a:endParaRPr lang="es-AR" dirty="0"/>
          </a:p>
        </p:txBody>
      </p:sp>
      <p:sp>
        <p:nvSpPr>
          <p:cNvPr id="4" name="Marcador de número de diapositiva 3">
            <a:extLst>
              <a:ext uri="{FF2B5EF4-FFF2-40B4-BE49-F238E27FC236}">
                <a16:creationId xmlns:a16="http://schemas.microsoft.com/office/drawing/2014/main" id="{E4355915-3BD9-44EC-9BAB-776FA1BDD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29</a:t>
            </a:fld>
            <a:endParaRPr lang="es-AR"/>
          </a:p>
        </p:txBody>
      </p:sp>
      <p:sp>
        <p:nvSpPr>
          <p:cNvPr id="7" name="CuadroTexto 6">
            <a:extLst>
              <a:ext uri="{FF2B5EF4-FFF2-40B4-BE49-F238E27FC236}">
                <a16:creationId xmlns:a16="http://schemas.microsoft.com/office/drawing/2014/main" id="{4100098D-F860-4C63-9925-3F380EDC69C3}"/>
              </a:ext>
            </a:extLst>
          </p:cNvPr>
          <p:cNvSpPr txBox="1"/>
          <p:nvPr/>
        </p:nvSpPr>
        <p:spPr>
          <a:xfrm>
            <a:off x="3785850" y="4573770"/>
            <a:ext cx="4572000" cy="5232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76200" indent="0">
              <a:buNone/>
            </a:pPr>
            <a:r>
              <a:rPr lang="es-ES" sz="1400" i="1" dirty="0"/>
              <a:t>Practica en clase las distintas formas de importar un modulo</a:t>
            </a:r>
          </a:p>
        </p:txBody>
      </p:sp>
    </p:spTree>
    <p:extLst>
      <p:ext uri="{BB962C8B-B14F-4D97-AF65-F5344CB8AC3E}">
        <p14:creationId xmlns:p14="http://schemas.microsoft.com/office/powerpoint/2010/main" val="41565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5D579-8C69-419B-9AC6-76ABF68B69EA}"/>
              </a:ext>
            </a:extLst>
          </p:cNvPr>
          <p:cNvSpPr>
            <a:spLocks noGrp="1"/>
          </p:cNvSpPr>
          <p:nvPr>
            <p:ph type="title"/>
          </p:nvPr>
        </p:nvSpPr>
        <p:spPr/>
        <p:txBody>
          <a:bodyPr/>
          <a:lstStyle/>
          <a:p>
            <a:r>
              <a:rPr lang="es-ES" dirty="0"/>
              <a:t>Programación Modular</a:t>
            </a:r>
            <a:endParaRPr lang="es-AR" dirty="0"/>
          </a:p>
        </p:txBody>
      </p:sp>
      <p:sp>
        <p:nvSpPr>
          <p:cNvPr id="3" name="Marcador de texto 2">
            <a:extLst>
              <a:ext uri="{FF2B5EF4-FFF2-40B4-BE49-F238E27FC236}">
                <a16:creationId xmlns:a16="http://schemas.microsoft.com/office/drawing/2014/main" id="{C5643EE8-64B9-4429-A59E-372DF205BBAA}"/>
              </a:ext>
            </a:extLst>
          </p:cNvPr>
          <p:cNvSpPr>
            <a:spLocks noGrp="1"/>
          </p:cNvSpPr>
          <p:nvPr>
            <p:ph type="body" idx="1"/>
          </p:nvPr>
        </p:nvSpPr>
        <p:spPr/>
        <p:txBody>
          <a:bodyPr/>
          <a:lstStyle/>
          <a:p>
            <a:r>
              <a:rPr lang="es-ES" dirty="0"/>
              <a:t>La resolución de problemas complejos se facilita si se dividen en problemas más pequeños (</a:t>
            </a:r>
            <a:r>
              <a:rPr lang="es-ES" b="1" i="1" dirty="0"/>
              <a:t>subproblemas</a:t>
            </a:r>
            <a:r>
              <a:rPr lang="es-ES" dirty="0"/>
              <a:t>).</a:t>
            </a:r>
          </a:p>
          <a:p>
            <a:r>
              <a:rPr lang="es-ES" dirty="0"/>
              <a:t>La solución de estos subproblemas se realiza mediante “</a:t>
            </a:r>
            <a:r>
              <a:rPr lang="es-ES" b="1" i="1" dirty="0" err="1"/>
              <a:t>subalgoritmos</a:t>
            </a:r>
            <a:r>
              <a:rPr lang="es-ES" dirty="0"/>
              <a:t>”, que son unidades de programa o </a:t>
            </a:r>
            <a:r>
              <a:rPr lang="es-ES" b="1" i="1" dirty="0"/>
              <a:t>módulos</a:t>
            </a:r>
            <a:r>
              <a:rPr lang="es-ES" dirty="0"/>
              <a:t> diseñados para ejecutar una tarea especifica.</a:t>
            </a:r>
            <a:endParaRPr lang="es-AR" dirty="0"/>
          </a:p>
        </p:txBody>
      </p:sp>
      <p:sp>
        <p:nvSpPr>
          <p:cNvPr id="4" name="Marcador de número de diapositiva 3">
            <a:extLst>
              <a:ext uri="{FF2B5EF4-FFF2-40B4-BE49-F238E27FC236}">
                <a16:creationId xmlns:a16="http://schemas.microsoft.com/office/drawing/2014/main" id="{D4D2EFB9-2657-4482-9DA6-D757AA4CB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a:t>
            </a:fld>
            <a:endParaRPr lang="es-AR"/>
          </a:p>
        </p:txBody>
      </p:sp>
      <p:pic>
        <p:nvPicPr>
          <p:cNvPr id="1026" name="Picture 2" descr="2.3. Procedimientos y librerías">
            <a:extLst>
              <a:ext uri="{FF2B5EF4-FFF2-40B4-BE49-F238E27FC236}">
                <a16:creationId xmlns:a16="http://schemas.microsoft.com/office/drawing/2014/main" id="{C6366EA9-79D5-4A74-8671-F88D60485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725" y="3369196"/>
            <a:ext cx="3215581" cy="157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522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204D-C6F7-46C1-8016-66D6937EB720}"/>
              </a:ext>
            </a:extLst>
          </p:cNvPr>
          <p:cNvSpPr>
            <a:spLocks noGrp="1"/>
          </p:cNvSpPr>
          <p:nvPr>
            <p:ph type="title"/>
          </p:nvPr>
        </p:nvSpPr>
        <p:spPr/>
        <p:txBody>
          <a:bodyPr/>
          <a:lstStyle/>
          <a:p>
            <a:r>
              <a:rPr lang="es-ES" dirty="0"/>
              <a:t>Módulos en Python – Crear un Modulo</a:t>
            </a:r>
            <a:endParaRPr lang="es-AR" dirty="0"/>
          </a:p>
        </p:txBody>
      </p:sp>
      <p:sp>
        <p:nvSpPr>
          <p:cNvPr id="3" name="Marcador de texto 2">
            <a:extLst>
              <a:ext uri="{FF2B5EF4-FFF2-40B4-BE49-F238E27FC236}">
                <a16:creationId xmlns:a16="http://schemas.microsoft.com/office/drawing/2014/main" id="{EC8EE6D8-2965-4E39-B989-97A1CB48F02C}"/>
              </a:ext>
            </a:extLst>
          </p:cNvPr>
          <p:cNvSpPr>
            <a:spLocks noGrp="1"/>
          </p:cNvSpPr>
          <p:nvPr>
            <p:ph type="body" idx="1"/>
          </p:nvPr>
        </p:nvSpPr>
        <p:spPr>
          <a:xfrm>
            <a:off x="786150" y="1129888"/>
            <a:ext cx="7571700" cy="2101432"/>
          </a:xfrm>
        </p:spPr>
        <p:txBody>
          <a:bodyPr/>
          <a:lstStyle/>
          <a:p>
            <a:r>
              <a:rPr lang="es-ES" dirty="0"/>
              <a:t>Creamos un fichero .</a:t>
            </a:r>
            <a:r>
              <a:rPr lang="es-ES" dirty="0" err="1"/>
              <a:t>py</a:t>
            </a:r>
            <a:r>
              <a:rPr lang="es-ES" dirty="0"/>
              <a:t> (</a:t>
            </a:r>
            <a:r>
              <a:rPr lang="es-ES" dirty="0" err="1"/>
              <a:t>ej</a:t>
            </a:r>
            <a:r>
              <a:rPr lang="es-ES" dirty="0"/>
              <a:t>, </a:t>
            </a:r>
            <a:r>
              <a:rPr lang="es-ES" b="1" dirty="0">
                <a:solidFill>
                  <a:srgbClr val="FFC000"/>
                </a:solidFill>
              </a:rPr>
              <a:t>MisFunciones.py</a:t>
            </a:r>
            <a:r>
              <a:rPr lang="es-ES" dirty="0"/>
              <a:t>)</a:t>
            </a:r>
          </a:p>
          <a:p>
            <a:r>
              <a:rPr lang="es-ES" dirty="0"/>
              <a:t>Definimos nuestras funciones</a:t>
            </a:r>
          </a:p>
          <a:p>
            <a:pPr lvl="1"/>
            <a:endParaRPr lang="es-ES" dirty="0"/>
          </a:p>
          <a:p>
            <a:pPr lvl="1"/>
            <a:endParaRPr lang="es-ES" dirty="0"/>
          </a:p>
          <a:p>
            <a:pPr lvl="1"/>
            <a:endParaRPr lang="es-ES" dirty="0"/>
          </a:p>
          <a:p>
            <a:r>
              <a:rPr lang="es-ES" dirty="0"/>
              <a:t>En otro fichero o desde una consola Python indicamos:</a:t>
            </a:r>
          </a:p>
          <a:p>
            <a:pPr lvl="1"/>
            <a:endParaRPr lang="es-ES" dirty="0"/>
          </a:p>
          <a:p>
            <a:pPr lvl="1"/>
            <a:endParaRPr lang="es-ES" dirty="0"/>
          </a:p>
          <a:p>
            <a:endParaRPr lang="es-AR" dirty="0"/>
          </a:p>
        </p:txBody>
      </p:sp>
      <p:sp>
        <p:nvSpPr>
          <p:cNvPr id="4" name="Marcador de número de diapositiva 3">
            <a:extLst>
              <a:ext uri="{FF2B5EF4-FFF2-40B4-BE49-F238E27FC236}">
                <a16:creationId xmlns:a16="http://schemas.microsoft.com/office/drawing/2014/main" id="{E4355915-3BD9-44EC-9BAB-776FA1BDD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30</a:t>
            </a:fld>
            <a:endParaRPr lang="es-AR"/>
          </a:p>
        </p:txBody>
      </p:sp>
      <p:pic>
        <p:nvPicPr>
          <p:cNvPr id="8" name="Imagen 7">
            <a:extLst>
              <a:ext uri="{FF2B5EF4-FFF2-40B4-BE49-F238E27FC236}">
                <a16:creationId xmlns:a16="http://schemas.microsoft.com/office/drawing/2014/main" id="{3D9293DE-7BE0-4FBF-B6B6-92147A3D3BF2}"/>
              </a:ext>
            </a:extLst>
          </p:cNvPr>
          <p:cNvPicPr>
            <a:picLocks noChangeAspect="1"/>
          </p:cNvPicPr>
          <p:nvPr/>
        </p:nvPicPr>
        <p:blipFill>
          <a:blip r:embed="rId2"/>
          <a:stretch>
            <a:fillRect/>
          </a:stretch>
        </p:blipFill>
        <p:spPr>
          <a:xfrm>
            <a:off x="2989639" y="2230642"/>
            <a:ext cx="3164722" cy="1018687"/>
          </a:xfrm>
          <a:prstGeom prst="rect">
            <a:avLst/>
          </a:prstGeom>
          <a:ln w="3175">
            <a:solidFill>
              <a:schemeClr val="tx1"/>
            </a:solidFill>
          </a:ln>
        </p:spPr>
      </p:pic>
      <p:pic>
        <p:nvPicPr>
          <p:cNvPr id="10" name="Imagen 9">
            <a:extLst>
              <a:ext uri="{FF2B5EF4-FFF2-40B4-BE49-F238E27FC236}">
                <a16:creationId xmlns:a16="http://schemas.microsoft.com/office/drawing/2014/main" id="{A50BB093-6D55-4965-9701-DAFE5562762B}"/>
              </a:ext>
            </a:extLst>
          </p:cNvPr>
          <p:cNvPicPr>
            <a:picLocks noChangeAspect="1"/>
          </p:cNvPicPr>
          <p:nvPr/>
        </p:nvPicPr>
        <p:blipFill>
          <a:blip r:embed="rId3"/>
          <a:stretch>
            <a:fillRect/>
          </a:stretch>
        </p:blipFill>
        <p:spPr>
          <a:xfrm>
            <a:off x="2109900" y="4334457"/>
            <a:ext cx="2199064" cy="612194"/>
          </a:xfrm>
          <a:prstGeom prst="rect">
            <a:avLst/>
          </a:prstGeom>
          <a:ln w="3175">
            <a:solidFill>
              <a:schemeClr val="tx1"/>
            </a:solidFill>
          </a:ln>
        </p:spPr>
      </p:pic>
      <p:pic>
        <p:nvPicPr>
          <p:cNvPr id="12" name="Imagen 11">
            <a:extLst>
              <a:ext uri="{FF2B5EF4-FFF2-40B4-BE49-F238E27FC236}">
                <a16:creationId xmlns:a16="http://schemas.microsoft.com/office/drawing/2014/main" id="{26E13F7C-9E13-4C15-AF85-6E31B3EE1D07}"/>
              </a:ext>
            </a:extLst>
          </p:cNvPr>
          <p:cNvPicPr>
            <a:picLocks noChangeAspect="1"/>
          </p:cNvPicPr>
          <p:nvPr/>
        </p:nvPicPr>
        <p:blipFill>
          <a:blip r:embed="rId4"/>
          <a:stretch>
            <a:fillRect/>
          </a:stretch>
        </p:blipFill>
        <p:spPr>
          <a:xfrm>
            <a:off x="4902716" y="4326328"/>
            <a:ext cx="2907915" cy="612193"/>
          </a:xfrm>
          <a:prstGeom prst="rect">
            <a:avLst/>
          </a:prstGeom>
          <a:ln w="3175">
            <a:solidFill>
              <a:schemeClr val="tx1"/>
            </a:solidFill>
          </a:ln>
        </p:spPr>
      </p:pic>
    </p:spTree>
    <p:extLst>
      <p:ext uri="{BB962C8B-B14F-4D97-AF65-F5344CB8AC3E}">
        <p14:creationId xmlns:p14="http://schemas.microsoft.com/office/powerpoint/2010/main" val="2312584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7C9BD-5927-4BD6-8DC0-DAF2817C1E67}"/>
              </a:ext>
            </a:extLst>
          </p:cNvPr>
          <p:cNvSpPr>
            <a:spLocks noGrp="1"/>
          </p:cNvSpPr>
          <p:nvPr>
            <p:ph type="title"/>
          </p:nvPr>
        </p:nvSpPr>
        <p:spPr/>
        <p:txBody>
          <a:bodyPr/>
          <a:lstStyle/>
          <a:p>
            <a:r>
              <a:rPr lang="es-ES" dirty="0"/>
              <a:t>Módulos – Recordamos!!!!</a:t>
            </a:r>
            <a:endParaRPr lang="es-AR" dirty="0"/>
          </a:p>
        </p:txBody>
      </p:sp>
      <p:sp>
        <p:nvSpPr>
          <p:cNvPr id="3" name="Marcador de texto 2">
            <a:extLst>
              <a:ext uri="{FF2B5EF4-FFF2-40B4-BE49-F238E27FC236}">
                <a16:creationId xmlns:a16="http://schemas.microsoft.com/office/drawing/2014/main" id="{984716D8-5025-416C-A10C-11A529513EEF}"/>
              </a:ext>
            </a:extLst>
          </p:cNvPr>
          <p:cNvSpPr>
            <a:spLocks noGrp="1"/>
          </p:cNvSpPr>
          <p:nvPr>
            <p:ph type="body" idx="1"/>
          </p:nvPr>
        </p:nvSpPr>
        <p:spPr/>
        <p:txBody>
          <a:bodyPr/>
          <a:lstStyle/>
          <a:p>
            <a:r>
              <a:rPr lang="es-ES" dirty="0"/>
              <a:t>Creamos módulos para reutilizar códigos. </a:t>
            </a:r>
          </a:p>
          <a:p>
            <a:r>
              <a:rPr lang="es-ES" dirty="0"/>
              <a:t>Agrupamos en general funciones relacionadas dentro de un módulo.</a:t>
            </a:r>
          </a:p>
          <a:p>
            <a:r>
              <a:rPr lang="es-ES" dirty="0"/>
              <a:t>Es un archivo con extensión .</a:t>
            </a:r>
            <a:r>
              <a:rPr lang="es-ES" dirty="0" err="1"/>
              <a:t>py</a:t>
            </a:r>
            <a:endParaRPr lang="es-ES" dirty="0"/>
          </a:p>
          <a:p>
            <a:r>
              <a:rPr lang="es-ES" dirty="0"/>
              <a:t>No debe contener código “suelto” dentro del archivo, todo código debe estar dentro de una función.</a:t>
            </a:r>
            <a:endParaRPr lang="es-AR" dirty="0"/>
          </a:p>
        </p:txBody>
      </p:sp>
      <p:sp>
        <p:nvSpPr>
          <p:cNvPr id="4" name="Marcador de número de diapositiva 3">
            <a:extLst>
              <a:ext uri="{FF2B5EF4-FFF2-40B4-BE49-F238E27FC236}">
                <a16:creationId xmlns:a16="http://schemas.microsoft.com/office/drawing/2014/main" id="{FA1C5486-0162-4391-8189-1CB3FB7C07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31</a:t>
            </a:fld>
            <a:endParaRPr lang="es-AR"/>
          </a:p>
        </p:txBody>
      </p:sp>
    </p:spTree>
    <p:extLst>
      <p:ext uri="{BB962C8B-B14F-4D97-AF65-F5344CB8AC3E}">
        <p14:creationId xmlns:p14="http://schemas.microsoft.com/office/powerpoint/2010/main" val="1151810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0ECC80D-96E7-43A4-9E26-EBD1F3BFC62B}"/>
              </a:ext>
            </a:extLst>
          </p:cNvPr>
          <p:cNvSpPr>
            <a:spLocks noGrp="1"/>
          </p:cNvSpPr>
          <p:nvPr>
            <p:ph type="title"/>
          </p:nvPr>
        </p:nvSpPr>
        <p:spPr/>
        <p:txBody>
          <a:bodyPr/>
          <a:lstStyle/>
          <a:p>
            <a:r>
              <a:rPr lang="es-AR" dirty="0"/>
              <a:t>Actividades</a:t>
            </a:r>
          </a:p>
        </p:txBody>
      </p:sp>
      <p:sp>
        <p:nvSpPr>
          <p:cNvPr id="5" name="Marcador de texto 4">
            <a:extLst>
              <a:ext uri="{FF2B5EF4-FFF2-40B4-BE49-F238E27FC236}">
                <a16:creationId xmlns:a16="http://schemas.microsoft.com/office/drawing/2014/main" id="{A628A752-7BAE-40CC-9056-4C6C4D1DAEA1}"/>
              </a:ext>
            </a:extLst>
          </p:cNvPr>
          <p:cNvSpPr>
            <a:spLocks noGrp="1"/>
          </p:cNvSpPr>
          <p:nvPr>
            <p:ph type="body" idx="1"/>
          </p:nvPr>
        </p:nvSpPr>
        <p:spPr/>
        <p:txBody>
          <a:bodyPr/>
          <a:lstStyle/>
          <a:p>
            <a:r>
              <a:rPr lang="es-AR" sz="2000" dirty="0"/>
              <a:t>Investigar que son las funciones “</a:t>
            </a:r>
            <a:r>
              <a:rPr lang="es-AR" sz="2000" b="1" dirty="0">
                <a:solidFill>
                  <a:srgbClr val="FFC000"/>
                </a:solidFill>
              </a:rPr>
              <a:t>lambda</a:t>
            </a:r>
            <a:r>
              <a:rPr lang="es-AR" sz="2000" dirty="0"/>
              <a:t>” de Python.</a:t>
            </a:r>
          </a:p>
          <a:p>
            <a:r>
              <a:rPr lang="es-AR" sz="2000" dirty="0"/>
              <a:t>Da 3 ejemplos de su uso.</a:t>
            </a:r>
          </a:p>
          <a:p>
            <a:r>
              <a:rPr lang="es-AR" sz="2000" dirty="0"/>
              <a:t>Realizar los ejercicios del TP Nro. 1 de la Guía de Trabajos Prácticos de la materia. </a:t>
            </a:r>
          </a:p>
          <a:p>
            <a:pPr marL="76200" indent="0">
              <a:buNone/>
            </a:pPr>
            <a:endParaRPr lang="es-AR" sz="2000" dirty="0"/>
          </a:p>
        </p:txBody>
      </p:sp>
    </p:spTree>
    <p:extLst>
      <p:ext uri="{BB962C8B-B14F-4D97-AF65-F5344CB8AC3E}">
        <p14:creationId xmlns:p14="http://schemas.microsoft.com/office/powerpoint/2010/main" val="3753111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326D0-52E5-4B5F-9FF6-79B62A520C6A}"/>
              </a:ext>
            </a:extLst>
          </p:cNvPr>
          <p:cNvSpPr>
            <a:spLocks noGrp="1"/>
          </p:cNvSpPr>
          <p:nvPr>
            <p:ph type="ctrTitle"/>
          </p:nvPr>
        </p:nvSpPr>
        <p:spPr>
          <a:xfrm>
            <a:off x="1546025" y="1041872"/>
            <a:ext cx="5832600" cy="1159800"/>
          </a:xfrm>
        </p:spPr>
        <p:txBody>
          <a:bodyPr/>
          <a:lstStyle/>
          <a:p>
            <a:r>
              <a:rPr lang="es-AR" dirty="0"/>
              <a:t>Bibliografía</a:t>
            </a:r>
          </a:p>
        </p:txBody>
      </p:sp>
      <p:sp>
        <p:nvSpPr>
          <p:cNvPr id="3" name="Subtítulo 2">
            <a:extLst>
              <a:ext uri="{FF2B5EF4-FFF2-40B4-BE49-F238E27FC236}">
                <a16:creationId xmlns:a16="http://schemas.microsoft.com/office/drawing/2014/main" id="{F3C2B4EE-62FC-4569-9801-9DF3512C570F}"/>
              </a:ext>
            </a:extLst>
          </p:cNvPr>
          <p:cNvSpPr>
            <a:spLocks noGrp="1"/>
          </p:cNvSpPr>
          <p:nvPr>
            <p:ph type="subTitle" idx="1"/>
          </p:nvPr>
        </p:nvSpPr>
        <p:spPr>
          <a:xfrm>
            <a:off x="1546025" y="2283091"/>
            <a:ext cx="7024538" cy="784800"/>
          </a:xfrm>
        </p:spPr>
        <p:txBody>
          <a:bodyPr/>
          <a:lstStyle/>
          <a:p>
            <a:pPr marL="495300" indent="-457200">
              <a:buFont typeface="Arial" panose="020B0604020202020204" pitchFamily="34" charset="0"/>
              <a:buChar char="•"/>
            </a:pPr>
            <a:r>
              <a:rPr lang="es-AR" dirty="0"/>
              <a:t>Fundamentos de Programación, Luis </a:t>
            </a:r>
            <a:r>
              <a:rPr lang="es-AR" dirty="0" err="1"/>
              <a:t>Goyanes</a:t>
            </a:r>
            <a:r>
              <a:rPr lang="es-AR" dirty="0"/>
              <a:t> Aguilar, Capítulo 1.</a:t>
            </a:r>
          </a:p>
          <a:p>
            <a:pPr marL="495300" indent="-457200">
              <a:buFont typeface="Arial" panose="020B0604020202020204" pitchFamily="34" charset="0"/>
              <a:buChar char="•"/>
            </a:pPr>
            <a:r>
              <a:rPr lang="es-AR" dirty="0"/>
              <a:t>Guía de Estudio, Fundamentos de Programación UADE.</a:t>
            </a:r>
          </a:p>
          <a:p>
            <a:pPr marL="495300" indent="-457200">
              <a:buFont typeface="Arial" panose="020B0604020202020204" pitchFamily="34" charset="0"/>
              <a:buChar char="•"/>
            </a:pPr>
            <a:r>
              <a:rPr lang="es-AR" dirty="0"/>
              <a:t>https://j2logo.com/python/tutorial/funciones-en-python/</a:t>
            </a:r>
          </a:p>
        </p:txBody>
      </p:sp>
    </p:spTree>
    <p:extLst>
      <p:ext uri="{BB962C8B-B14F-4D97-AF65-F5344CB8AC3E}">
        <p14:creationId xmlns:p14="http://schemas.microsoft.com/office/powerpoint/2010/main" val="1658353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¿Preguntas?</a:t>
            </a:r>
            <a:endParaRPr sz="6000" b="1" dirty="0"/>
          </a:p>
        </p:txBody>
      </p:sp>
      <p:sp>
        <p:nvSpPr>
          <p:cNvPr id="387" name="Google Shape;387;p36"/>
          <p:cNvSpPr txBox="1">
            <a:spLocks noGrp="1"/>
          </p:cNvSpPr>
          <p:nvPr>
            <p:ph type="subTitle" idx="4294967295"/>
          </p:nvPr>
        </p:nvSpPr>
        <p:spPr>
          <a:xfrm>
            <a:off x="942975" y="1882093"/>
            <a:ext cx="403982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b="1" dirty="0"/>
              <a:t>Ing. Elizabeth Pascual</a:t>
            </a:r>
            <a:endParaRPr sz="3200" b="1" dirty="0"/>
          </a:p>
        </p:txBody>
      </p:sp>
      <p:sp>
        <p:nvSpPr>
          <p:cNvPr id="388" name="Google Shape;388;p36"/>
          <p:cNvSpPr txBox="1">
            <a:spLocks noGrp="1"/>
          </p:cNvSpPr>
          <p:nvPr>
            <p:ph type="body" idx="4294967295"/>
          </p:nvPr>
        </p:nvSpPr>
        <p:spPr>
          <a:xfrm>
            <a:off x="942975" y="2485151"/>
            <a:ext cx="49530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Podes enviar un mail a:</a:t>
            </a:r>
            <a:endParaRPr dirty="0"/>
          </a:p>
          <a:p>
            <a:pPr marL="0" lvl="0" indent="0" algn="l" rtl="0">
              <a:spcBef>
                <a:spcPts val="600"/>
              </a:spcBef>
              <a:spcAft>
                <a:spcPts val="0"/>
              </a:spcAft>
              <a:buNone/>
            </a:pPr>
            <a:r>
              <a:rPr lang="en" dirty="0"/>
              <a:t>epascual@uade.edu.ar</a:t>
            </a:r>
            <a:endParaRPr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FC20E-7C0D-4600-8C00-BF1838B240C7}"/>
              </a:ext>
            </a:extLst>
          </p:cNvPr>
          <p:cNvSpPr>
            <a:spLocks noGrp="1"/>
          </p:cNvSpPr>
          <p:nvPr>
            <p:ph type="title"/>
          </p:nvPr>
        </p:nvSpPr>
        <p:spPr/>
        <p:txBody>
          <a:bodyPr/>
          <a:lstStyle/>
          <a:p>
            <a:r>
              <a:rPr lang="es-ES" dirty="0"/>
              <a:t>Programación Modular – Diseño </a:t>
            </a:r>
            <a:r>
              <a:rPr lang="es-ES" dirty="0" err="1"/>
              <a:t>TopDown</a:t>
            </a:r>
            <a:endParaRPr lang="es-AR" dirty="0"/>
          </a:p>
        </p:txBody>
      </p:sp>
      <p:sp>
        <p:nvSpPr>
          <p:cNvPr id="3" name="Marcador de texto 2">
            <a:extLst>
              <a:ext uri="{FF2B5EF4-FFF2-40B4-BE49-F238E27FC236}">
                <a16:creationId xmlns:a16="http://schemas.microsoft.com/office/drawing/2014/main" id="{48954BB4-6EC2-4324-8FFE-A78166F07F2B}"/>
              </a:ext>
            </a:extLst>
          </p:cNvPr>
          <p:cNvSpPr>
            <a:spLocks noGrp="1"/>
          </p:cNvSpPr>
          <p:nvPr>
            <p:ph type="body" idx="1"/>
          </p:nvPr>
        </p:nvSpPr>
        <p:spPr/>
        <p:txBody>
          <a:bodyPr/>
          <a:lstStyle/>
          <a:p>
            <a:r>
              <a:rPr lang="es-ES" dirty="0"/>
              <a:t>Consiste en una serie de descomposiciones sucesivas del problema inicial, que describen el refinamiento progresivo del conjunto de instrucciones que van a formar parte del diseño.</a:t>
            </a:r>
          </a:p>
          <a:p>
            <a:endParaRPr lang="es-AR" dirty="0"/>
          </a:p>
        </p:txBody>
      </p:sp>
      <p:sp>
        <p:nvSpPr>
          <p:cNvPr id="4" name="Marcador de número de diapositiva 3">
            <a:extLst>
              <a:ext uri="{FF2B5EF4-FFF2-40B4-BE49-F238E27FC236}">
                <a16:creationId xmlns:a16="http://schemas.microsoft.com/office/drawing/2014/main" id="{9D6E7DE9-443C-4AF1-B8AA-6D7AA8BE4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4</a:t>
            </a:fld>
            <a:endParaRPr lang="es-AR"/>
          </a:p>
        </p:txBody>
      </p:sp>
      <p:pic>
        <p:nvPicPr>
          <p:cNvPr id="2050" name="Picture 2" descr="Figura 1.1 Diagramas Propios.">
            <a:extLst>
              <a:ext uri="{FF2B5EF4-FFF2-40B4-BE49-F238E27FC236}">
                <a16:creationId xmlns:a16="http://schemas.microsoft.com/office/drawing/2014/main" id="{9CD28B31-9E2B-4E5C-B12A-468850028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438" y="3062025"/>
            <a:ext cx="3481382" cy="163955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50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FC20E-7C0D-4600-8C00-BF1838B240C7}"/>
              </a:ext>
            </a:extLst>
          </p:cNvPr>
          <p:cNvSpPr>
            <a:spLocks noGrp="1"/>
          </p:cNvSpPr>
          <p:nvPr>
            <p:ph type="title"/>
          </p:nvPr>
        </p:nvSpPr>
        <p:spPr/>
        <p:txBody>
          <a:bodyPr/>
          <a:lstStyle/>
          <a:p>
            <a:r>
              <a:rPr lang="es-ES" dirty="0"/>
              <a:t>Programación Modular – Diseño </a:t>
            </a:r>
            <a:r>
              <a:rPr lang="es-ES" dirty="0" err="1"/>
              <a:t>TopDown</a:t>
            </a:r>
            <a:endParaRPr lang="es-AR" dirty="0"/>
          </a:p>
        </p:txBody>
      </p:sp>
      <p:sp>
        <p:nvSpPr>
          <p:cNvPr id="3" name="Marcador de texto 2">
            <a:extLst>
              <a:ext uri="{FF2B5EF4-FFF2-40B4-BE49-F238E27FC236}">
                <a16:creationId xmlns:a16="http://schemas.microsoft.com/office/drawing/2014/main" id="{48954BB4-6EC2-4324-8FFE-A78166F07F2B}"/>
              </a:ext>
            </a:extLst>
          </p:cNvPr>
          <p:cNvSpPr>
            <a:spLocks noGrp="1"/>
          </p:cNvSpPr>
          <p:nvPr>
            <p:ph type="body" idx="1"/>
          </p:nvPr>
        </p:nvSpPr>
        <p:spPr>
          <a:xfrm>
            <a:off x="786150" y="1261700"/>
            <a:ext cx="8102128" cy="1140537"/>
          </a:xfrm>
        </p:spPr>
        <p:txBody>
          <a:bodyPr/>
          <a:lstStyle/>
          <a:p>
            <a:r>
              <a:rPr lang="es-ES" dirty="0"/>
              <a:t>La utilización de esta técnica de diseño tiene los siguientes objetivos básicos:</a:t>
            </a:r>
          </a:p>
          <a:p>
            <a:endParaRPr lang="es-AR" dirty="0"/>
          </a:p>
        </p:txBody>
      </p:sp>
      <p:sp>
        <p:nvSpPr>
          <p:cNvPr id="4" name="Marcador de número de diapositiva 3">
            <a:extLst>
              <a:ext uri="{FF2B5EF4-FFF2-40B4-BE49-F238E27FC236}">
                <a16:creationId xmlns:a16="http://schemas.microsoft.com/office/drawing/2014/main" id="{9D6E7DE9-443C-4AF1-B8AA-6D7AA8BE4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5</a:t>
            </a:fld>
            <a:endParaRPr lang="es-AR"/>
          </a:p>
        </p:txBody>
      </p:sp>
      <p:graphicFrame>
        <p:nvGraphicFramePr>
          <p:cNvPr id="5" name="Diagrama 4">
            <a:extLst>
              <a:ext uri="{FF2B5EF4-FFF2-40B4-BE49-F238E27FC236}">
                <a16:creationId xmlns:a16="http://schemas.microsoft.com/office/drawing/2014/main" id="{812FE30B-59AB-47A4-9373-52BE8497033B}"/>
              </a:ext>
            </a:extLst>
          </p:cNvPr>
          <p:cNvGraphicFramePr/>
          <p:nvPr>
            <p:extLst>
              <p:ext uri="{D42A27DB-BD31-4B8C-83A1-F6EECF244321}">
                <p14:modId xmlns:p14="http://schemas.microsoft.com/office/powerpoint/2010/main" val="333075971"/>
              </p:ext>
            </p:extLst>
          </p:nvPr>
        </p:nvGraphicFramePr>
        <p:xfrm>
          <a:off x="1210548" y="2255003"/>
          <a:ext cx="7147302" cy="226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77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FC20E-7C0D-4600-8C00-BF1838B240C7}"/>
              </a:ext>
            </a:extLst>
          </p:cNvPr>
          <p:cNvSpPr>
            <a:spLocks noGrp="1"/>
          </p:cNvSpPr>
          <p:nvPr>
            <p:ph type="title"/>
          </p:nvPr>
        </p:nvSpPr>
        <p:spPr/>
        <p:txBody>
          <a:bodyPr/>
          <a:lstStyle/>
          <a:p>
            <a:r>
              <a:rPr lang="es-ES" dirty="0"/>
              <a:t>Programación Modular – Diseño </a:t>
            </a:r>
            <a:r>
              <a:rPr lang="es-ES" dirty="0" err="1"/>
              <a:t>TopDown</a:t>
            </a:r>
            <a:endParaRPr lang="es-AR" dirty="0"/>
          </a:p>
        </p:txBody>
      </p:sp>
      <p:sp>
        <p:nvSpPr>
          <p:cNvPr id="4" name="Marcador de número de diapositiva 3">
            <a:extLst>
              <a:ext uri="{FF2B5EF4-FFF2-40B4-BE49-F238E27FC236}">
                <a16:creationId xmlns:a16="http://schemas.microsoft.com/office/drawing/2014/main" id="{9D6E7DE9-443C-4AF1-B8AA-6D7AA8BE4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6</a:t>
            </a:fld>
            <a:endParaRPr lang="es-AR"/>
          </a:p>
        </p:txBody>
      </p:sp>
      <p:graphicFrame>
        <p:nvGraphicFramePr>
          <p:cNvPr id="6" name="Diagrama 5">
            <a:extLst>
              <a:ext uri="{FF2B5EF4-FFF2-40B4-BE49-F238E27FC236}">
                <a16:creationId xmlns:a16="http://schemas.microsoft.com/office/drawing/2014/main" id="{08917F8F-501F-4FE8-832A-E2E8B99193E7}"/>
              </a:ext>
            </a:extLst>
          </p:cNvPr>
          <p:cNvGraphicFramePr/>
          <p:nvPr>
            <p:extLst>
              <p:ext uri="{D42A27DB-BD31-4B8C-83A1-F6EECF244321}">
                <p14:modId xmlns:p14="http://schemas.microsoft.com/office/powerpoint/2010/main" val="1749318707"/>
              </p:ext>
            </p:extLst>
          </p:nvPr>
        </p:nvGraphicFramePr>
        <p:xfrm>
          <a:off x="1523999" y="1407655"/>
          <a:ext cx="6628107" cy="1242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a:extLst>
              <a:ext uri="{FF2B5EF4-FFF2-40B4-BE49-F238E27FC236}">
                <a16:creationId xmlns:a16="http://schemas.microsoft.com/office/drawing/2014/main" id="{1377E0B5-643A-4E15-8352-8AD49C242AA0}"/>
              </a:ext>
            </a:extLst>
          </p:cNvPr>
          <p:cNvGraphicFramePr/>
          <p:nvPr>
            <p:extLst>
              <p:ext uri="{D42A27DB-BD31-4B8C-83A1-F6EECF244321}">
                <p14:modId xmlns:p14="http://schemas.microsoft.com/office/powerpoint/2010/main" val="4186105633"/>
              </p:ext>
            </p:extLst>
          </p:nvPr>
        </p:nvGraphicFramePr>
        <p:xfrm>
          <a:off x="1524000" y="2743200"/>
          <a:ext cx="6628108" cy="1526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6039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ACF4D-3378-4489-B4EF-D325C1F6D006}"/>
              </a:ext>
            </a:extLst>
          </p:cNvPr>
          <p:cNvSpPr>
            <a:spLocks noGrp="1"/>
          </p:cNvSpPr>
          <p:nvPr>
            <p:ph type="title"/>
          </p:nvPr>
        </p:nvSpPr>
        <p:spPr/>
        <p:txBody>
          <a:bodyPr/>
          <a:lstStyle/>
          <a:p>
            <a:r>
              <a:rPr lang="es-ES" dirty="0"/>
              <a:t>Funciones</a:t>
            </a:r>
            <a:endParaRPr lang="es-AR" dirty="0"/>
          </a:p>
        </p:txBody>
      </p:sp>
      <p:sp>
        <p:nvSpPr>
          <p:cNvPr id="3" name="Marcador de texto 2">
            <a:extLst>
              <a:ext uri="{FF2B5EF4-FFF2-40B4-BE49-F238E27FC236}">
                <a16:creationId xmlns:a16="http://schemas.microsoft.com/office/drawing/2014/main" id="{48A30D77-D3A0-4AF8-AD16-08322EDDBABF}"/>
              </a:ext>
            </a:extLst>
          </p:cNvPr>
          <p:cNvSpPr>
            <a:spLocks noGrp="1"/>
          </p:cNvSpPr>
          <p:nvPr>
            <p:ph type="body" idx="1"/>
          </p:nvPr>
        </p:nvSpPr>
        <p:spPr/>
        <p:txBody>
          <a:bodyPr/>
          <a:lstStyle/>
          <a:p>
            <a:r>
              <a:rPr lang="es-ES" dirty="0"/>
              <a:t>La modularización se lleva a cabo mediante el uso de </a:t>
            </a:r>
            <a:r>
              <a:rPr lang="es-ES" b="1" dirty="0"/>
              <a:t>funciones</a:t>
            </a:r>
            <a:r>
              <a:rPr lang="es-ES" dirty="0"/>
              <a:t>, que luego cooperarán entre si para obtener el resultado deseado.</a:t>
            </a:r>
          </a:p>
          <a:p>
            <a:r>
              <a:rPr lang="es-ES" dirty="0"/>
              <a:t>Recordamos:</a:t>
            </a:r>
          </a:p>
          <a:p>
            <a:pPr lvl="1"/>
            <a:r>
              <a:rPr lang="es-AR" sz="1600" dirty="0"/>
              <a:t>Tiene un objetivo</a:t>
            </a:r>
          </a:p>
          <a:p>
            <a:pPr lvl="1"/>
            <a:r>
              <a:rPr lang="es-AR" sz="1600" dirty="0"/>
              <a:t>Tiene un nombre</a:t>
            </a:r>
          </a:p>
          <a:p>
            <a:pPr lvl="1"/>
            <a:r>
              <a:rPr lang="es-AR" sz="1600" dirty="0"/>
              <a:t>Puede tener parámetros</a:t>
            </a:r>
          </a:p>
          <a:p>
            <a:pPr lvl="1"/>
            <a:r>
              <a:rPr lang="es-AR" sz="1600" dirty="0"/>
              <a:t>Puede retornar un valor</a:t>
            </a:r>
          </a:p>
          <a:p>
            <a:pPr lvl="1"/>
            <a:r>
              <a:rPr lang="es-AR" sz="1600" dirty="0"/>
              <a:t>Llamamos al conjunto de sentencias de la función “cuerpo/</a:t>
            </a:r>
            <a:r>
              <a:rPr lang="es-AR" sz="1600" dirty="0" err="1"/>
              <a:t>scope</a:t>
            </a:r>
            <a:r>
              <a:rPr lang="es-AR" sz="1600" dirty="0"/>
              <a:t>”</a:t>
            </a:r>
          </a:p>
          <a:p>
            <a:pPr lvl="1"/>
            <a:r>
              <a:rPr lang="es-AR" sz="1600" dirty="0"/>
              <a:t>Una función se </a:t>
            </a:r>
            <a:r>
              <a:rPr lang="es-AR" sz="1600" b="1" dirty="0">
                <a:solidFill>
                  <a:srgbClr val="FFC000"/>
                </a:solidFill>
              </a:rPr>
              <a:t>define</a:t>
            </a:r>
            <a:r>
              <a:rPr lang="es-AR" sz="1600" dirty="0"/>
              <a:t> y luego se </a:t>
            </a:r>
            <a:r>
              <a:rPr lang="es-AR" sz="1600" b="1" dirty="0">
                <a:solidFill>
                  <a:srgbClr val="FFC000"/>
                </a:solidFill>
              </a:rPr>
              <a:t>invoca</a:t>
            </a:r>
            <a:r>
              <a:rPr lang="es-AR" sz="1600" dirty="0"/>
              <a:t> en el cuerpo principal del programa u otra función.</a:t>
            </a:r>
          </a:p>
          <a:p>
            <a:endParaRPr lang="es-AR" dirty="0"/>
          </a:p>
        </p:txBody>
      </p:sp>
      <p:sp>
        <p:nvSpPr>
          <p:cNvPr id="4" name="Marcador de número de diapositiva 3">
            <a:extLst>
              <a:ext uri="{FF2B5EF4-FFF2-40B4-BE49-F238E27FC236}">
                <a16:creationId xmlns:a16="http://schemas.microsoft.com/office/drawing/2014/main" id="{EDF95523-74FC-4868-9663-0F4A27D4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7</a:t>
            </a:fld>
            <a:endParaRPr lang="es-AR"/>
          </a:p>
        </p:txBody>
      </p:sp>
    </p:spTree>
    <p:extLst>
      <p:ext uri="{BB962C8B-B14F-4D97-AF65-F5344CB8AC3E}">
        <p14:creationId xmlns:p14="http://schemas.microsoft.com/office/powerpoint/2010/main" val="226747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ACF4D-3378-4489-B4EF-D325C1F6D006}"/>
              </a:ext>
            </a:extLst>
          </p:cNvPr>
          <p:cNvSpPr>
            <a:spLocks noGrp="1"/>
          </p:cNvSpPr>
          <p:nvPr>
            <p:ph type="title"/>
          </p:nvPr>
        </p:nvSpPr>
        <p:spPr/>
        <p:txBody>
          <a:bodyPr/>
          <a:lstStyle/>
          <a:p>
            <a:r>
              <a:rPr lang="es-ES" dirty="0"/>
              <a:t>Funciones - Definir</a:t>
            </a:r>
            <a:endParaRPr lang="es-AR" dirty="0"/>
          </a:p>
        </p:txBody>
      </p:sp>
      <p:sp>
        <p:nvSpPr>
          <p:cNvPr id="4" name="Marcador de número de diapositiva 3">
            <a:extLst>
              <a:ext uri="{FF2B5EF4-FFF2-40B4-BE49-F238E27FC236}">
                <a16:creationId xmlns:a16="http://schemas.microsoft.com/office/drawing/2014/main" id="{EDF95523-74FC-4868-9663-0F4A27D4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8</a:t>
            </a:fld>
            <a:endParaRPr lang="es-AR"/>
          </a:p>
        </p:txBody>
      </p:sp>
      <p:sp>
        <p:nvSpPr>
          <p:cNvPr id="6" name="Marcador de texto 5">
            <a:extLst>
              <a:ext uri="{FF2B5EF4-FFF2-40B4-BE49-F238E27FC236}">
                <a16:creationId xmlns:a16="http://schemas.microsoft.com/office/drawing/2014/main" id="{E80E4797-2620-46AA-880A-2F5224D655C6}"/>
              </a:ext>
            </a:extLst>
          </p:cNvPr>
          <p:cNvSpPr>
            <a:spLocks noGrp="1"/>
          </p:cNvSpPr>
          <p:nvPr>
            <p:ph type="body" idx="1"/>
          </p:nvPr>
        </p:nvSpPr>
        <p:spPr>
          <a:xfrm>
            <a:off x="786150" y="1261700"/>
            <a:ext cx="7571700" cy="807324"/>
          </a:xfrm>
        </p:spPr>
        <p:txBody>
          <a:bodyPr/>
          <a:lstStyle/>
          <a:p>
            <a:r>
              <a:rPr lang="es-ES" dirty="0"/>
              <a:t>Las funciones se definen antes de utilizarlas.</a:t>
            </a:r>
          </a:p>
          <a:p>
            <a:endParaRPr lang="es-AR" dirty="0"/>
          </a:p>
        </p:txBody>
      </p:sp>
      <p:pic>
        <p:nvPicPr>
          <p:cNvPr id="8" name="Imagen 7">
            <a:extLst>
              <a:ext uri="{FF2B5EF4-FFF2-40B4-BE49-F238E27FC236}">
                <a16:creationId xmlns:a16="http://schemas.microsoft.com/office/drawing/2014/main" id="{4AC774B0-ECF7-4D29-B57B-9E6CA8662BEA}"/>
              </a:ext>
            </a:extLst>
          </p:cNvPr>
          <p:cNvPicPr>
            <a:picLocks noChangeAspect="1"/>
          </p:cNvPicPr>
          <p:nvPr/>
        </p:nvPicPr>
        <p:blipFill>
          <a:blip r:embed="rId3"/>
          <a:stretch>
            <a:fillRect/>
          </a:stretch>
        </p:blipFill>
        <p:spPr>
          <a:xfrm>
            <a:off x="1569203" y="1778698"/>
            <a:ext cx="6005593" cy="2770382"/>
          </a:xfrm>
          <a:prstGeom prst="rect">
            <a:avLst/>
          </a:prstGeom>
        </p:spPr>
      </p:pic>
    </p:spTree>
    <p:extLst>
      <p:ext uri="{BB962C8B-B14F-4D97-AF65-F5344CB8AC3E}">
        <p14:creationId xmlns:p14="http://schemas.microsoft.com/office/powerpoint/2010/main" val="115447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ACF4D-3378-4489-B4EF-D325C1F6D006}"/>
              </a:ext>
            </a:extLst>
          </p:cNvPr>
          <p:cNvSpPr>
            <a:spLocks noGrp="1"/>
          </p:cNvSpPr>
          <p:nvPr>
            <p:ph type="title"/>
          </p:nvPr>
        </p:nvSpPr>
        <p:spPr/>
        <p:txBody>
          <a:bodyPr/>
          <a:lstStyle/>
          <a:p>
            <a:r>
              <a:rPr lang="es-ES" dirty="0"/>
              <a:t>Funciones - Invocar</a:t>
            </a:r>
            <a:endParaRPr lang="es-AR" dirty="0"/>
          </a:p>
        </p:txBody>
      </p:sp>
      <p:sp>
        <p:nvSpPr>
          <p:cNvPr id="4" name="Marcador de número de diapositiva 3">
            <a:extLst>
              <a:ext uri="{FF2B5EF4-FFF2-40B4-BE49-F238E27FC236}">
                <a16:creationId xmlns:a16="http://schemas.microsoft.com/office/drawing/2014/main" id="{EDF95523-74FC-4868-9663-0F4A27D4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9</a:t>
            </a:fld>
            <a:endParaRPr lang="es-AR"/>
          </a:p>
        </p:txBody>
      </p:sp>
      <p:sp>
        <p:nvSpPr>
          <p:cNvPr id="6" name="Marcador de texto 5">
            <a:extLst>
              <a:ext uri="{FF2B5EF4-FFF2-40B4-BE49-F238E27FC236}">
                <a16:creationId xmlns:a16="http://schemas.microsoft.com/office/drawing/2014/main" id="{E80E4797-2620-46AA-880A-2F5224D655C6}"/>
              </a:ext>
            </a:extLst>
          </p:cNvPr>
          <p:cNvSpPr>
            <a:spLocks noGrp="1"/>
          </p:cNvSpPr>
          <p:nvPr>
            <p:ph type="body" idx="1"/>
          </p:nvPr>
        </p:nvSpPr>
        <p:spPr>
          <a:xfrm>
            <a:off x="786149" y="1261700"/>
            <a:ext cx="7947145" cy="807324"/>
          </a:xfrm>
        </p:spPr>
        <p:txBody>
          <a:bodyPr/>
          <a:lstStyle/>
          <a:p>
            <a:r>
              <a:rPr lang="es-ES" dirty="0"/>
              <a:t>Para usar o invocar a una función, simplemente hay que escribir su nombre como si de una instrucción más se tratara. </a:t>
            </a:r>
          </a:p>
          <a:p>
            <a:r>
              <a:rPr lang="es-ES" dirty="0"/>
              <a:t>Se deben incluir los argumentos necesarios según los parámetros que defina la función.</a:t>
            </a:r>
            <a:endParaRPr lang="es-AR" dirty="0"/>
          </a:p>
        </p:txBody>
      </p:sp>
      <p:pic>
        <p:nvPicPr>
          <p:cNvPr id="5" name="Imagen 4">
            <a:extLst>
              <a:ext uri="{FF2B5EF4-FFF2-40B4-BE49-F238E27FC236}">
                <a16:creationId xmlns:a16="http://schemas.microsoft.com/office/drawing/2014/main" id="{5ECC1055-DA53-4D57-ACFB-B8B68B221A45}"/>
              </a:ext>
            </a:extLst>
          </p:cNvPr>
          <p:cNvPicPr>
            <a:picLocks noChangeAspect="1"/>
          </p:cNvPicPr>
          <p:nvPr/>
        </p:nvPicPr>
        <p:blipFill>
          <a:blip r:embed="rId3"/>
          <a:stretch>
            <a:fillRect/>
          </a:stretch>
        </p:blipFill>
        <p:spPr>
          <a:xfrm>
            <a:off x="2324100" y="3395420"/>
            <a:ext cx="4495800" cy="1638300"/>
          </a:xfrm>
          <a:prstGeom prst="rect">
            <a:avLst/>
          </a:prstGeom>
          <a:ln w="3175">
            <a:solidFill>
              <a:schemeClr val="tx1"/>
            </a:solidFill>
          </a:ln>
        </p:spPr>
      </p:pic>
      <p:sp>
        <p:nvSpPr>
          <p:cNvPr id="7" name="CuadroTexto 6">
            <a:extLst>
              <a:ext uri="{FF2B5EF4-FFF2-40B4-BE49-F238E27FC236}">
                <a16:creationId xmlns:a16="http://schemas.microsoft.com/office/drawing/2014/main" id="{8384FE53-E980-4225-ABAA-EBED76439816}"/>
              </a:ext>
            </a:extLst>
          </p:cNvPr>
          <p:cNvSpPr txBox="1"/>
          <p:nvPr/>
        </p:nvSpPr>
        <p:spPr>
          <a:xfrm>
            <a:off x="7183464" y="3463870"/>
            <a:ext cx="968644"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ES" dirty="0"/>
              <a:t>Defino</a:t>
            </a:r>
            <a:endParaRPr lang="es-AR" dirty="0"/>
          </a:p>
        </p:txBody>
      </p:sp>
      <p:sp>
        <p:nvSpPr>
          <p:cNvPr id="9" name="CuadroTexto 8">
            <a:extLst>
              <a:ext uri="{FF2B5EF4-FFF2-40B4-BE49-F238E27FC236}">
                <a16:creationId xmlns:a16="http://schemas.microsoft.com/office/drawing/2014/main" id="{79098D0D-F647-41C6-BEA6-F9A0443F6E62}"/>
              </a:ext>
            </a:extLst>
          </p:cNvPr>
          <p:cNvSpPr txBox="1"/>
          <p:nvPr/>
        </p:nvSpPr>
        <p:spPr>
          <a:xfrm>
            <a:off x="7183464" y="4204237"/>
            <a:ext cx="968644"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ES" dirty="0"/>
              <a:t>Invoco</a:t>
            </a:r>
            <a:endParaRPr lang="es-AR" dirty="0"/>
          </a:p>
        </p:txBody>
      </p:sp>
      <p:cxnSp>
        <p:nvCxnSpPr>
          <p:cNvPr id="11" name="Conector: angular 10">
            <a:extLst>
              <a:ext uri="{FF2B5EF4-FFF2-40B4-BE49-F238E27FC236}">
                <a16:creationId xmlns:a16="http://schemas.microsoft.com/office/drawing/2014/main" id="{E69CB65F-B073-4032-BA10-51E2113FC92D}"/>
              </a:ext>
            </a:extLst>
          </p:cNvPr>
          <p:cNvCxnSpPr>
            <a:stCxn id="7" idx="1"/>
          </p:cNvCxnSpPr>
          <p:nvPr/>
        </p:nvCxnSpPr>
        <p:spPr>
          <a:xfrm rot="10800000">
            <a:off x="5215180" y="3556861"/>
            <a:ext cx="1968284" cy="6089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79607196-83DD-4012-BAB3-E52228AAF3CC}"/>
              </a:ext>
            </a:extLst>
          </p:cNvPr>
          <p:cNvCxnSpPr>
            <a:stCxn id="9" idx="1"/>
          </p:cNvCxnSpPr>
          <p:nvPr/>
        </p:nvCxnSpPr>
        <p:spPr>
          <a:xfrm rot="10800000">
            <a:off x="4262034" y="4285282"/>
            <a:ext cx="2921430" cy="7284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8DB989CB-21B0-4857-A4DA-79CB048797DB}"/>
              </a:ext>
            </a:extLst>
          </p:cNvPr>
          <p:cNvCxnSpPr>
            <a:stCxn id="9" idx="2"/>
          </p:cNvCxnSpPr>
          <p:nvPr/>
        </p:nvCxnSpPr>
        <p:spPr>
          <a:xfrm rot="5400000">
            <a:off x="5969788" y="2982490"/>
            <a:ext cx="168474" cy="3227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7599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234C4670F3074D966767620FF545C3" ma:contentTypeVersion="3" ma:contentTypeDescription="Crear nuevo documento." ma:contentTypeScope="" ma:versionID="7eefe19ee23677fb8893b828e27bf06d">
  <xsd:schema xmlns:xsd="http://www.w3.org/2001/XMLSchema" xmlns:xs="http://www.w3.org/2001/XMLSchema" xmlns:p="http://schemas.microsoft.com/office/2006/metadata/properties" xmlns:ns2="9839c4b2-ebd8-4bd0-ac7c-700494ce01ab" targetNamespace="http://schemas.microsoft.com/office/2006/metadata/properties" ma:root="true" ma:fieldsID="5433d6aa16ca3b053ef76b86e7777f91" ns2:_="">
    <xsd:import namespace="9839c4b2-ebd8-4bd0-ac7c-700494ce01ab"/>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9c4b2-ebd8-4bd0-ac7c-700494ce01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331859-8B1F-406C-A638-998DDC9D6895}"/>
</file>

<file path=customXml/itemProps2.xml><?xml version="1.0" encoding="utf-8"?>
<ds:datastoreItem xmlns:ds="http://schemas.openxmlformats.org/officeDocument/2006/customXml" ds:itemID="{ADB803A3-3DCA-466E-B85B-9B3D3407928E}"/>
</file>

<file path=customXml/itemProps3.xml><?xml version="1.0" encoding="utf-8"?>
<ds:datastoreItem xmlns:ds="http://schemas.openxmlformats.org/officeDocument/2006/customXml" ds:itemID="{F4CD47D2-D8AA-4B65-A059-709CD3EF160C}"/>
</file>

<file path=docProps/app.xml><?xml version="1.0" encoding="utf-8"?>
<Properties xmlns="http://schemas.openxmlformats.org/officeDocument/2006/extended-properties" xmlns:vt="http://schemas.openxmlformats.org/officeDocument/2006/docPropsVTypes">
  <TotalTime>1450</TotalTime>
  <Words>2045</Words>
  <Application>Microsoft Office PowerPoint</Application>
  <PresentationFormat>Presentación en pantalla (16:9)</PresentationFormat>
  <Paragraphs>208</Paragraphs>
  <Slides>34</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Open Sans</vt:lpstr>
      <vt:lpstr>Roboto Slab</vt:lpstr>
      <vt:lpstr>Arial</vt:lpstr>
      <vt:lpstr>Source Sans Pro</vt:lpstr>
      <vt:lpstr>Cordelia template</vt:lpstr>
      <vt:lpstr>Programación I</vt:lpstr>
      <vt:lpstr>Contenido</vt:lpstr>
      <vt:lpstr>Programación Modular</vt:lpstr>
      <vt:lpstr>Programación Modular – Diseño TopDown</vt:lpstr>
      <vt:lpstr>Programación Modular – Diseño TopDown</vt:lpstr>
      <vt:lpstr>Programación Modular – Diseño TopDown</vt:lpstr>
      <vt:lpstr>Funciones</vt:lpstr>
      <vt:lpstr>Funciones - Definir</vt:lpstr>
      <vt:lpstr>Funciones - Invocar</vt:lpstr>
      <vt:lpstr>Funciones – Retorno</vt:lpstr>
      <vt:lpstr>Funciones – Retorno sin Valor</vt:lpstr>
      <vt:lpstr>Funciones – Retorno con Valor</vt:lpstr>
      <vt:lpstr>Funciones – Retornar mas de un valor</vt:lpstr>
      <vt:lpstr>Funciones Parámetros y Variables</vt:lpstr>
      <vt:lpstr>Parámetros Por Valor y Referencia</vt:lpstr>
      <vt:lpstr>Parámetros Mutables e Inmutables</vt:lpstr>
      <vt:lpstr>Parámetros Formales</vt:lpstr>
      <vt:lpstr>Parámetros Formales</vt:lpstr>
      <vt:lpstr>Variables Globales</vt:lpstr>
      <vt:lpstr>Funciones - Ejemplos</vt:lpstr>
      <vt:lpstr>Funciones - Ejemplos</vt:lpstr>
      <vt:lpstr>Funciones – Ejemplos</vt:lpstr>
      <vt:lpstr>Funciones - Ejercicios</vt:lpstr>
      <vt:lpstr>Funciones - Recordar</vt:lpstr>
      <vt:lpstr>Funciones – Recordamos!!!</vt:lpstr>
      <vt:lpstr>Módulos en Python</vt:lpstr>
      <vt:lpstr>Módulos en Python</vt:lpstr>
      <vt:lpstr>Módulos en Python – Importar un Modulo</vt:lpstr>
      <vt:lpstr>Módulos en Python – Importar un Modulo</vt:lpstr>
      <vt:lpstr>Módulos en Python – Crear un Modulo</vt:lpstr>
      <vt:lpstr>Módulos – Recordamos!!!!</vt:lpstr>
      <vt:lpstr>Actividades</vt:lpstr>
      <vt:lpstr>Bibliografía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Informática</dc:title>
  <cp:lastModifiedBy>Elizabeth Pascual</cp:lastModifiedBy>
  <cp:revision>89</cp:revision>
  <dcterms:modified xsi:type="dcterms:W3CDTF">2022-03-25T01:21:11Z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0x010100BA234C4670F3074D966767620FF545C3</vt:lpwstr>
  </property>
</Properties>
</file>